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329" r:id="rId2"/>
    <p:sldId id="330" r:id="rId3"/>
    <p:sldId id="459" r:id="rId4"/>
    <p:sldId id="463" r:id="rId5"/>
    <p:sldId id="470" r:id="rId6"/>
    <p:sldId id="471" r:id="rId7"/>
    <p:sldId id="472" r:id="rId8"/>
    <p:sldId id="484" r:id="rId9"/>
    <p:sldId id="485" r:id="rId10"/>
    <p:sldId id="486" r:id="rId11"/>
    <p:sldId id="487" r:id="rId12"/>
    <p:sldId id="477" r:id="rId13"/>
    <p:sldId id="355" r:id="rId14"/>
    <p:sldId id="361" r:id="rId15"/>
    <p:sldId id="356" r:id="rId16"/>
    <p:sldId id="357" r:id="rId17"/>
    <p:sldId id="359" r:id="rId18"/>
    <p:sldId id="478" r:id="rId19"/>
    <p:sldId id="262" r:id="rId20"/>
    <p:sldId id="362" r:id="rId21"/>
    <p:sldId id="363" r:id="rId22"/>
    <p:sldId id="364" r:id="rId23"/>
    <p:sldId id="365" r:id="rId24"/>
    <p:sldId id="367" r:id="rId25"/>
    <p:sldId id="366" r:id="rId26"/>
    <p:sldId id="368" r:id="rId27"/>
    <p:sldId id="369" r:id="rId28"/>
    <p:sldId id="370" r:id="rId29"/>
    <p:sldId id="372" r:id="rId30"/>
    <p:sldId id="327" r:id="rId31"/>
    <p:sldId id="371" r:id="rId32"/>
    <p:sldId id="373" r:id="rId33"/>
    <p:sldId id="374" r:id="rId34"/>
    <p:sldId id="375" r:id="rId35"/>
    <p:sldId id="385" r:id="rId36"/>
    <p:sldId id="377" r:id="rId37"/>
    <p:sldId id="378" r:id="rId38"/>
    <p:sldId id="379" r:id="rId39"/>
    <p:sldId id="380" r:id="rId40"/>
    <p:sldId id="381" r:id="rId41"/>
    <p:sldId id="382" r:id="rId42"/>
    <p:sldId id="384" r:id="rId43"/>
    <p:sldId id="386" r:id="rId44"/>
    <p:sldId id="387" r:id="rId45"/>
    <p:sldId id="393" r:id="rId46"/>
    <p:sldId id="389" r:id="rId47"/>
    <p:sldId id="548" r:id="rId48"/>
    <p:sldId id="383" r:id="rId49"/>
    <p:sldId id="390" r:id="rId50"/>
    <p:sldId id="391" r:id="rId51"/>
    <p:sldId id="392" r:id="rId52"/>
    <p:sldId id="395" r:id="rId53"/>
    <p:sldId id="394" r:id="rId54"/>
    <p:sldId id="407" r:id="rId55"/>
    <p:sldId id="396" r:id="rId56"/>
    <p:sldId id="420" r:id="rId57"/>
    <p:sldId id="408" r:id="rId58"/>
    <p:sldId id="409" r:id="rId59"/>
    <p:sldId id="412" r:id="rId60"/>
    <p:sldId id="413" r:id="rId61"/>
    <p:sldId id="411" r:id="rId62"/>
    <p:sldId id="414" r:id="rId63"/>
    <p:sldId id="546" r:id="rId64"/>
    <p:sldId id="491" r:id="rId65"/>
    <p:sldId id="494" r:id="rId66"/>
    <p:sldId id="547" r:id="rId67"/>
    <p:sldId id="496" r:id="rId68"/>
    <p:sldId id="497" r:id="rId69"/>
    <p:sldId id="544" r:id="rId70"/>
    <p:sldId id="521" r:id="rId71"/>
    <p:sldId id="522" r:id="rId72"/>
    <p:sldId id="523" r:id="rId73"/>
    <p:sldId id="524" r:id="rId74"/>
    <p:sldId id="525" r:id="rId75"/>
    <p:sldId id="526" r:id="rId76"/>
    <p:sldId id="527" r:id="rId77"/>
    <p:sldId id="528" r:id="rId78"/>
    <p:sldId id="529" r:id="rId79"/>
    <p:sldId id="530" r:id="rId80"/>
    <p:sldId id="531" r:id="rId81"/>
    <p:sldId id="532" r:id="rId82"/>
    <p:sldId id="533" r:id="rId83"/>
    <p:sldId id="534" r:id="rId84"/>
    <p:sldId id="535" r:id="rId85"/>
    <p:sldId id="536" r:id="rId86"/>
    <p:sldId id="537" r:id="rId87"/>
    <p:sldId id="538" r:id="rId88"/>
    <p:sldId id="539" r:id="rId89"/>
    <p:sldId id="540" r:id="rId90"/>
    <p:sldId id="550" r:id="rId9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1403" autoAdjust="0"/>
  </p:normalViewPr>
  <p:slideViewPr>
    <p:cSldViewPr showGuides="1">
      <p:cViewPr varScale="1">
        <p:scale>
          <a:sx n="94" d="100"/>
          <a:sy n="94" d="100"/>
        </p:scale>
        <p:origin x="-1284" y="-108"/>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881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494380-BCDC-43C4-81B0-0588D170F011}" type="datetimeFigureOut">
              <a:rPr lang="en-US" smtClean="0"/>
              <a:t>12/2/2015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44D2D7-C938-409D-AE83-1B1DAD48A550}" type="slidenum">
              <a:rPr lang="en-US" smtClean="0"/>
              <a:t>‹#›</a:t>
            </a:fld>
            <a:endParaRPr lang="en-US"/>
          </a:p>
        </p:txBody>
      </p:sp>
    </p:spTree>
    <p:extLst>
      <p:ext uri="{BB962C8B-B14F-4D97-AF65-F5344CB8AC3E}">
        <p14:creationId xmlns:p14="http://schemas.microsoft.com/office/powerpoint/2010/main" val="2851189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77803C-146D-406E-B575-E96C64D63639}" type="slidenum">
              <a:rPr lang="en-US" smtClean="0"/>
              <a:t>5</a:t>
            </a:fld>
            <a:endParaRPr lang="en-US"/>
          </a:p>
        </p:txBody>
      </p:sp>
    </p:spTree>
    <p:extLst>
      <p:ext uri="{BB962C8B-B14F-4D97-AF65-F5344CB8AC3E}">
        <p14:creationId xmlns:p14="http://schemas.microsoft.com/office/powerpoint/2010/main" val="2255785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year, this was two lectures.  So this year I’ll speak</a:t>
            </a:r>
            <a:r>
              <a:rPr lang="en-US" baseline="0" dirty="0" smtClean="0"/>
              <a:t> at a higher level, leave out many details.</a:t>
            </a:r>
          </a:p>
          <a:p>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19</a:t>
            </a:fld>
            <a:endParaRPr lang="en-US"/>
          </a:p>
        </p:txBody>
      </p:sp>
    </p:spTree>
    <p:extLst>
      <p:ext uri="{BB962C8B-B14F-4D97-AF65-F5344CB8AC3E}">
        <p14:creationId xmlns:p14="http://schemas.microsoft.com/office/powerpoint/2010/main" val="2721625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is divided into synchronous slots.</a:t>
            </a:r>
          </a:p>
          <a:p>
            <a:endParaRPr lang="en-US" dirty="0" smtClean="0"/>
          </a:p>
          <a:p>
            <a:r>
              <a:rPr lang="en-US" dirty="0" smtClean="0"/>
              <a:t>Failure pattern is supposed to capture the times of actual</a:t>
            </a:r>
            <a:r>
              <a:rPr lang="en-US" baseline="0" dirty="0" smtClean="0"/>
              <a:t> process crashes.  </a:t>
            </a:r>
          </a:p>
          <a:p>
            <a:r>
              <a:rPr lang="en-US" baseline="0" dirty="0" smtClean="0"/>
              <a:t>They are rounded off into integer slots, however.  It’s not clear why.</a:t>
            </a:r>
          </a:p>
          <a:p>
            <a:endParaRPr lang="en-US" baseline="0" dirty="0" smtClean="0"/>
          </a:p>
          <a:p>
            <a:r>
              <a:rPr lang="en-US" baseline="0" dirty="0" smtClean="0"/>
              <a:t>The output domain R is allowed to be anything.  Not necessarily just announcements of who has failed as I suggested in an earlier slide.</a:t>
            </a:r>
          </a:p>
          <a:p>
            <a:endParaRPr lang="en-US" baseline="0" dirty="0" smtClean="0"/>
          </a:p>
          <a:p>
            <a:r>
              <a:rPr lang="en-US" baseline="0" dirty="0" smtClean="0"/>
              <a:t>…</a:t>
            </a:r>
          </a:p>
          <a:p>
            <a:endParaRPr lang="en-US" baseline="0" dirty="0" smtClean="0"/>
          </a:p>
          <a:p>
            <a:r>
              <a:rPr lang="en-US" baseline="0" dirty="0" smtClean="0"/>
              <a:t>We will work from the [</a:t>
            </a:r>
            <a:r>
              <a:rPr lang="en-US" baseline="0" dirty="0" err="1" smtClean="0"/>
              <a:t>Cornejo</a:t>
            </a:r>
            <a:r>
              <a:rPr lang="en-US" baseline="0" dirty="0" smtClean="0"/>
              <a:t>, Lynch, </a:t>
            </a:r>
            <a:r>
              <a:rPr lang="en-US" baseline="0" dirty="0" err="1" smtClean="0"/>
              <a:t>Sastry</a:t>
            </a:r>
            <a:r>
              <a:rPr lang="en-US" baseline="0" dirty="0" smtClean="0"/>
              <a:t>] version. </a:t>
            </a:r>
            <a:endParaRPr lang="en-US" dirty="0" smtClean="0"/>
          </a:p>
          <a:p>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21</a:t>
            </a:fld>
            <a:endParaRPr lang="en-US"/>
          </a:p>
        </p:txBody>
      </p:sp>
    </p:spTree>
    <p:extLst>
      <p:ext uri="{BB962C8B-B14F-4D97-AF65-F5344CB8AC3E}">
        <p14:creationId xmlns:p14="http://schemas.microsoft.com/office/powerpoint/2010/main" val="3857188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define</a:t>
            </a:r>
            <a:r>
              <a:rPr lang="en-US" baseline="0" dirty="0" smtClean="0"/>
              <a:t> a failure detector to be a special kind of “crash problem”, so we define crash problems first.</a:t>
            </a:r>
          </a:p>
          <a:p>
            <a:endParaRPr lang="en-US" baseline="0" dirty="0" smtClean="0"/>
          </a:p>
          <a:p>
            <a:r>
              <a:rPr lang="en-US" baseline="0" dirty="0" smtClean="0"/>
              <a:t>A crash problem is just a set of sequences of inputs and outputs; think of them as arising from some I/O automaton but that doesn’t have to be the case---we can define more general problems.</a:t>
            </a:r>
          </a:p>
          <a:p>
            <a:r>
              <a:rPr lang="en-US" baseline="0" dirty="0" smtClean="0"/>
              <a:t>The notion of a crash problem depends on having locations.  All inputs and outputs occur at locations.</a:t>
            </a:r>
          </a:p>
          <a:p>
            <a:endParaRPr lang="en-US" baseline="0" dirty="0" smtClean="0"/>
          </a:p>
          <a:p>
            <a:r>
              <a:rPr lang="en-US" baseline="0" dirty="0" smtClean="0"/>
              <a:t>Moreover, crashes are inputs to the problem.  The problem can be defined in terms of responses to crashes.</a:t>
            </a:r>
          </a:p>
          <a:p>
            <a:endParaRPr lang="en-US" baseline="0" dirty="0" smtClean="0"/>
          </a:p>
          <a:p>
            <a:r>
              <a:rPr lang="en-US" baseline="0" dirty="0" smtClean="0"/>
              <a:t>We defined consensus and atomic object problems in this general style (in the paper, the definitions are stated in terms of a particular environment, or class of environments).  </a:t>
            </a:r>
          </a:p>
          <a:p>
            <a:endParaRPr lang="en-US" baseline="0" dirty="0" smtClean="0"/>
          </a:p>
          <a:p>
            <a:r>
              <a:rPr lang="en-US" baseline="0" dirty="0" smtClean="0"/>
              <a:t>The set T is designed to capture </a:t>
            </a:r>
            <a:r>
              <a:rPr lang="en-US" baseline="0" dirty="0" err="1" smtClean="0"/>
              <a:t>liveness</a:t>
            </a:r>
            <a:r>
              <a:rPr lang="en-US" baseline="0" dirty="0" smtClean="0"/>
              <a:t> as well as safety properties.</a:t>
            </a:r>
          </a:p>
        </p:txBody>
      </p:sp>
      <p:sp>
        <p:nvSpPr>
          <p:cNvPr id="4" name="Slide Number Placeholder 3"/>
          <p:cNvSpPr>
            <a:spLocks noGrp="1"/>
          </p:cNvSpPr>
          <p:nvPr>
            <p:ph type="sldNum" sz="quarter" idx="10"/>
          </p:nvPr>
        </p:nvSpPr>
        <p:spPr/>
        <p:txBody>
          <a:bodyPr/>
          <a:lstStyle/>
          <a:p>
            <a:fld id="{3A44D2D7-C938-409D-AE83-1B1DAD48A550}" type="slidenum">
              <a:rPr lang="en-US" smtClean="0"/>
              <a:t>22</a:t>
            </a:fld>
            <a:endParaRPr lang="en-US"/>
          </a:p>
        </p:txBody>
      </p:sp>
    </p:spTree>
    <p:extLst>
      <p:ext uri="{BB962C8B-B14F-4D97-AF65-F5344CB8AC3E}">
        <p14:creationId xmlns:p14="http://schemas.microsoft.com/office/powerpoint/2010/main" val="3814989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the crashes are the only inputs, we can say that the FD provides information only about failures.</a:t>
            </a:r>
          </a:p>
          <a:p>
            <a:endParaRPr lang="en-US" dirty="0" smtClean="0"/>
          </a:p>
          <a:p>
            <a:r>
              <a:rPr lang="en-US" dirty="0" smtClean="0"/>
              <a:t>For closure under sampling, we may also delete any crashes except for the first (extra crashes), as well as any suffix of the outputs.</a:t>
            </a:r>
          </a:p>
          <a:p>
            <a:endParaRPr lang="en-US" dirty="0" smtClean="0"/>
          </a:p>
          <a:p>
            <a:r>
              <a:rPr lang="en-US" dirty="0" smtClean="0"/>
              <a:t>For constrained reordering:</a:t>
            </a:r>
            <a:r>
              <a:rPr lang="en-US" baseline="0" dirty="0" smtClean="0"/>
              <a:t>  This is the version of the definition from our later WAFD paper.</a:t>
            </a:r>
          </a:p>
          <a:p>
            <a:r>
              <a:rPr lang="en-US" baseline="0" dirty="0" smtClean="0"/>
              <a:t>The version in the original AFD paper says that we can’t disturb the order of ANY events at a location, and we can’t move a crash later past ANY other event.  The results in the earlier paper should hold with either definition, but the later paper requires the less restrictive definition.</a:t>
            </a:r>
          </a:p>
          <a:p>
            <a:endParaRPr lang="en-US" baseline="0" dirty="0" smtClean="0"/>
          </a:p>
          <a:p>
            <a:r>
              <a:rPr lang="en-US" dirty="0" smtClean="0"/>
              <a:t>In other words, move some FD outputs later, but without reordering them with respect to any other events at the same location.</a:t>
            </a:r>
          </a:p>
          <a:p>
            <a:r>
              <a:rPr lang="en-US" baseline="0" dirty="0" smtClean="0"/>
              <a:t>One implication of this is that FD outputs are allowed to depend on the occurrence of crashes, but not on the fact that crashes HAVE NOT occurred.</a:t>
            </a:r>
            <a:endParaRPr lang="en-US" dirty="0" smtClean="0"/>
          </a:p>
        </p:txBody>
      </p:sp>
      <p:sp>
        <p:nvSpPr>
          <p:cNvPr id="4" name="Slide Number Placeholder 3"/>
          <p:cNvSpPr>
            <a:spLocks noGrp="1"/>
          </p:cNvSpPr>
          <p:nvPr>
            <p:ph type="sldNum" sz="quarter" idx="10"/>
          </p:nvPr>
        </p:nvSpPr>
        <p:spPr/>
        <p:txBody>
          <a:bodyPr/>
          <a:lstStyle/>
          <a:p>
            <a:fld id="{3A44D2D7-C938-409D-AE83-1B1DAD48A550}" type="slidenum">
              <a:rPr lang="en-US" smtClean="0"/>
              <a:t>23</a:t>
            </a:fld>
            <a:endParaRPr lang="en-US"/>
          </a:p>
        </p:txBody>
      </p:sp>
    </p:spTree>
    <p:extLst>
      <p:ext uri="{BB962C8B-B14F-4D97-AF65-F5344CB8AC3E}">
        <p14:creationId xmlns:p14="http://schemas.microsoft.com/office/powerpoint/2010/main" val="779243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give</a:t>
            </a:r>
            <a:r>
              <a:rPr lang="en-US" baseline="0" dirty="0" smtClean="0"/>
              <a:t> just two examples here.</a:t>
            </a:r>
          </a:p>
          <a:p>
            <a:endParaRPr lang="en-US" baseline="0" dirty="0" smtClean="0"/>
          </a:p>
          <a:p>
            <a:r>
              <a:rPr lang="en-US" baseline="0" dirty="0" smtClean="0"/>
              <a:t>The validity conditions I list here are just the general ones that are required for crash problems.</a:t>
            </a:r>
          </a:p>
          <a:p>
            <a:endParaRPr lang="en-US" baseline="0" dirty="0" smtClean="0"/>
          </a:p>
          <a:p>
            <a:r>
              <a:rPr lang="en-US" dirty="0" smtClean="0"/>
              <a:t>Diamond means “eventually”.</a:t>
            </a:r>
          </a:p>
          <a:p>
            <a:endParaRPr lang="en-US" dirty="0" smtClean="0"/>
          </a:p>
          <a:p>
            <a:r>
              <a:rPr lang="en-US" dirty="0" smtClean="0"/>
              <a:t>A</a:t>
            </a:r>
            <a:r>
              <a:rPr lang="en-US" baseline="0" dirty="0" smtClean="0"/>
              <a:t> common type of unreliability that is considered is to say that the good properties hold eventually.  We (and the processes using the FD) don’t know when, but they start holding from some point.</a:t>
            </a:r>
            <a:endParaRPr lang="en-US" dirty="0" smtClean="0"/>
          </a:p>
          <a:p>
            <a:endParaRPr lang="en-US" dirty="0" smtClean="0"/>
          </a:p>
          <a:p>
            <a:r>
              <a:rPr lang="en-US" dirty="0" smtClean="0"/>
              <a:t>Technicality:</a:t>
            </a:r>
            <a:r>
              <a:rPr lang="en-US" baseline="0" dirty="0" smtClean="0"/>
              <a:t>  A trace in T could be finite, but (because of validity) only in the case when everyone fails.  Then the last two properties are true for any valid sequence, based on the empty suffix.  That is what we want here.</a:t>
            </a:r>
          </a:p>
          <a:p>
            <a:endParaRPr lang="en-US" baseline="0" dirty="0" smtClean="0"/>
          </a:p>
          <a:p>
            <a:r>
              <a:rPr lang="en-US" baseline="0" dirty="0" smtClean="0"/>
              <a:t>Another way of expressing Diamond-P:</a:t>
            </a:r>
          </a:p>
          <a:p>
            <a:r>
              <a:rPr lang="en-US" baseline="0" dirty="0" smtClean="0"/>
              <a:t>In some suffix of t, we get the exact set of </a:t>
            </a:r>
            <a:r>
              <a:rPr lang="en-US" baseline="0" dirty="0" err="1" smtClean="0"/>
              <a:t>nonfaulty</a:t>
            </a:r>
            <a:r>
              <a:rPr lang="en-US" baseline="0" dirty="0" smtClean="0"/>
              <a:t> processes (those that never fail in t).</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26</a:t>
            </a:fld>
            <a:endParaRPr lang="en-US"/>
          </a:p>
        </p:txBody>
      </p:sp>
    </p:spTree>
    <p:extLst>
      <p:ext uri="{BB962C8B-B14F-4D97-AF65-F5344CB8AC3E}">
        <p14:creationId xmlns:p14="http://schemas.microsoft.com/office/powerpoint/2010/main" val="447919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different here from the previous case is only the accuracy property, eventual weak adversary.</a:t>
            </a:r>
          </a:p>
          <a:p>
            <a:r>
              <a:rPr lang="en-US" dirty="0" smtClean="0"/>
              <a:t>The name is confusing---”weak” accuracy is part of the definition of</a:t>
            </a:r>
            <a:r>
              <a:rPr lang="en-US" baseline="0" dirty="0" smtClean="0"/>
              <a:t> “eventually strong” FD.  But that’s what it is.  Well, “strong”, is weaker than “perfect”.</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27</a:t>
            </a:fld>
            <a:endParaRPr lang="en-US"/>
          </a:p>
        </p:txBody>
      </p:sp>
    </p:spTree>
    <p:extLst>
      <p:ext uri="{BB962C8B-B14F-4D97-AF65-F5344CB8AC3E}">
        <p14:creationId xmlns:p14="http://schemas.microsoft.com/office/powerpoint/2010/main" val="1175330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one isn’t from CT,</a:t>
            </a:r>
            <a:r>
              <a:rPr lang="en-US" baseline="0" dirty="0" smtClean="0"/>
              <a:t> but from CHT.</a:t>
            </a:r>
          </a:p>
          <a:p>
            <a:endParaRPr lang="en-US" baseline="0" dirty="0" smtClean="0"/>
          </a:p>
          <a:p>
            <a:r>
              <a:rPr lang="en-US" baseline="0" dirty="0" smtClean="0"/>
              <a:t>Omega eventually outputs the same process name everywhere.  It must be a </a:t>
            </a:r>
            <a:r>
              <a:rPr lang="en-US" baseline="0" dirty="0" err="1" smtClean="0"/>
              <a:t>nonfaulty</a:t>
            </a:r>
            <a:r>
              <a:rPr lang="en-US" baseline="0" dirty="0" smtClean="0"/>
              <a:t> process.  We call that the leader.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28</a:t>
            </a:fld>
            <a:endParaRPr lang="en-US"/>
          </a:p>
        </p:txBody>
      </p:sp>
    </p:spTree>
    <p:extLst>
      <p:ext uri="{BB962C8B-B14F-4D97-AF65-F5344CB8AC3E}">
        <p14:creationId xmlns:p14="http://schemas.microsoft.com/office/powerpoint/2010/main" val="3705002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formally “failure detectors” according to the CT definitions, but they seem</a:t>
            </a:r>
            <a:r>
              <a:rPr lang="en-US" baseline="0" dirty="0" smtClean="0"/>
              <a:t> like oddities.  Our definitions exclude them.</a:t>
            </a:r>
          </a:p>
          <a:p>
            <a:endParaRPr lang="en-US" baseline="0" dirty="0" smtClean="0"/>
          </a:p>
          <a:p>
            <a:r>
              <a:rPr lang="en-US" baseline="0" dirty="0" smtClean="0"/>
              <a:t>Any failure detector that insists that the FD must output info about a crash as soon as it happens could not satisfy our definition.</a:t>
            </a:r>
          </a:p>
          <a:p>
            <a:endParaRPr lang="en-US" baseline="0" dirty="0" smtClean="0"/>
          </a:p>
          <a:p>
            <a:r>
              <a:rPr lang="en-US" baseline="0" dirty="0" err="1" smtClean="0"/>
              <a:t>Marabout</a:t>
            </a:r>
            <a:r>
              <a:rPr lang="en-US" baseline="0" dirty="0" smtClean="0"/>
              <a:t> means a certain kind of Muslim leader, in some parts of Africa.  </a:t>
            </a:r>
            <a:r>
              <a:rPr lang="en-US" baseline="0" dirty="0" err="1" smtClean="0"/>
              <a:t>Rachid</a:t>
            </a:r>
            <a:r>
              <a:rPr lang="en-US" baseline="0" dirty="0" smtClean="0"/>
              <a:t> </a:t>
            </a:r>
            <a:r>
              <a:rPr lang="en-US" baseline="0" dirty="0" err="1" smtClean="0"/>
              <a:t>Guerraoui</a:t>
            </a:r>
            <a:r>
              <a:rPr lang="en-US" baseline="0" dirty="0" smtClean="0"/>
              <a:t> is from Rabat, Morocco.</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29</a:t>
            </a:fld>
            <a:endParaRPr lang="en-US"/>
          </a:p>
        </p:txBody>
      </p:sp>
    </p:spTree>
    <p:extLst>
      <p:ext uri="{BB962C8B-B14F-4D97-AF65-F5344CB8AC3E}">
        <p14:creationId xmlns:p14="http://schemas.microsoft.com/office/powerpoint/2010/main" val="664693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must assume some</a:t>
            </a:r>
            <a:r>
              <a:rPr lang="en-US" baseline="0" dirty="0" smtClean="0"/>
              <a:t> such properties, because such FDs cannot be implemented in a purely asynchronous system.</a:t>
            </a:r>
          </a:p>
          <a:p>
            <a:r>
              <a:rPr lang="en-US" baseline="0" dirty="0" smtClean="0"/>
              <a:t>One way to see that this is true is that these can be used to solve fault-tolerant consensus, which we know cannot be solved in asynchronous systems.</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30</a:t>
            </a:fld>
            <a:endParaRPr lang="en-US"/>
          </a:p>
        </p:txBody>
      </p:sp>
    </p:spTree>
    <p:extLst>
      <p:ext uri="{BB962C8B-B14F-4D97-AF65-F5344CB8AC3E}">
        <p14:creationId xmlns:p14="http://schemas.microsoft.com/office/powerpoint/2010/main" val="483160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start by defining simply what it means for a distributed algorithm to solve a crash problem.</a:t>
            </a:r>
          </a:p>
          <a:p>
            <a:endParaRPr lang="en-US" baseline="0" dirty="0" smtClean="0"/>
          </a:p>
          <a:p>
            <a:r>
              <a:rPr lang="en-US" baseline="0" dirty="0" smtClean="0"/>
              <a:t>We consider a system consisting of an algorithm and channels, interacting with an environment as usual.</a:t>
            </a:r>
          </a:p>
          <a:p>
            <a:r>
              <a:rPr lang="en-US" baseline="0" dirty="0" smtClean="0"/>
              <a:t>We model the crash events as coming from some special external source, which we call the “Crash Automaton”.  We don’t really need to do this---we could just make them inputs to the entire system.</a:t>
            </a:r>
          </a:p>
          <a:p>
            <a:endParaRPr lang="en-US" baseline="0" dirty="0" smtClean="0"/>
          </a:p>
          <a:p>
            <a:r>
              <a:rPr lang="en-US" baseline="0" dirty="0" smtClean="0"/>
              <a:t>The Crash automaton generates (arbitrary) crash events, which go to the appropriate processes and also the environment.</a:t>
            </a:r>
          </a:p>
          <a:p>
            <a:endParaRPr lang="en-US" baseline="0" dirty="0" smtClean="0"/>
          </a:p>
          <a:p>
            <a:r>
              <a:rPr lang="en-US" baseline="0" dirty="0" smtClean="0"/>
              <a:t>The signatures must match up as follows:  Inputs to the algorithm = crashes and outputs of </a:t>
            </a:r>
            <a:r>
              <a:rPr lang="en-US" baseline="0" dirty="0" err="1" smtClean="0"/>
              <a:t>Env</a:t>
            </a:r>
            <a:r>
              <a:rPr lang="en-US" baseline="0" dirty="0" smtClean="0"/>
              <a:t> (which are P inputs), plus message receives.</a:t>
            </a:r>
          </a:p>
          <a:p>
            <a:r>
              <a:rPr lang="en-US" baseline="0" dirty="0" smtClean="0"/>
              <a:t>Outputs of the algorithm = inputs to </a:t>
            </a:r>
            <a:r>
              <a:rPr lang="en-US" baseline="0" dirty="0" err="1" smtClean="0"/>
              <a:t>Env</a:t>
            </a:r>
            <a:r>
              <a:rPr lang="en-US" baseline="0" dirty="0" smtClean="0"/>
              <a:t> (which are P outputs), plus message sends.</a:t>
            </a:r>
          </a:p>
          <a:p>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32</a:t>
            </a:fld>
            <a:endParaRPr lang="en-US"/>
          </a:p>
        </p:txBody>
      </p:sp>
    </p:spTree>
    <p:extLst>
      <p:ext uri="{BB962C8B-B14F-4D97-AF65-F5344CB8AC3E}">
        <p14:creationId xmlns:p14="http://schemas.microsoft.com/office/powerpoint/2010/main" val="4094425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expanding the details of what happens</a:t>
            </a:r>
            <a:r>
              <a:rPr lang="en-US" baseline="0" dirty="0" smtClean="0"/>
              <a:t> in Phase 1.</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577803C-146D-406E-B575-E96C64D63639}" type="slidenum">
              <a:rPr lang="en-US" smtClean="0"/>
              <a:t>7</a:t>
            </a:fld>
            <a:endParaRPr lang="en-US"/>
          </a:p>
        </p:txBody>
      </p:sp>
    </p:spTree>
    <p:extLst>
      <p:ext uri="{BB962C8B-B14F-4D97-AF65-F5344CB8AC3E}">
        <p14:creationId xmlns:p14="http://schemas.microsoft.com/office/powerpoint/2010/main" val="39494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add the P’ service.  It’s modeled as a problem (interface and set of behaviors), not necessarily an automaton.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Actually, the arrows between P’ and the algorithm components could go both ways.  Usually we will consider P’ to be a FD, which has only outputs.  But that isn’t the only possibility.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Crash automaton generates (arbitrary) crash events, which go to the appropriate processes and the environment, as before, and also now to the lower-level problem P’.  P’ can also depends on failures, e.g., it can be an FD.</a:t>
            </a:r>
          </a:p>
          <a:p>
            <a:endParaRPr lang="en-US" baseline="0" dirty="0" smtClean="0"/>
          </a:p>
          <a:p>
            <a:r>
              <a:rPr lang="en-US" baseline="0" dirty="0" smtClean="0"/>
              <a:t>The signatures now must match up as follows:  </a:t>
            </a:r>
          </a:p>
          <a:p>
            <a:r>
              <a:rPr lang="en-US" baseline="0" dirty="0" smtClean="0"/>
              <a:t>Inputs to the algorithm = crashes, outputs of </a:t>
            </a:r>
            <a:r>
              <a:rPr lang="en-US" baseline="0" dirty="0" err="1" smtClean="0"/>
              <a:t>Env</a:t>
            </a:r>
            <a:r>
              <a:rPr lang="en-US" baseline="0" dirty="0" smtClean="0"/>
              <a:t> (which are P inputs), and outputs of P’ (plus message receives).</a:t>
            </a:r>
          </a:p>
          <a:p>
            <a:r>
              <a:rPr lang="en-US" baseline="0" dirty="0" smtClean="0"/>
              <a:t>Outputs of the algorithm = inputs to </a:t>
            </a:r>
            <a:r>
              <a:rPr lang="en-US" baseline="0" dirty="0" err="1" smtClean="0"/>
              <a:t>Env</a:t>
            </a:r>
            <a:r>
              <a:rPr lang="en-US" baseline="0" dirty="0" smtClean="0"/>
              <a:t> (which are P outputs) and inputs to P’ (plus message sends).</a:t>
            </a:r>
          </a:p>
          <a:p>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33</a:t>
            </a:fld>
            <a:endParaRPr lang="en-US"/>
          </a:p>
        </p:txBody>
      </p:sp>
    </p:spTree>
    <p:extLst>
      <p:ext uri="{BB962C8B-B14F-4D97-AF65-F5344CB8AC3E}">
        <p14:creationId xmlns:p14="http://schemas.microsoft.com/office/powerpoint/2010/main" val="2861039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bullet:</a:t>
            </a:r>
          </a:p>
          <a:p>
            <a:r>
              <a:rPr lang="en-US" dirty="0" smtClean="0"/>
              <a:t>To implement an FD, the environment is irrelevant since the FD has no input</a:t>
            </a:r>
            <a:r>
              <a:rPr lang="en-US" baseline="0" dirty="0" smtClean="0"/>
              <a:t> actions other than crashes.  So we can omit mention of the environment.</a:t>
            </a:r>
          </a:p>
          <a:p>
            <a:endParaRPr lang="en-US" baseline="0" dirty="0" smtClean="0"/>
          </a:p>
          <a:p>
            <a:r>
              <a:rPr lang="en-US" baseline="0" dirty="0" smtClean="0"/>
              <a:t>----------</a:t>
            </a:r>
          </a:p>
          <a:p>
            <a:r>
              <a:rPr lang="en-US" baseline="0" dirty="0" smtClean="0"/>
              <a:t>Remark:</a:t>
            </a:r>
          </a:p>
          <a:p>
            <a:endParaRPr lang="en-US" baseline="0" dirty="0" smtClean="0"/>
          </a:p>
          <a:p>
            <a:r>
              <a:rPr lang="en-US" baseline="0" dirty="0" smtClean="0"/>
              <a:t>In all these problems, the crashes are included in the input actions.  So the problems explicitly specify responses to failures. </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34</a:t>
            </a:fld>
            <a:endParaRPr lang="en-US"/>
          </a:p>
        </p:txBody>
      </p:sp>
    </p:spTree>
    <p:extLst>
      <p:ext uri="{BB962C8B-B14F-4D97-AF65-F5344CB8AC3E}">
        <p14:creationId xmlns:p14="http://schemas.microsoft.com/office/powerpoint/2010/main" val="5057950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are implementing a FD (on the LHS of the inequality), we don’t need to include mention of any environment, since FD’s have no inputs from </a:t>
            </a:r>
            <a:r>
              <a:rPr lang="en-US" smtClean="0"/>
              <a:t>the environment.</a:t>
            </a:r>
            <a:endParaRPr lang="en-US"/>
          </a:p>
        </p:txBody>
      </p:sp>
      <p:sp>
        <p:nvSpPr>
          <p:cNvPr id="4" name="Slide Number Placeholder 3"/>
          <p:cNvSpPr>
            <a:spLocks noGrp="1"/>
          </p:cNvSpPr>
          <p:nvPr>
            <p:ph type="sldNum" sz="quarter" idx="10"/>
          </p:nvPr>
        </p:nvSpPr>
        <p:spPr/>
        <p:txBody>
          <a:bodyPr/>
          <a:lstStyle/>
          <a:p>
            <a:fld id="{3A44D2D7-C938-409D-AE83-1B1DAD48A550}" type="slidenum">
              <a:rPr lang="en-US" smtClean="0"/>
              <a:t>35</a:t>
            </a:fld>
            <a:endParaRPr lang="en-US"/>
          </a:p>
        </p:txBody>
      </p:sp>
    </p:spTree>
    <p:extLst>
      <p:ext uri="{BB962C8B-B14F-4D97-AF65-F5344CB8AC3E}">
        <p14:creationId xmlns:p14="http://schemas.microsoft.com/office/powerpoint/2010/main" val="454799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would we expect this?  In any</a:t>
            </a:r>
            <a:r>
              <a:rPr lang="en-US" baseline="0" dirty="0" smtClean="0"/>
              <a:t> setting, when we are </a:t>
            </a:r>
            <a:r>
              <a:rPr lang="en-US" dirty="0" smtClean="0"/>
              <a:t>classifying power of problems, we normally expect reflexivity.  Look at various scenarios from complexity theory, recursion theory.</a:t>
            </a:r>
          </a:p>
          <a:p>
            <a:endParaRPr lang="en-US" dirty="0" smtClean="0"/>
          </a:p>
          <a:p>
            <a:r>
              <a:rPr lang="en-US" dirty="0" smtClean="0"/>
              <a:t>A</a:t>
            </a:r>
            <a:r>
              <a:rPr lang="en-US" baseline="0" dirty="0" smtClean="0"/>
              <a:t> process in an</a:t>
            </a:r>
            <a:r>
              <a:rPr lang="en-US" dirty="0" smtClean="0"/>
              <a:t> asynchronous distributed algorithm cannot know immediately when a crash has occurred elsewhere.</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37</a:t>
            </a:fld>
            <a:endParaRPr lang="en-US"/>
          </a:p>
        </p:txBody>
      </p:sp>
    </p:spTree>
    <p:extLst>
      <p:ext uri="{BB962C8B-B14F-4D97-AF65-F5344CB8AC3E}">
        <p14:creationId xmlns:p14="http://schemas.microsoft.com/office/powerpoint/2010/main" val="66103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must rename the actions to be able to talk</a:t>
            </a:r>
            <a:r>
              <a:rPr lang="en-US" baseline="0" dirty="0" smtClean="0"/>
              <a:t> about “the same” actions at two different boundaries.</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38</a:t>
            </a:fld>
            <a:endParaRPr lang="en-US"/>
          </a:p>
        </p:txBody>
      </p:sp>
    </p:spTree>
    <p:extLst>
      <p:ext uri="{BB962C8B-B14F-4D97-AF65-F5344CB8AC3E}">
        <p14:creationId xmlns:p14="http://schemas.microsoft.com/office/powerpoint/2010/main" val="3453986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guarantees that the output trace satisfies the stronger requirements of the older definition of constrained reordering.  That is certainly sufficient.</a:t>
            </a:r>
          </a:p>
          <a:p>
            <a:endParaRPr lang="en-US" dirty="0" smtClean="0"/>
          </a:p>
          <a:p>
            <a:r>
              <a:rPr lang="en-US" dirty="0" smtClean="0"/>
              <a:t>The</a:t>
            </a:r>
            <a:r>
              <a:rPr lang="en-US" baseline="0" dirty="0" smtClean="0"/>
              <a:t> </a:t>
            </a:r>
            <a:r>
              <a:rPr lang="en-US" dirty="0" smtClean="0"/>
              <a:t>assumptions we made are just what we needed to get self-</a:t>
            </a:r>
            <a:r>
              <a:rPr lang="en-US" dirty="0" err="1" smtClean="0"/>
              <a:t>implementability</a:t>
            </a:r>
            <a:r>
              <a:rPr lang="en-US" dirty="0" smtClean="0"/>
              <a:t>.</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39</a:t>
            </a:fld>
            <a:endParaRPr lang="en-US"/>
          </a:p>
        </p:txBody>
      </p:sp>
    </p:spTree>
    <p:extLst>
      <p:ext uri="{BB962C8B-B14F-4D97-AF65-F5344CB8AC3E}">
        <p14:creationId xmlns:p14="http://schemas.microsoft.com/office/powerpoint/2010/main" val="1420380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Diamond-S and Diamond-P</a:t>
            </a:r>
            <a:r>
              <a:rPr lang="en-US" baseline="0" dirty="0" smtClean="0"/>
              <a:t> have the same completeness requirements.</a:t>
            </a:r>
          </a:p>
          <a:p>
            <a:r>
              <a:rPr lang="en-US" baseline="0" dirty="0" smtClean="0"/>
              <a:t>For accuracy, Diamond-S requires only that in some suffix, SOME correct process isn’t suspected by anyone.</a:t>
            </a:r>
          </a:p>
          <a:p>
            <a:r>
              <a:rPr lang="en-US" baseline="0" dirty="0" smtClean="0"/>
              <a:t>On the other hand, Diamond-P requires that in some suffix, ALL correct processes aren’t suspected by anyone.</a:t>
            </a:r>
          </a:p>
          <a:p>
            <a:endParaRPr lang="en-US" baseline="0" dirty="0" smtClean="0"/>
          </a:p>
          <a:p>
            <a:r>
              <a:rPr lang="en-US" baseline="0" dirty="0" smtClean="0"/>
              <a:t>It doesn’t matter exactly what they are---the key fact is that Diamond-P “implies” Diamond-S.  </a:t>
            </a:r>
          </a:p>
          <a:p>
            <a:r>
              <a:rPr lang="en-US" baseline="0" dirty="0" smtClean="0"/>
              <a:t>Since technically we need a distributed algorithm A to satisfy the formal definition, use the queue-based self-implementation algorithm.  That yields Diamond-P, which a </a:t>
            </a:r>
            <a:r>
              <a:rPr lang="en-US" baseline="0" dirty="0" err="1" smtClean="0"/>
              <a:t>fortioti</a:t>
            </a:r>
            <a:r>
              <a:rPr lang="en-US" baseline="0" dirty="0" smtClean="0"/>
              <a:t> yields Diamond-S.</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42</a:t>
            </a:fld>
            <a:endParaRPr lang="en-US"/>
          </a:p>
        </p:txBody>
      </p:sp>
    </p:spTree>
    <p:extLst>
      <p:ext uri="{BB962C8B-B14F-4D97-AF65-F5344CB8AC3E}">
        <p14:creationId xmlns:p14="http://schemas.microsoft.com/office/powerpoint/2010/main" val="322565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43</a:t>
            </a:fld>
            <a:endParaRPr lang="en-US"/>
          </a:p>
        </p:txBody>
      </p:sp>
    </p:spTree>
    <p:extLst>
      <p:ext uri="{BB962C8B-B14F-4D97-AF65-F5344CB8AC3E}">
        <p14:creationId xmlns:p14="http://schemas.microsoft.com/office/powerpoint/2010/main" val="2166711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E.g., is Diamond-P strictly stronger than Omega, or can Omega somehow be used to implement Diamond-P?</a:t>
            </a:r>
          </a:p>
          <a:p>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45</a:t>
            </a:fld>
            <a:endParaRPr lang="en-US"/>
          </a:p>
        </p:txBody>
      </p:sp>
    </p:spTree>
    <p:extLst>
      <p:ext uri="{BB962C8B-B14F-4D97-AF65-F5344CB8AC3E}">
        <p14:creationId xmlns:p14="http://schemas.microsoft.com/office/powerpoint/2010/main" val="1735232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p. 12 of the CT paper.</a:t>
            </a:r>
          </a:p>
          <a:p>
            <a:r>
              <a:rPr lang="en-US" dirty="0" smtClean="0"/>
              <a:t>“Each</a:t>
            </a:r>
            <a:r>
              <a:rPr lang="en-US" baseline="0" dirty="0" smtClean="0"/>
              <a:t> faulty process is suspected by someone.”</a:t>
            </a:r>
            <a:endParaRPr lang="en-US" dirty="0" smtClean="0"/>
          </a:p>
          <a:p>
            <a:endParaRPr lang="en-US" dirty="0" smtClean="0"/>
          </a:p>
          <a:p>
            <a:r>
              <a:rPr lang="en-US" dirty="0" smtClean="0"/>
              <a:t>Processes simply exchange their failure sets periodically.</a:t>
            </a:r>
          </a:p>
          <a:p>
            <a:r>
              <a:rPr lang="en-US" dirty="0" smtClean="0"/>
              <a:t>When process i receives a failure set from process j, it removes process j from its own failure set and adds in all the ids that process j sent.</a:t>
            </a:r>
          </a:p>
        </p:txBody>
      </p:sp>
      <p:sp>
        <p:nvSpPr>
          <p:cNvPr id="4" name="Slide Number Placeholder 3"/>
          <p:cNvSpPr>
            <a:spLocks noGrp="1"/>
          </p:cNvSpPr>
          <p:nvPr>
            <p:ph type="sldNum" sz="quarter" idx="10"/>
          </p:nvPr>
        </p:nvSpPr>
        <p:spPr/>
        <p:txBody>
          <a:bodyPr/>
          <a:lstStyle/>
          <a:p>
            <a:fld id="{3A44D2D7-C938-409D-AE83-1B1DAD48A550}" type="slidenum">
              <a:rPr lang="en-US" smtClean="0"/>
              <a:t>46</a:t>
            </a:fld>
            <a:endParaRPr lang="en-US"/>
          </a:p>
        </p:txBody>
      </p:sp>
    </p:spTree>
    <p:extLst>
      <p:ext uri="{BB962C8B-B14F-4D97-AF65-F5344CB8AC3E}">
        <p14:creationId xmlns:p14="http://schemas.microsoft.com/office/powerpoint/2010/main" val="1221816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Phase 2, the process writes to a write quorum.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ensures that any later attempt will see, in its first phase, at least one process that voted for this ballot, and so will take this ballot into account in assigning its own value.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ballot cannot be dead, since a read-quorum could not abstain from it after a write-quorum has voted for it.</a:t>
            </a:r>
          </a:p>
          <a:p>
            <a:endParaRPr lang="en-US" dirty="0" smtClean="0"/>
          </a:p>
          <a:p>
            <a:r>
              <a:rPr lang="en-US" dirty="0" smtClean="0"/>
              <a:t>Once the originator of the ballot decides, it can inform the others of the decision.</a:t>
            </a:r>
            <a:endParaRPr lang="en-US" dirty="0"/>
          </a:p>
        </p:txBody>
      </p:sp>
      <p:sp>
        <p:nvSpPr>
          <p:cNvPr id="4" name="Slide Number Placeholder 3"/>
          <p:cNvSpPr>
            <a:spLocks noGrp="1"/>
          </p:cNvSpPr>
          <p:nvPr>
            <p:ph type="sldNum" sz="quarter" idx="10"/>
          </p:nvPr>
        </p:nvSpPr>
        <p:spPr/>
        <p:txBody>
          <a:bodyPr/>
          <a:lstStyle/>
          <a:p>
            <a:fld id="{8577803C-146D-406E-B575-E96C64D63639}" type="slidenum">
              <a:rPr lang="en-US" smtClean="0"/>
              <a:t>9</a:t>
            </a:fld>
            <a:endParaRPr lang="en-US"/>
          </a:p>
        </p:txBody>
      </p:sp>
    </p:spTree>
    <p:extLst>
      <p:ext uri="{BB962C8B-B14F-4D97-AF65-F5344CB8AC3E}">
        <p14:creationId xmlns:p14="http://schemas.microsoft.com/office/powerpoint/2010/main" val="1261142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year, this was two lectures.  So this year I’ll speak</a:t>
            </a:r>
            <a:r>
              <a:rPr lang="en-US" baseline="0" dirty="0" smtClean="0"/>
              <a:t> at a higher level, leave out many details.</a:t>
            </a:r>
          </a:p>
          <a:p>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47</a:t>
            </a:fld>
            <a:endParaRPr lang="en-US"/>
          </a:p>
        </p:txBody>
      </p:sp>
    </p:spTree>
    <p:extLst>
      <p:ext uri="{BB962C8B-B14F-4D97-AF65-F5344CB8AC3E}">
        <p14:creationId xmlns:p14="http://schemas.microsoft.com/office/powerpoint/2010/main" val="2721625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it mean, in</a:t>
            </a:r>
            <a:r>
              <a:rPr lang="en-US" baseline="0" dirty="0" smtClean="0"/>
              <a:t> our new framework, to solve consensus for a certain number of failures?  The Crash automaton can produce any number of failures, so where in the model do we put the restrictions?</a:t>
            </a:r>
          </a:p>
          <a:p>
            <a:endParaRPr lang="en-US" baseline="0" dirty="0" smtClean="0"/>
          </a:p>
          <a:p>
            <a:r>
              <a:rPr lang="en-US" baseline="0" dirty="0" smtClean="0"/>
              <a:t>The answer is that we rewrite our specs to require good behavior only in cases where the failures are limited.  We allow all traces in which the failures aren’t limited.  So the failure limitation is just built into each spec. Formally, we define a service </a:t>
            </a:r>
            <a:r>
              <a:rPr lang="en-US" baseline="0" dirty="0" err="1" smtClean="0"/>
              <a:t>Omega_f</a:t>
            </a:r>
            <a:r>
              <a:rPr lang="en-US" baseline="0" dirty="0" smtClean="0"/>
              <a:t>, which is guaranteed to behave like Omega in executions in which at most f failures occur.</a:t>
            </a:r>
          </a:p>
          <a:p>
            <a:endParaRPr lang="en-US" baseline="0" dirty="0" smtClean="0"/>
          </a:p>
          <a:p>
            <a:r>
              <a:rPr lang="en-US" baseline="0" dirty="0" smtClean="0"/>
              <a:t>Technically, we should also say what environments we are allowing. </a:t>
            </a:r>
          </a:p>
          <a:p>
            <a:r>
              <a:rPr lang="en-US" baseline="0" dirty="0" smtClean="0"/>
              <a:t>For fault-tolerant consensus, it is any environment that submits at most one input at each location, and in fair executions, submits exactly one.</a:t>
            </a:r>
          </a:p>
          <a:p>
            <a:r>
              <a:rPr lang="en-US" baseline="0" dirty="0" smtClean="0"/>
              <a:t>Interface consists of propose (</a:t>
            </a:r>
            <a:r>
              <a:rPr lang="en-US" baseline="0" dirty="0" err="1" smtClean="0"/>
              <a:t>init</a:t>
            </a:r>
            <a:r>
              <a:rPr lang="en-US" baseline="0" dirty="0" smtClean="0"/>
              <a:t>) outputs from E to the system, and decide inputs to E from the system.</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49</a:t>
            </a:fld>
            <a:endParaRPr lang="en-US"/>
          </a:p>
        </p:txBody>
      </p:sp>
    </p:spTree>
    <p:extLst>
      <p:ext uri="{BB962C8B-B14F-4D97-AF65-F5344CB8AC3E}">
        <p14:creationId xmlns:p14="http://schemas.microsoft.com/office/powerpoint/2010/main" val="23085311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must first argue that this doesn’t “get stuck” anywhere.</a:t>
            </a:r>
          </a:p>
          <a:p>
            <a:endParaRPr lang="en-US" dirty="0" smtClean="0"/>
          </a:p>
          <a:p>
            <a:r>
              <a:rPr lang="en-US" dirty="0" smtClean="0"/>
              <a:t>Then, eventually we get a permanent leader,</a:t>
            </a:r>
            <a:r>
              <a:rPr lang="en-US" baseline="0" dirty="0" smtClean="0"/>
              <a:t> and we must argue that it eventually reaches a decision.</a:t>
            </a:r>
            <a:endParaRPr lang="en-US" dirty="0" smtClean="0"/>
          </a:p>
          <a:p>
            <a:endParaRPr lang="en-US" dirty="0" smtClean="0"/>
          </a:p>
          <a:p>
            <a:r>
              <a:rPr lang="en-US" dirty="0" smtClean="0"/>
              <a:t>If the leader abandons a ballot, it must be because it learns that a larger one exists.  Then it tries again.  </a:t>
            </a:r>
          </a:p>
          <a:p>
            <a:r>
              <a:rPr lang="en-US" dirty="0" smtClean="0"/>
              <a:t>Eventually, it must</a:t>
            </a:r>
            <a:r>
              <a:rPr lang="en-US" baseline="0" dirty="0" smtClean="0"/>
              <a:t> </a:t>
            </a:r>
            <a:r>
              <a:rPr lang="en-US" dirty="0" smtClean="0"/>
              <a:t>pick a ballot id that is larger than any</a:t>
            </a:r>
            <a:r>
              <a:rPr lang="en-US" baseline="0" dirty="0" smtClean="0"/>
              <a:t> other id for a ballot that it, or anyone else, has ever started.  </a:t>
            </a:r>
          </a:p>
          <a:p>
            <a:r>
              <a:rPr lang="en-US" baseline="0" dirty="0" smtClean="0"/>
              <a:t>Then nothing causes the ballot to fail.  No one will abstain from it because of a larger ballot, and everything completes successfully.</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50</a:t>
            </a:fld>
            <a:endParaRPr lang="en-US"/>
          </a:p>
        </p:txBody>
      </p:sp>
    </p:spTree>
    <p:extLst>
      <p:ext uri="{BB962C8B-B14F-4D97-AF65-F5344CB8AC3E}">
        <p14:creationId xmlns:p14="http://schemas.microsoft.com/office/powerpoint/2010/main" val="4089122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fault-tolerance</a:t>
            </a:r>
            <a:r>
              <a:rPr lang="en-US" baseline="0" dirty="0" smtClean="0"/>
              <a:t> specification is part of the basic problem definition---no requirements if f is larger.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Perhaps the</a:t>
            </a:r>
            <a:r>
              <a:rPr lang="en-US" baseline="0" dirty="0" smtClean="0"/>
              <a:t> fact that we can solve this with a stable leader</a:t>
            </a:r>
            <a:r>
              <a:rPr lang="en-US" dirty="0" smtClean="0"/>
              <a:t> is not so surprising.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Lower bound is like others we have seen…</a:t>
            </a:r>
          </a:p>
          <a:p>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51</a:t>
            </a:fld>
            <a:endParaRPr lang="en-US"/>
          </a:p>
        </p:txBody>
      </p:sp>
    </p:spTree>
    <p:extLst>
      <p:ext uri="{BB962C8B-B14F-4D97-AF65-F5344CB8AC3E}">
        <p14:creationId xmlns:p14="http://schemas.microsoft.com/office/powerpoint/2010/main" val="2793460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theorem is informally stated here.</a:t>
            </a:r>
          </a:p>
          <a:p>
            <a:r>
              <a:rPr lang="en-US" dirty="0" smtClean="0"/>
              <a:t>We could</a:t>
            </a:r>
            <a:r>
              <a:rPr lang="en-US" baseline="0" dirty="0" smtClean="0"/>
              <a:t> give a definition of f-fault-tolerant consensus for any f, by building the fault-tolerance condition into the basic spec (no requirements if failures exceed f).</a:t>
            </a:r>
          </a:p>
          <a:p>
            <a:r>
              <a:rPr lang="en-US" baseline="0" dirty="0" smtClean="0"/>
              <a:t>Then for cases where f is large, the problem is not solvable with Diamond-P.</a:t>
            </a:r>
          </a:p>
          <a:p>
            <a:endParaRPr lang="en-US" baseline="0" dirty="0" smtClean="0"/>
          </a:p>
          <a:p>
            <a:r>
              <a:rPr lang="en-US" baseline="0" dirty="0" smtClean="0"/>
              <a:t>We should also specify a class of environments---the usual ones for consensus.  We can use a canonical environment that is allowed to submit any input, 0 or 1, at each location.  This environment is described in Section 9.2 of the Cornejo, Lynch, </a:t>
            </a:r>
            <a:r>
              <a:rPr lang="en-US" baseline="0" dirty="0" err="1" smtClean="0"/>
              <a:t>Sastry</a:t>
            </a:r>
            <a:r>
              <a:rPr lang="en-US" baseline="0" dirty="0" smtClean="0"/>
              <a:t> TR.</a:t>
            </a:r>
          </a:p>
          <a:p>
            <a:endParaRPr lang="en-US" baseline="0" dirty="0" smtClean="0"/>
          </a:p>
          <a:p>
            <a:r>
              <a:rPr lang="en-US" baseline="0" dirty="0" smtClean="0"/>
              <a:t>Here, “suspects” means simply that the group considers itself to be in an execution where the other group has failed.</a:t>
            </a:r>
          </a:p>
          <a:p>
            <a:r>
              <a:rPr lang="en-US" baseline="0" dirty="0" smtClean="0"/>
              <a:t>Messages between the groups may be delayed.</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52</a:t>
            </a:fld>
            <a:endParaRPr lang="en-US"/>
          </a:p>
        </p:txBody>
      </p:sp>
    </p:spTree>
    <p:extLst>
      <p:ext uri="{BB962C8B-B14F-4D97-AF65-F5344CB8AC3E}">
        <p14:creationId xmlns:p14="http://schemas.microsoft.com/office/powerpoint/2010/main" val="2793460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show that these ideas apply to something other than consensus…</a:t>
            </a:r>
          </a:p>
          <a:p>
            <a:endParaRPr lang="en-US" dirty="0" smtClean="0"/>
          </a:p>
          <a:p>
            <a:r>
              <a:rPr lang="en-US" dirty="0" smtClean="0"/>
              <a:t>This formulation is</a:t>
            </a:r>
            <a:r>
              <a:rPr lang="en-US" baseline="0" dirty="0" smtClean="0"/>
              <a:t> a variant of what we used before.  It’s like our exclusion specification, but based just on pairs of processes (neighbors in the graph).</a:t>
            </a:r>
          </a:p>
          <a:p>
            <a:endParaRPr lang="en-US" baseline="0" dirty="0" smtClean="0"/>
          </a:p>
          <a:p>
            <a:r>
              <a:rPr lang="en-US" baseline="0" dirty="0" smtClean="0"/>
              <a:t>Messages are sent on channels that correspond to the edges.</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53</a:t>
            </a:fld>
            <a:endParaRPr lang="en-US"/>
          </a:p>
        </p:txBody>
      </p:sp>
    </p:spTree>
    <p:extLst>
      <p:ext uri="{BB962C8B-B14F-4D97-AF65-F5344CB8AC3E}">
        <p14:creationId xmlns:p14="http://schemas.microsoft.com/office/powerpoint/2010/main" val="1571504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should also specify the environments we are considering.  They are the usual environments for Dining </a:t>
            </a:r>
            <a:r>
              <a:rPr lang="en-US" baseline="0" dirty="0" err="1" smtClean="0"/>
              <a:t>Philosphers</a:t>
            </a:r>
            <a:r>
              <a:rPr lang="en-US" baseline="0" dirty="0" smtClean="0"/>
              <a:t>.  They observe the handshake discipline:  try, </a:t>
            </a:r>
            <a:r>
              <a:rPr lang="en-US" baseline="0" dirty="0" err="1" smtClean="0"/>
              <a:t>crit</a:t>
            </a:r>
            <a:r>
              <a:rPr lang="en-US" baseline="0" dirty="0" smtClean="0"/>
              <a:t>, exit, rem.  And in fair executions, they eventually exit whenever they are in the critical region.</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54</a:t>
            </a:fld>
            <a:endParaRPr lang="en-US"/>
          </a:p>
        </p:txBody>
      </p:sp>
    </p:spTree>
    <p:extLst>
      <p:ext uri="{BB962C8B-B14F-4D97-AF65-F5344CB8AC3E}">
        <p14:creationId xmlns:p14="http://schemas.microsoft.com/office/powerpoint/2010/main" val="26431672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basic algorithm, without failure, appears</a:t>
            </a:r>
            <a:r>
              <a:rPr lang="en-US" baseline="0" dirty="0" smtClean="0"/>
              <a:t> in the </a:t>
            </a:r>
            <a:r>
              <a:rPr lang="en-US" baseline="0" dirty="0" err="1" smtClean="0"/>
              <a:t>Chandy-Misra</a:t>
            </a:r>
            <a:r>
              <a:rPr lang="en-US" baseline="0" dirty="0" smtClean="0"/>
              <a:t> paper on Drinking Philosophers (as a preliminary Dining Phil. Algorithm).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3A44D2D7-C938-409D-AE83-1B1DAD48A550}" type="slidenum">
              <a:rPr lang="en-US" smtClean="0"/>
              <a:t>55</a:t>
            </a:fld>
            <a:endParaRPr lang="en-US"/>
          </a:p>
        </p:txBody>
      </p:sp>
    </p:spTree>
    <p:extLst>
      <p:ext uri="{BB962C8B-B14F-4D97-AF65-F5344CB8AC3E}">
        <p14:creationId xmlns:p14="http://schemas.microsoft.com/office/powerpoint/2010/main" val="3999003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Priorities must be unique---use a tie-breaker to ensure this.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Lockout-freedom.</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Arguments </a:t>
            </a:r>
            <a:r>
              <a:rPr lang="en-US" baseline="0" dirty="0" smtClean="0"/>
              <a:t>in Jennifer Welch’s link reversal book should work to show this.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Or,</a:t>
            </a:r>
            <a:r>
              <a:rPr lang="en-US" baseline="0" dirty="0" smtClean="0"/>
              <a:t> we could develop an argument as on a later slide, based on the highest priority requester always succeeding and then lowering the priority---that way everyone eventually becomes the highest priority requester.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depends on no infinite decreasing chains.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basic algorithm, without failure, appears</a:t>
            </a:r>
            <a:r>
              <a:rPr lang="en-US" baseline="0" dirty="0" smtClean="0"/>
              <a:t> in the </a:t>
            </a:r>
            <a:r>
              <a:rPr lang="en-US" baseline="0" dirty="0" err="1" smtClean="0"/>
              <a:t>Chandy-Misra</a:t>
            </a:r>
            <a:r>
              <a:rPr lang="en-US" baseline="0" dirty="0" smtClean="0"/>
              <a:t> paper on Drinking Philosophers (as a preliminary Dining Phil. Algorithm).</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Guarantees DP and lockout-freedom (with no failures).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56</a:t>
            </a:fld>
            <a:endParaRPr lang="en-US"/>
          </a:p>
        </p:txBody>
      </p:sp>
    </p:spTree>
    <p:extLst>
      <p:ext uri="{BB962C8B-B14F-4D97-AF65-F5344CB8AC3E}">
        <p14:creationId xmlns:p14="http://schemas.microsoft.com/office/powerpoint/2010/main" val="39990032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stall the entire system, based</a:t>
            </a:r>
            <a:r>
              <a:rPr lang="en-US" baseline="0" dirty="0" smtClean="0"/>
              <a:t> on waiting chains.</a:t>
            </a:r>
          </a:p>
          <a:p>
            <a:endParaRPr lang="en-US" baseline="0" dirty="0" smtClean="0"/>
          </a:p>
          <a:p>
            <a:r>
              <a:rPr lang="en-US" dirty="0" smtClean="0"/>
              <a:t>Now we introduce the failure detector.</a:t>
            </a:r>
          </a:p>
          <a:p>
            <a:endParaRPr lang="en-US" dirty="0" smtClean="0"/>
          </a:p>
          <a:p>
            <a:r>
              <a:rPr lang="en-US" dirty="0" smtClean="0"/>
              <a:t>We can’t be sure this will be less, because we can’t communicate</a:t>
            </a:r>
            <a:r>
              <a:rPr lang="en-US" baseline="0" dirty="0" smtClean="0"/>
              <a:t> reliably since some neighbors might have failed (or might not, we can’t be sure at any finite point).</a:t>
            </a:r>
            <a:endParaRPr lang="en-US" dirty="0" smtClean="0"/>
          </a:p>
          <a:p>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57</a:t>
            </a:fld>
            <a:endParaRPr lang="en-US"/>
          </a:p>
        </p:txBody>
      </p:sp>
    </p:spTree>
    <p:extLst>
      <p:ext uri="{BB962C8B-B14F-4D97-AF65-F5344CB8AC3E}">
        <p14:creationId xmlns:p14="http://schemas.microsoft.com/office/powerpoint/2010/main" val="4288045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other things</a:t>
            </a:r>
            <a:r>
              <a:rPr lang="en-US" baseline="0" dirty="0" smtClean="0"/>
              <a:t> to do to guarantee </a:t>
            </a:r>
            <a:r>
              <a:rPr lang="en-US" baseline="0" dirty="0" err="1" smtClean="0"/>
              <a:t>liveness</a:t>
            </a:r>
            <a:r>
              <a:rPr lang="en-US" baseline="0" dirty="0" smtClean="0"/>
              <a:t>.</a:t>
            </a:r>
          </a:p>
          <a:p>
            <a:endParaRPr lang="en-US" baseline="0" dirty="0" smtClean="0"/>
          </a:p>
          <a:p>
            <a:r>
              <a:rPr lang="en-US" baseline="0" dirty="0" smtClean="0"/>
              <a:t>For example, we should specify that processes don’t abstain for no reason, but only when they already know of a larger-numbered ballot.</a:t>
            </a:r>
          </a:p>
          <a:p>
            <a:r>
              <a:rPr lang="en-US" baseline="0" dirty="0" smtClean="0"/>
              <a:t>And we should</a:t>
            </a:r>
            <a:r>
              <a:rPr lang="en-US" dirty="0" smtClean="0"/>
              <a:t> insist that all processes actually respond to all phase 1 and phase 2 messages.</a:t>
            </a:r>
          </a:p>
          <a:p>
            <a:r>
              <a:rPr lang="en-US" dirty="0" smtClean="0"/>
              <a:t>The coordinator shouldn’t abandon a ballot unless it hears that someone has abstained from it.</a:t>
            </a:r>
          </a:p>
          <a:p>
            <a:endParaRPr lang="en-US" dirty="0" smtClean="0"/>
          </a:p>
          <a:p>
            <a:r>
              <a:rPr lang="en-US" dirty="0" smtClean="0"/>
              <a:t>----------</a:t>
            </a:r>
          </a:p>
          <a:p>
            <a:endParaRPr lang="en-US" dirty="0" smtClean="0"/>
          </a:p>
          <a:p>
            <a:r>
              <a:rPr lang="en-US" dirty="0" smtClean="0"/>
              <a:t>And we should have the originator of a ballot inform</a:t>
            </a:r>
            <a:r>
              <a:rPr lang="en-US" baseline="0" dirty="0" smtClean="0"/>
              <a:t> the others when it reaches a decision.</a:t>
            </a:r>
          </a:p>
          <a:p>
            <a:endParaRPr lang="en-US" baseline="0" dirty="0" smtClean="0"/>
          </a:p>
          <a:p>
            <a:r>
              <a:rPr lang="en-US" baseline="0" dirty="0" smtClean="0"/>
              <a:t>This is guaranteed to terminate if the system is “stable” for long enough:  no failures and recoveries, and timing within normal bounds. </a:t>
            </a:r>
            <a:endParaRPr lang="en-US" dirty="0"/>
          </a:p>
        </p:txBody>
      </p:sp>
      <p:sp>
        <p:nvSpPr>
          <p:cNvPr id="4" name="Slide Number Placeholder 3"/>
          <p:cNvSpPr>
            <a:spLocks noGrp="1"/>
          </p:cNvSpPr>
          <p:nvPr>
            <p:ph type="sldNum" sz="quarter" idx="10"/>
          </p:nvPr>
        </p:nvSpPr>
        <p:spPr/>
        <p:txBody>
          <a:bodyPr/>
          <a:lstStyle/>
          <a:p>
            <a:fld id="{8577803C-146D-406E-B575-E96C64D63639}" type="slidenum">
              <a:rPr lang="en-US" smtClean="0"/>
              <a:t>10</a:t>
            </a:fld>
            <a:endParaRPr lang="en-US"/>
          </a:p>
        </p:txBody>
      </p:sp>
    </p:spTree>
    <p:extLst>
      <p:ext uri="{BB962C8B-B14F-4D97-AF65-F5344CB8AC3E}">
        <p14:creationId xmlns:p14="http://schemas.microsoft.com/office/powerpoint/2010/main" val="26951961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E.g.,</a:t>
            </a:r>
            <a:r>
              <a:rPr lang="en-US" baseline="0" dirty="0" smtClean="0"/>
              <a:t> i</a:t>
            </a:r>
            <a:r>
              <a:rPr lang="en-US" dirty="0" smtClean="0"/>
              <a:t>f we have two neighbors,</a:t>
            </a:r>
            <a:r>
              <a:rPr lang="en-US" baseline="0" dirty="0" smtClean="0"/>
              <a:t> each of which thinks it has higher priority than a neighbor, then neither might send a requested fork. ??</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59</a:t>
            </a:fld>
            <a:endParaRPr lang="en-US"/>
          </a:p>
        </p:txBody>
      </p:sp>
    </p:spTree>
    <p:extLst>
      <p:ext uri="{BB962C8B-B14F-4D97-AF65-F5344CB8AC3E}">
        <p14:creationId xmlns:p14="http://schemas.microsoft.com/office/powerpoint/2010/main" val="31649999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Processes need not become the highest priority</a:t>
            </a:r>
            <a:r>
              <a:rPr lang="en-US" baseline="0" dirty="0" smtClean="0"/>
              <a:t> right away---it could take longer than if they had reliable priority information. </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60</a:t>
            </a:fld>
            <a:endParaRPr lang="en-US"/>
          </a:p>
        </p:txBody>
      </p:sp>
    </p:spTree>
    <p:extLst>
      <p:ext uri="{BB962C8B-B14F-4D97-AF65-F5344CB8AC3E}">
        <p14:creationId xmlns:p14="http://schemas.microsoft.com/office/powerpoint/2010/main" val="31649999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Old errors can involve,</a:t>
            </a:r>
            <a:r>
              <a:rPr lang="en-US" baseline="0" dirty="0" smtClean="0"/>
              <a:t> for example, processes that are already in the critical region.</a:t>
            </a:r>
          </a:p>
          <a:p>
            <a:r>
              <a:rPr lang="en-US" baseline="0" dirty="0" smtClean="0"/>
              <a:t>Or processes that requested before the stabilization point and must go to the critical region (which they will, because of wait-freedom).</a:t>
            </a:r>
          </a:p>
          <a:p>
            <a:r>
              <a:rPr lang="en-US" baseline="0" dirty="0" smtClean="0"/>
              <a:t>There might be other cases.</a:t>
            </a:r>
          </a:p>
          <a:p>
            <a:endParaRPr lang="en-US" baseline="0" dirty="0" smtClean="0"/>
          </a:p>
          <a:p>
            <a:r>
              <a:rPr lang="en-US" baseline="0" dirty="0" smtClean="0"/>
              <a:t>Perhaps show some example of how we can get such residual effects?  Or maybe that is not interesting.</a:t>
            </a:r>
          </a:p>
          <a:p>
            <a:r>
              <a:rPr lang="en-US" baseline="0" dirty="0" smtClean="0"/>
              <a:t>Actually, I am not sure how we can get multiple new entries from one process after point pi, as </a:t>
            </a:r>
            <a:r>
              <a:rPr lang="en-US" baseline="0" dirty="0" err="1" smtClean="0"/>
              <a:t>Srikanth</a:t>
            </a:r>
            <a:r>
              <a:rPr lang="en-US" baseline="0" dirty="0" smtClean="0"/>
              <a:t> indicates on the next slide.  ??</a:t>
            </a:r>
          </a:p>
          <a:p>
            <a:endParaRPr lang="en-US" baseline="0" dirty="0" smtClean="0"/>
          </a:p>
          <a:p>
            <a:r>
              <a:rPr lang="en-US" baseline="0" dirty="0" smtClean="0"/>
              <a:t>Each must obtain the fork, since the second possibility involves incorrect failure detection and can no longer hold.</a:t>
            </a:r>
          </a:p>
          <a:p>
            <a:endParaRPr lang="en-US" baseline="0" dirty="0" smtClean="0"/>
          </a:p>
          <a:p>
            <a:r>
              <a:rPr lang="en-US" baseline="0" dirty="0" smtClean="0"/>
              <a:t>This argument is reminiscent of the </a:t>
            </a:r>
            <a:r>
              <a:rPr lang="en-US" baseline="0" dirty="0" err="1" smtClean="0"/>
              <a:t>mutex</a:t>
            </a:r>
            <a:r>
              <a:rPr lang="en-US" baseline="0" dirty="0" smtClean="0"/>
              <a:t> argument for </a:t>
            </a:r>
            <a:r>
              <a:rPr lang="en-US" baseline="0" dirty="0" err="1" smtClean="0"/>
              <a:t>Dijkstra</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61</a:t>
            </a:fld>
            <a:endParaRPr lang="en-US"/>
          </a:p>
        </p:txBody>
      </p:sp>
    </p:spTree>
    <p:extLst>
      <p:ext uri="{BB962C8B-B14F-4D97-AF65-F5344CB8AC3E}">
        <p14:creationId xmlns:p14="http://schemas.microsoft.com/office/powerpoint/2010/main" val="35800321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Technically, we should show that WF</a:t>
            </a:r>
            <a:r>
              <a:rPr lang="en-US" baseline="0" dirty="0" smtClean="0"/>
              <a:t> DP can’t be solved in the absence of FDs.  An indistinguishability argument should work.</a:t>
            </a:r>
            <a:endParaRPr lang="en-US" dirty="0" smtClean="0"/>
          </a:p>
          <a:p>
            <a:endParaRPr lang="en-US" dirty="0" smtClean="0"/>
          </a:p>
          <a:p>
            <a:r>
              <a:rPr lang="en-US" dirty="0" smtClean="0"/>
              <a:t>No reason processes need to hear about crashes of non-neighbors---they</a:t>
            </a:r>
            <a:r>
              <a:rPr lang="en-US" baseline="0" dirty="0" smtClean="0"/>
              <a:t> don’t use this.</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62</a:t>
            </a:fld>
            <a:endParaRPr lang="en-US"/>
          </a:p>
        </p:txBody>
      </p:sp>
    </p:spTree>
    <p:extLst>
      <p:ext uri="{BB962C8B-B14F-4D97-AF65-F5344CB8AC3E}">
        <p14:creationId xmlns:p14="http://schemas.microsoft.com/office/powerpoint/2010/main" val="23075492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year, this was two lectures.  So this year I’ll speak</a:t>
            </a:r>
            <a:r>
              <a:rPr lang="en-US" baseline="0" dirty="0" smtClean="0"/>
              <a:t> at a higher level, leave out many details.</a:t>
            </a:r>
          </a:p>
          <a:p>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63</a:t>
            </a:fld>
            <a:endParaRPr lang="en-US"/>
          </a:p>
        </p:txBody>
      </p:sp>
    </p:spTree>
    <p:extLst>
      <p:ext uri="{BB962C8B-B14F-4D97-AF65-F5344CB8AC3E}">
        <p14:creationId xmlns:p14="http://schemas.microsoft.com/office/powerpoint/2010/main" val="27216256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second direction</a:t>
            </a:r>
            <a:r>
              <a:rPr lang="en-US" dirty="0" smtClean="0"/>
              <a:t> says that D’ is stronger than D,</a:t>
            </a:r>
            <a:r>
              <a:rPr lang="en-US" baseline="0" dirty="0" smtClean="0"/>
              <a:t> in a sense.</a:t>
            </a:r>
          </a:p>
          <a:p>
            <a:endParaRPr lang="en-US" baseline="0" dirty="0" smtClean="0"/>
          </a:p>
          <a:p>
            <a:r>
              <a:rPr lang="en-US" baseline="0" dirty="0" smtClean="0"/>
              <a:t>Go over this at length.</a:t>
            </a:r>
            <a:endParaRPr lang="en-US" dirty="0" smtClean="0"/>
          </a:p>
        </p:txBody>
      </p:sp>
      <p:sp>
        <p:nvSpPr>
          <p:cNvPr id="4" name="Slide Number Placeholder 3"/>
          <p:cNvSpPr>
            <a:spLocks noGrp="1"/>
          </p:cNvSpPr>
          <p:nvPr>
            <p:ph type="sldNum" sz="quarter" idx="10"/>
          </p:nvPr>
        </p:nvSpPr>
        <p:spPr/>
        <p:txBody>
          <a:bodyPr/>
          <a:lstStyle/>
          <a:p>
            <a:fld id="{3A44D2D7-C938-409D-AE83-1B1DAD48A550}" type="slidenum">
              <a:rPr lang="en-US" smtClean="0"/>
              <a:t>65</a:t>
            </a:fld>
            <a:endParaRPr lang="en-US"/>
          </a:p>
        </p:txBody>
      </p:sp>
    </p:spTree>
    <p:extLst>
      <p:ext uri="{BB962C8B-B14F-4D97-AF65-F5344CB8AC3E}">
        <p14:creationId xmlns:p14="http://schemas.microsoft.com/office/powerpoint/2010/main" val="40670634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Technically,</a:t>
            </a:r>
            <a:r>
              <a:rPr lang="en-US" baseline="0" dirty="0" smtClean="0"/>
              <a:t> we have shown that Diamond-P solves w-f DP in all environments of the usual kind for DP.</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67</a:t>
            </a:fld>
            <a:endParaRPr lang="en-US"/>
          </a:p>
        </p:txBody>
      </p:sp>
    </p:spTree>
    <p:extLst>
      <p:ext uri="{BB962C8B-B14F-4D97-AF65-F5344CB8AC3E}">
        <p14:creationId xmlns:p14="http://schemas.microsoft.com/office/powerpoint/2010/main" val="34674638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lumMod val="75000"/>
                      </a:schemeClr>
                    </a:solidFill>
                  </a:rPr>
                  <a:t>Validity:   </a:t>
                </a:r>
                <a14:m>
                  <m:oMath xmlns:m="http://schemas.openxmlformats.org/officeDocument/2006/math">
                    <m:r>
                      <a:rPr lang="en-US" i="1">
                        <a:latin typeface="Cambria Math"/>
                      </a:rPr>
                      <m:t>𝑡</m:t>
                    </m:r>
                    <m:r>
                      <a:rPr lang="en-US" i="1">
                        <a:latin typeface="Cambria Math"/>
                      </a:rPr>
                      <m:t> </m:t>
                    </m:r>
                  </m:oMath>
                </a14:m>
                <a:r>
                  <a:rPr lang="en-US" dirty="0"/>
                  <a:t>contains infinitely many outputs at each </a:t>
                </a:r>
                <a:r>
                  <a:rPr lang="en-US" dirty="0" err="1"/>
                  <a:t>nonfaulty</a:t>
                </a:r>
                <a:r>
                  <a:rPr lang="en-US" dirty="0"/>
                  <a:t> location, and contains no outputs after a crash at any faulty location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Easy to show that local </a:t>
                </a:r>
                <a14:m>
                  <m:oMath xmlns:m="http://schemas.openxmlformats.org/officeDocument/2006/math">
                    <m:r>
                      <a:rPr lang="en-US" sz="1200" i="1">
                        <a:latin typeface="Cambria Math"/>
                      </a:rPr>
                      <m:t>⋄</m:t>
                    </m:r>
                    <m:r>
                      <a:rPr lang="en-US" sz="1200" i="1">
                        <a:latin typeface="Cambria Math"/>
                      </a:rPr>
                      <m:t>𝑃</m:t>
                    </m:r>
                    <m:r>
                      <a:rPr lang="en-US" sz="1200" i="1">
                        <a:latin typeface="Cambria Math"/>
                      </a:rPr>
                      <m:t> </m:t>
                    </m:r>
                  </m:oMath>
                </a14:m>
                <a:r>
                  <a:rPr lang="en-US" sz="1200" dirty="0"/>
                  <a:t> satisfies our definition of an (asynchronous) FD.</a:t>
                </a:r>
              </a:p>
              <a:p>
                <a:endParaRPr lang="en-US" dirty="0"/>
              </a:p>
            </p:txBody>
          </p:sp>
        </mc:Choice>
        <mc:Fallback xmlns="">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lumMod val="75000"/>
                      </a:schemeClr>
                    </a:solidFill>
                  </a:rPr>
                  <a:t>Validity:   </a:t>
                </a:r>
                <a:r>
                  <a:rPr lang="en-US" i="0">
                    <a:latin typeface="Cambria Math"/>
                  </a:rPr>
                  <a:t>𝑡 </a:t>
                </a:r>
                <a:r>
                  <a:rPr lang="en-US" dirty="0"/>
                  <a:t>contains infinitely many outputs at each </a:t>
                </a:r>
                <a:r>
                  <a:rPr lang="en-US" dirty="0" err="1"/>
                  <a:t>nonfaulty</a:t>
                </a:r>
                <a:r>
                  <a:rPr lang="en-US" dirty="0"/>
                  <a:t> location, and contains no outputs after a crash at any faulty location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Easy to show that local </a:t>
                </a:r>
                <a:r>
                  <a:rPr lang="en-US" sz="1200" i="0">
                    <a:latin typeface="Cambria Math"/>
                  </a:rPr>
                  <a:t>⋄𝑃 </a:t>
                </a:r>
                <a:r>
                  <a:rPr lang="en-US" sz="1200" dirty="0"/>
                  <a:t> satisfies our definition of an (asynchronous) FD.</a:t>
                </a:r>
              </a:p>
              <a:p>
                <a:endParaRPr lang="en-US" dirty="0"/>
              </a:p>
            </p:txBody>
          </p:sp>
        </mc:Fallback>
      </mc:AlternateContent>
      <p:sp>
        <p:nvSpPr>
          <p:cNvPr id="4" name="Slide Number Placeholder 3"/>
          <p:cNvSpPr>
            <a:spLocks noGrp="1"/>
          </p:cNvSpPr>
          <p:nvPr>
            <p:ph type="sldNum" sz="quarter" idx="10"/>
          </p:nvPr>
        </p:nvSpPr>
        <p:spPr/>
        <p:txBody>
          <a:bodyPr/>
          <a:lstStyle/>
          <a:p>
            <a:fld id="{3A44D2D7-C938-409D-AE83-1B1DAD48A550}" type="slidenum">
              <a:rPr lang="en-US" smtClean="0"/>
              <a:t>68</a:t>
            </a:fld>
            <a:endParaRPr lang="en-US"/>
          </a:p>
        </p:txBody>
      </p:sp>
    </p:spTree>
    <p:extLst>
      <p:ext uri="{BB962C8B-B14F-4D97-AF65-F5344CB8AC3E}">
        <p14:creationId xmlns:p14="http://schemas.microsoft.com/office/powerpoint/2010/main" val="19345616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Argue</a:t>
            </a:r>
            <a:r>
              <a:rPr lang="en-US" baseline="0" dirty="0" smtClean="0"/>
              <a:t> that this really is stronger, that is, a representative FD is also a weakest FD:</a:t>
            </a:r>
          </a:p>
          <a:p>
            <a:r>
              <a:rPr lang="en-US" baseline="0" dirty="0" smtClean="0"/>
              <a:t>If some FD D solves DP, then D can be used to implement Local-diamond-P.</a:t>
            </a:r>
          </a:p>
          <a:p>
            <a:r>
              <a:rPr lang="en-US" baseline="0" dirty="0" smtClean="0"/>
              <a:t>Just plug in the implementation of DP using D, for all the (finitely many) instances of DP in the assumed implementation of Local-diamond-P.</a:t>
            </a:r>
          </a:p>
          <a:p>
            <a:r>
              <a:rPr lang="en-US" baseline="0" dirty="0" smtClean="0"/>
              <a:t>We can use just one instance of D in doing this.</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69</a:t>
            </a:fld>
            <a:endParaRPr lang="en-US"/>
          </a:p>
        </p:txBody>
      </p:sp>
    </p:spTree>
    <p:extLst>
      <p:ext uri="{BB962C8B-B14F-4D97-AF65-F5344CB8AC3E}">
        <p14:creationId xmlns:p14="http://schemas.microsoft.com/office/powerpoint/2010/main" val="16471678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Much was missing from the published [CHT] proof.</a:t>
            </a:r>
          </a:p>
          <a:p>
            <a:r>
              <a:rPr lang="en-US" dirty="0" smtClean="0"/>
              <a:t>So</a:t>
            </a:r>
            <a:r>
              <a:rPr lang="en-US" baseline="0" dirty="0" smtClean="0"/>
              <a:t> w</a:t>
            </a:r>
            <a:r>
              <a:rPr lang="en-US" dirty="0" smtClean="0"/>
              <a:t>e have written a new version,</a:t>
            </a:r>
            <a:r>
              <a:rPr lang="en-US" baseline="0" dirty="0" smtClean="0"/>
              <a:t> based on our asynchronous FDs.</a:t>
            </a:r>
          </a:p>
          <a:p>
            <a:endParaRPr lang="en-US" baseline="0" dirty="0" smtClean="0"/>
          </a:p>
          <a:p>
            <a:r>
              <a:rPr lang="en-US" baseline="0" dirty="0" smtClean="0"/>
              <a:t>Here, Omega f is just like Omega, in environments with at most f failures.</a:t>
            </a:r>
            <a:endParaRPr lang="en-US" dirty="0" smtClean="0"/>
          </a:p>
          <a:p>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70</a:t>
            </a:fld>
            <a:endParaRPr lang="en-US"/>
          </a:p>
        </p:txBody>
      </p:sp>
    </p:spTree>
    <p:extLst>
      <p:ext uri="{BB962C8B-B14F-4D97-AF65-F5344CB8AC3E}">
        <p14:creationId xmlns:p14="http://schemas.microsoft.com/office/powerpoint/2010/main" val="900807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fundamental problems are unsolvable in asynchronous systems with crash failures.</a:t>
            </a:r>
          </a:p>
          <a:p>
            <a:endParaRPr lang="en-US" dirty="0" smtClean="0"/>
          </a:p>
          <a:p>
            <a:r>
              <a:rPr lang="en-US" dirty="0" smtClean="0"/>
              <a:t>K-consensus is unsolvable if the number of failures is at least k.</a:t>
            </a:r>
          </a:p>
          <a:p>
            <a:endParaRPr lang="en-US" dirty="0" smtClean="0"/>
          </a:p>
          <a:p>
            <a:r>
              <a:rPr lang="en-US" dirty="0" smtClean="0"/>
              <a:t>This</a:t>
            </a:r>
            <a:r>
              <a:rPr lang="en-US" baseline="0" dirty="0" smtClean="0"/>
              <a:t> is because, in asynchronous systems, processes can be arbitrarily slow, and messages can be arbitrarily delayed.</a:t>
            </a:r>
          </a:p>
          <a:p>
            <a:r>
              <a:rPr lang="en-US" baseline="0" dirty="0" smtClean="0"/>
              <a:t>So a process that has failed by stopping is indistinguishable from a slow process, or one whose messages are slow.</a:t>
            </a:r>
          </a:p>
          <a:p>
            <a:r>
              <a:rPr lang="en-US" baseline="0" dirty="0" smtClean="0"/>
              <a:t>So failure detection is problematic.</a:t>
            </a:r>
          </a:p>
        </p:txBody>
      </p:sp>
      <p:sp>
        <p:nvSpPr>
          <p:cNvPr id="4" name="Slide Number Placeholder 3"/>
          <p:cNvSpPr>
            <a:spLocks noGrp="1"/>
          </p:cNvSpPr>
          <p:nvPr>
            <p:ph type="sldNum" sz="quarter" idx="10"/>
          </p:nvPr>
        </p:nvSpPr>
        <p:spPr/>
        <p:txBody>
          <a:bodyPr/>
          <a:lstStyle/>
          <a:p>
            <a:fld id="{3A44D2D7-C938-409D-AE83-1B1DAD48A550}" type="slidenum">
              <a:rPr lang="en-US" smtClean="0"/>
              <a:t>13</a:t>
            </a:fld>
            <a:endParaRPr lang="en-US"/>
          </a:p>
        </p:txBody>
      </p:sp>
    </p:spTree>
    <p:extLst>
      <p:ext uri="{BB962C8B-B14F-4D97-AF65-F5344CB8AC3E}">
        <p14:creationId xmlns:p14="http://schemas.microsoft.com/office/powerpoint/2010/main" val="24044409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writing Omega</a:t>
            </a:r>
            <a:r>
              <a:rPr lang="en-US" baseline="0" dirty="0" smtClean="0"/>
              <a:t> instead of </a:t>
            </a:r>
            <a:r>
              <a:rPr lang="en-US" baseline="0" dirty="0" err="1" smtClean="0"/>
              <a:t>Omega_f</a:t>
            </a:r>
            <a:r>
              <a:rPr lang="en-US" baseline="0" dirty="0" smtClean="0"/>
              <a:t>.  Being a bit sloppy.</a:t>
            </a:r>
          </a:p>
          <a:p>
            <a:endParaRPr lang="en-US" baseline="0" dirty="0" smtClean="0"/>
          </a:p>
          <a:p>
            <a:r>
              <a:rPr lang="en-US" dirty="0" smtClean="0"/>
              <a:t>Now start ignoring the environments, in these class notes.  The environment</a:t>
            </a:r>
            <a:r>
              <a:rPr lang="en-US" baseline="0" dirty="0" smtClean="0"/>
              <a:t> we want to consider for consensus basically expresses some well-</a:t>
            </a:r>
            <a:r>
              <a:rPr lang="en-US" baseline="0" dirty="0" err="1" smtClean="0"/>
              <a:t>formedness</a:t>
            </a:r>
            <a:r>
              <a:rPr lang="en-US" baseline="0" dirty="0" smtClean="0"/>
              <a:t> conditions (at most one input at each location).</a:t>
            </a:r>
          </a:p>
          <a:p>
            <a:endParaRPr lang="en-US" baseline="0" dirty="0" smtClean="0"/>
          </a:p>
          <a:p>
            <a:r>
              <a:rPr lang="en-US" baseline="0" dirty="0" smtClean="0"/>
              <a:t>The properties of Omega that need to be guaranteed:  In some suffix, the FD outputs a particular, </a:t>
            </a:r>
            <a:r>
              <a:rPr lang="en-US" baseline="0" dirty="0" err="1" smtClean="0"/>
              <a:t>nonfaulty</a:t>
            </a:r>
            <a:r>
              <a:rPr lang="en-US" baseline="0" dirty="0" smtClean="0"/>
              <a:t> process at every location.</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71</a:t>
            </a:fld>
            <a:endParaRPr lang="en-US"/>
          </a:p>
        </p:txBody>
      </p:sp>
    </p:spTree>
    <p:extLst>
      <p:ext uri="{BB962C8B-B14F-4D97-AF65-F5344CB8AC3E}">
        <p14:creationId xmlns:p14="http://schemas.microsoft.com/office/powerpoint/2010/main" val="20659456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are we talking about DAGs here?</a:t>
            </a:r>
          </a:p>
          <a:p>
            <a:r>
              <a:rPr lang="en-US" dirty="0" smtClean="0"/>
              <a:t>In the simulation (in Part 2), the nodes will get only partial information about the FD outputs.  They will not know the real</a:t>
            </a:r>
            <a:r>
              <a:rPr lang="en-US" baseline="0" dirty="0" smtClean="0"/>
              <a:t> total order of events, but will only get some partial ordering information.  So they will have to work with such observations.</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72</a:t>
            </a:fld>
            <a:endParaRPr lang="en-US"/>
          </a:p>
        </p:txBody>
      </p:sp>
    </p:spTree>
    <p:extLst>
      <p:ext uri="{BB962C8B-B14F-4D97-AF65-F5344CB8AC3E}">
        <p14:creationId xmlns:p14="http://schemas.microsoft.com/office/powerpoint/2010/main" val="16184673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Prefix doesn’t have to be finite prefix here.  Could be all the integers.</a:t>
            </a:r>
          </a:p>
          <a:p>
            <a:endParaRPr lang="en-US" dirty="0" smtClean="0"/>
          </a:p>
          <a:p>
            <a:r>
              <a:rPr lang="en-US" dirty="0" smtClean="0"/>
              <a:t>Every live j eventually hears about every FD</a:t>
            </a:r>
            <a:r>
              <a:rPr lang="en-US" baseline="0" dirty="0" smtClean="0"/>
              <a:t> output represented at some node</a:t>
            </a:r>
            <a:r>
              <a:rPr lang="en-US" dirty="0" smtClean="0"/>
              <a:t> in the DAG.</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73</a:t>
            </a:fld>
            <a:endParaRPr lang="en-US"/>
          </a:p>
        </p:txBody>
      </p:sp>
    </p:spTree>
    <p:extLst>
      <p:ext uri="{BB962C8B-B14F-4D97-AF65-F5344CB8AC3E}">
        <p14:creationId xmlns:p14="http://schemas.microsoft.com/office/powerpoint/2010/main" val="29106994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finite observation DAG.</a:t>
            </a:r>
          </a:p>
          <a:p>
            <a:endParaRPr lang="en-US" dirty="0" smtClean="0"/>
          </a:p>
          <a:p>
            <a:r>
              <a:rPr lang="en-US" dirty="0" smtClean="0"/>
              <a:t>It could be continued to an infinite one, by</a:t>
            </a:r>
            <a:r>
              <a:rPr lang="en-US" baseline="0" dirty="0" smtClean="0"/>
              <a:t> adding infinitely many nodes for one or more of the locations.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A44D2D7-C938-409D-AE83-1B1DAD48A550}" type="slidenum">
              <a:rPr lang="en-US" smtClean="0"/>
              <a:t>74</a:t>
            </a:fld>
            <a:endParaRPr lang="en-US"/>
          </a:p>
        </p:txBody>
      </p:sp>
    </p:spTree>
    <p:extLst>
      <p:ext uri="{BB962C8B-B14F-4D97-AF65-F5344CB8AC3E}">
        <p14:creationId xmlns:p14="http://schemas.microsoft.com/office/powerpoint/2010/main" val="2867286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finite observation DAG.</a:t>
            </a:r>
          </a:p>
          <a:p>
            <a:r>
              <a:rPr lang="en-US" dirty="0" smtClean="0"/>
              <a:t>So none of the locations is live.</a:t>
            </a:r>
          </a:p>
          <a:p>
            <a:r>
              <a:rPr lang="en-US" dirty="0" smtClean="0"/>
              <a:t>Still, some total ordering of the event sequence</a:t>
            </a:r>
            <a:r>
              <a:rPr lang="en-US" baseline="0" dirty="0" smtClean="0"/>
              <a:t> must be allowed by the FD D.</a:t>
            </a:r>
          </a:p>
          <a:p>
            <a:r>
              <a:rPr lang="en-US" baseline="0" dirty="0" smtClean="0"/>
              <a:t>E.g., [1,1,e1], [3,1,e5], [1,2, e2],[2,1,e3],[2,2,e4],[3,2,e6] could be the ordering, in which case the FD can produce the sequence e1, e5, e2, e3, e4, e6, with some crashes interspersed.</a:t>
            </a:r>
          </a:p>
          <a:p>
            <a:r>
              <a:rPr lang="en-US" baseline="0" dirty="0" smtClean="0"/>
              <a:t>Perhaps the full trace might be e1, e5, e2, crash1, e3, e4, crash2, e6, crash3.</a:t>
            </a:r>
          </a:p>
          <a:p>
            <a:endParaRPr lang="en-US" baseline="0" dirty="0" smtClean="0"/>
          </a:p>
          <a:p>
            <a:r>
              <a:rPr lang="en-US" baseline="0" dirty="0" smtClean="0"/>
              <a:t>Note that, since every location has only finitely many nodes, any trace in T must have crashes for all the locations (traces must be valid).</a:t>
            </a:r>
            <a:endParaRPr lang="en-US" dirty="0" smtClean="0"/>
          </a:p>
          <a:p>
            <a:endParaRPr lang="en-US" dirty="0" smtClean="0"/>
          </a:p>
          <a:p>
            <a:r>
              <a:rPr lang="en-US" dirty="0" smtClean="0"/>
              <a:t>This could be continued to an infinite DAG, by</a:t>
            </a:r>
            <a:r>
              <a:rPr lang="en-US" baseline="0" dirty="0" smtClean="0"/>
              <a:t> adding infinitely many nodes for one or more of the locations.</a:t>
            </a:r>
          </a:p>
          <a:p>
            <a:r>
              <a:rPr lang="en-US" baseline="0" dirty="0" smtClean="0"/>
              <a:t>In that case, the full trace would not contain crashes for the live locations.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A44D2D7-C938-409D-AE83-1B1DAD48A550}" type="slidenum">
              <a:rPr lang="en-US" smtClean="0"/>
              <a:t>76</a:t>
            </a:fld>
            <a:endParaRPr lang="en-US"/>
          </a:p>
        </p:txBody>
      </p:sp>
    </p:spTree>
    <p:extLst>
      <p:ext uri="{BB962C8B-B14F-4D97-AF65-F5344CB8AC3E}">
        <p14:creationId xmlns:p14="http://schemas.microsoft.com/office/powerpoint/2010/main" val="286728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are execution trees for a consensus algorithm that uses a particular FD D.</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W</a:t>
            </a:r>
            <a:r>
              <a:rPr lang="en-US" dirty="0" smtClean="0"/>
              <a:t>e are skipping some FD outputs on some tree paths.</a:t>
            </a:r>
            <a:r>
              <a:rPr lang="en-US" baseline="0" dirty="0" smtClean="0"/>
              <a:t> Why?  </a:t>
            </a:r>
          </a:p>
          <a:p>
            <a:endParaRPr lang="en-US" baseline="0" dirty="0" smtClean="0"/>
          </a:p>
          <a:p>
            <a:r>
              <a:rPr lang="en-US" baseline="0" dirty="0" smtClean="0"/>
              <a:t>In the emulation, we will need the processes to use only actual FD traces.</a:t>
            </a:r>
          </a:p>
          <a:p>
            <a:r>
              <a:rPr lang="en-US" baseline="0" dirty="0" smtClean="0"/>
              <a:t>But all they will have is observation DAGs.</a:t>
            </a:r>
          </a:p>
          <a:p>
            <a:r>
              <a:rPr lang="en-US" baseline="0" dirty="0" smtClean="0"/>
              <a:t>To extract a guaranteed FD trace from that, they will select paths in their DAGs.</a:t>
            </a:r>
          </a:p>
          <a:p>
            <a:endParaRPr lang="en-US" baseline="0" dirty="0" smtClean="0"/>
          </a:p>
          <a:p>
            <a:r>
              <a:rPr lang="en-US" baseline="0" dirty="0" smtClean="0"/>
              <a:t>In order to be sure that these paths in fact correspond to actual FD traces, we will need to impose a stronger sampling-closure property for the FDs than what we have been using so far.</a:t>
            </a:r>
          </a:p>
          <a:p>
            <a:r>
              <a:rPr lang="en-US" baseline="0" dirty="0" smtClean="0"/>
              <a:t>So technically, we are proving a weaker result---for FDs with additional “sampling closure” constraints.</a:t>
            </a:r>
          </a:p>
        </p:txBody>
      </p:sp>
      <p:sp>
        <p:nvSpPr>
          <p:cNvPr id="4" name="Slide Number Placeholder 3"/>
          <p:cNvSpPr>
            <a:spLocks noGrp="1"/>
          </p:cNvSpPr>
          <p:nvPr>
            <p:ph type="sldNum" sz="quarter" idx="10"/>
          </p:nvPr>
        </p:nvSpPr>
        <p:spPr/>
        <p:txBody>
          <a:bodyPr/>
          <a:lstStyle/>
          <a:p>
            <a:fld id="{3A44D2D7-C938-409D-AE83-1B1DAD48A550}" type="slidenum">
              <a:rPr lang="en-US" smtClean="0"/>
              <a:t>78</a:t>
            </a:fld>
            <a:endParaRPr lang="en-US"/>
          </a:p>
        </p:txBody>
      </p:sp>
    </p:spTree>
    <p:extLst>
      <p:ext uri="{BB962C8B-B14F-4D97-AF65-F5344CB8AC3E}">
        <p14:creationId xmlns:p14="http://schemas.microsoft.com/office/powerpoint/2010/main" val="148034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are stopping a process when the observation has run out of vertices for that process.  That’s a signal to regard the process as failed.</a:t>
            </a:r>
          </a:p>
          <a:p>
            <a:endParaRPr lang="en-US" baseline="0" dirty="0" smtClean="0"/>
          </a:p>
          <a:p>
            <a:r>
              <a:rPr lang="en-US" dirty="0" smtClean="0"/>
              <a:t>We assume that the process task(s) determine the action and the next state.</a:t>
            </a:r>
          </a:p>
          <a:p>
            <a:r>
              <a:rPr lang="en-US" dirty="0" smtClean="0"/>
              <a:t>Same</a:t>
            </a:r>
            <a:r>
              <a:rPr lang="en-US" baseline="0" dirty="0" smtClean="0"/>
              <a:t> for the environment tasks.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A44D2D7-C938-409D-AE83-1B1DAD48A550}" type="slidenum">
              <a:rPr lang="en-US" smtClean="0"/>
              <a:t>79</a:t>
            </a:fld>
            <a:endParaRPr lang="en-US"/>
          </a:p>
        </p:txBody>
      </p:sp>
    </p:spTree>
    <p:extLst>
      <p:ext uri="{BB962C8B-B14F-4D97-AF65-F5344CB8AC3E}">
        <p14:creationId xmlns:p14="http://schemas.microsoft.com/office/powerpoint/2010/main" val="148034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am restating the theorem, in terms of executions rather than traces.</a:t>
            </a:r>
          </a:p>
          <a:p>
            <a:endParaRPr lang="en-US" baseline="0" dirty="0" smtClean="0"/>
          </a:p>
          <a:p>
            <a:r>
              <a:rPr lang="en-US" baseline="0" dirty="0" smtClean="0"/>
              <a:t>The exe(b) is just the obvious execution that can be read off the branch.</a:t>
            </a:r>
          </a:p>
          <a:p>
            <a:endParaRPr lang="en-US" baseline="0" dirty="0" smtClean="0"/>
          </a:p>
          <a:p>
            <a:r>
              <a:rPr lang="en-US" baseline="0" dirty="0" smtClean="0"/>
              <a:t>Strong sampling FD:</a:t>
            </a:r>
          </a:p>
          <a:p>
            <a:r>
              <a:rPr lang="en-US" baseline="0" dirty="0" smtClean="0"/>
              <a:t>A new “closure under strong sampling” constraint, used by CHT but not made explicit.</a:t>
            </a:r>
          </a:p>
          <a:p>
            <a:r>
              <a:rPr lang="en-US" baseline="0" dirty="0" smtClean="0"/>
              <a:t>It says that we can delete any of the outputs, and any “extra crashes” (all but the first at each node), from a trace in T, and we get another trace in T.</a:t>
            </a:r>
          </a:p>
          <a:p>
            <a:r>
              <a:rPr lang="en-US" baseline="0" dirty="0" smtClean="0"/>
              <a:t>So our result (and theirs) is really proving that Omega is a weakest strong sampling FD.</a:t>
            </a:r>
          </a:p>
          <a:p>
            <a:endParaRPr lang="en-US" baseline="0" dirty="0" smtClean="0"/>
          </a:p>
          <a:p>
            <a:r>
              <a:rPr lang="en-US" baseline="0" dirty="0" smtClean="0"/>
              <a:t>This is might be WLOG but we don’t know.</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80</a:t>
            </a:fld>
            <a:endParaRPr lang="en-US"/>
          </a:p>
        </p:txBody>
      </p:sp>
    </p:spTree>
    <p:extLst>
      <p:ext uri="{BB962C8B-B14F-4D97-AF65-F5344CB8AC3E}">
        <p14:creationId xmlns:p14="http://schemas.microsoft.com/office/powerpoint/2010/main" val="38973375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get such a strong sampling t’ because all the events in exe(b) are totally ordered in G, hence are ordered in the same way in the</a:t>
            </a:r>
            <a:r>
              <a:rPr lang="en-US" baseline="0" dirty="0" smtClean="0"/>
              <a:t> topological sort that yields t.</a:t>
            </a:r>
          </a:p>
          <a:p>
            <a:endParaRPr lang="en-US" baseline="0" dirty="0" smtClean="0"/>
          </a:p>
          <a:p>
            <a:r>
              <a:rPr lang="en-US" baseline="0" dirty="0" smtClean="0"/>
              <a:t>This is rather technical.  Leave to read later?</a:t>
            </a:r>
            <a:endParaRPr lang="en-US" dirty="0" smtClean="0"/>
          </a:p>
        </p:txBody>
      </p:sp>
      <p:sp>
        <p:nvSpPr>
          <p:cNvPr id="4" name="Slide Number Placeholder 3"/>
          <p:cNvSpPr>
            <a:spLocks noGrp="1"/>
          </p:cNvSpPr>
          <p:nvPr>
            <p:ph type="sldNum" sz="quarter" idx="10"/>
          </p:nvPr>
        </p:nvSpPr>
        <p:spPr/>
        <p:txBody>
          <a:bodyPr/>
          <a:lstStyle/>
          <a:p>
            <a:fld id="{3A44D2D7-C938-409D-AE83-1B1DAD48A550}" type="slidenum">
              <a:rPr lang="en-US" smtClean="0"/>
              <a:t>81</a:t>
            </a:fld>
            <a:endParaRPr lang="en-US"/>
          </a:p>
        </p:txBody>
      </p:sp>
    </p:spTree>
    <p:extLst>
      <p:ext uri="{BB962C8B-B14F-4D97-AF65-F5344CB8AC3E}">
        <p14:creationId xmlns:p14="http://schemas.microsoft.com/office/powerpoint/2010/main" val="1858626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A44D2D7-C938-409D-AE83-1B1DAD48A550}" type="slidenum">
              <a:rPr lang="en-US" smtClean="0"/>
              <a:t>82</a:t>
            </a:fld>
            <a:endParaRPr lang="en-US"/>
          </a:p>
        </p:txBody>
      </p:sp>
    </p:spTree>
    <p:extLst>
      <p:ext uri="{BB962C8B-B14F-4D97-AF65-F5344CB8AC3E}">
        <p14:creationId xmlns:p14="http://schemas.microsoft.com/office/powerpoint/2010/main" val="185862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r>
              <a:rPr lang="en-US" dirty="0" smtClean="0"/>
              <a:t>The simplest kind</a:t>
            </a:r>
            <a:r>
              <a:rPr lang="en-US" baseline="0" dirty="0" smtClean="0"/>
              <a:t> of FDs simply output information to different processes about which other processes it currently believes to have crashed.</a:t>
            </a:r>
          </a:p>
          <a:p>
            <a:pPr marL="228600" indent="-228600"/>
            <a:endParaRPr lang="en-US" dirty="0" smtClean="0"/>
          </a:p>
          <a:p>
            <a:pPr marL="228600" indent="-228600">
              <a:buFontTx/>
              <a:buAutoNum type="arabicParenBoth"/>
            </a:pPr>
            <a:r>
              <a:rPr lang="en-US" dirty="0" smtClean="0"/>
              <a:t> False negative mistakes - Like a fire alarm not going off when this is a fire.</a:t>
            </a:r>
          </a:p>
          <a:p>
            <a:pPr marL="228600" indent="-228600">
              <a:buFontTx/>
              <a:buAutoNum type="arabicParenBoth"/>
            </a:pPr>
            <a:r>
              <a:rPr lang="en-US" dirty="0" smtClean="0"/>
              <a:t> False positive mistakes - Like a fire alarm going off when there is no fire. </a:t>
            </a:r>
          </a:p>
          <a:p>
            <a:pPr marL="228600" indent="-228600"/>
            <a:endParaRPr lang="en-US" dirty="0" smtClean="0"/>
          </a:p>
          <a:p>
            <a:pPr marL="228600" indent="-228600"/>
            <a:r>
              <a:rPr lang="en-US" dirty="0" smtClean="0"/>
              <a:t>Different info at different times could be contradictory,</a:t>
            </a:r>
            <a:r>
              <a:rPr lang="en-US" baseline="0" dirty="0" smtClean="0"/>
              <a:t> e.g., if the FD reports that some process has failed and then later corrects itself to say that it hasn’t.</a:t>
            </a:r>
            <a:endParaRPr lang="en-US" dirty="0" smtClean="0"/>
          </a:p>
          <a:p>
            <a:pPr marL="228600" indent="-228600"/>
            <a:endParaRPr lang="en-US" dirty="0" smtClean="0"/>
          </a:p>
          <a:p>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14</a:t>
            </a:fld>
            <a:endParaRPr lang="en-US"/>
          </a:p>
        </p:txBody>
      </p:sp>
    </p:spTree>
    <p:extLst>
      <p:ext uri="{BB962C8B-B14F-4D97-AF65-F5344CB8AC3E}">
        <p14:creationId xmlns:p14="http://schemas.microsoft.com/office/powerpoint/2010/main" val="42116088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Since </a:t>
                </a:r>
                <a14:m>
                  <m:oMath xmlns:m="http://schemas.openxmlformats.org/officeDocument/2006/math">
                    <m:r>
                      <a:rPr lang="en-US" i="1" dirty="0" smtClean="0">
                        <a:latin typeface="Cambria Math"/>
                      </a:rPr>
                      <m:t>𝐴</m:t>
                    </m:r>
                  </m:oMath>
                </a14:m>
                <a:r>
                  <a:rPr lang="en-US" dirty="0" smtClean="0"/>
                  <a:t> and </a:t>
                </a:r>
                <a14:m>
                  <m:oMath xmlns:m="http://schemas.openxmlformats.org/officeDocument/2006/math">
                    <m:r>
                      <a:rPr lang="en-US" i="1" dirty="0" smtClean="0">
                        <a:latin typeface="Cambria Math"/>
                      </a:rPr>
                      <m:t>𝐷</m:t>
                    </m:r>
                  </m:oMath>
                </a14:m>
                <a:r>
                  <a:rPr lang="en-US" dirty="0" smtClean="0"/>
                  <a:t> solve consensus, they must circumvent the FLP impossibility result.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makes sense for a “complete” tree, representing an entire execution,</a:t>
                </a:r>
                <a:r>
                  <a:rPr lang="en-US" baseline="0" dirty="0" smtClean="0"/>
                  <a:t> with fair branches.</a:t>
                </a:r>
                <a:endParaRPr lang="en-US" dirty="0" smtClean="0"/>
              </a:p>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Since </a:t>
                </a:r>
                <a:r>
                  <a:rPr lang="en-US" i="0" dirty="0" smtClean="0">
                    <a:latin typeface="Cambria Math"/>
                  </a:rPr>
                  <a:t>𝐴</a:t>
                </a:r>
                <a:r>
                  <a:rPr lang="en-US" dirty="0" smtClean="0"/>
                  <a:t> and </a:t>
                </a:r>
                <a:r>
                  <a:rPr lang="en-US" i="0" dirty="0" smtClean="0">
                    <a:latin typeface="Cambria Math"/>
                  </a:rPr>
                  <a:t>𝐷</a:t>
                </a:r>
                <a:r>
                  <a:rPr lang="en-US" dirty="0" smtClean="0"/>
                  <a:t> solve consensus, they must circumvent the FLP impossibility result.</a:t>
                </a:r>
              </a:p>
              <a:p>
                <a:endParaRPr lang="en-US" dirty="0"/>
              </a:p>
            </p:txBody>
          </p:sp>
        </mc:Fallback>
      </mc:AlternateContent>
      <p:sp>
        <p:nvSpPr>
          <p:cNvPr id="4" name="Slide Number Placeholder 3"/>
          <p:cNvSpPr>
            <a:spLocks noGrp="1"/>
          </p:cNvSpPr>
          <p:nvPr>
            <p:ph type="sldNum" sz="quarter" idx="10"/>
          </p:nvPr>
        </p:nvSpPr>
        <p:spPr/>
        <p:txBody>
          <a:bodyPr/>
          <a:lstStyle/>
          <a:p>
            <a:fld id="{3A44D2D7-C938-409D-AE83-1B1DAD48A550}" type="slidenum">
              <a:rPr lang="en-US" smtClean="0"/>
              <a:t>83</a:t>
            </a:fld>
            <a:endParaRPr lang="en-US"/>
          </a:p>
        </p:txBody>
      </p:sp>
    </p:spTree>
    <p:extLst>
      <p:ext uri="{BB962C8B-B14F-4D97-AF65-F5344CB8AC3E}">
        <p14:creationId xmlns:p14="http://schemas.microsoft.com/office/powerpoint/2010/main" val="2286456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say “step at” rather than “step</a:t>
            </a:r>
            <a:r>
              <a:rPr lang="en-US" baseline="0" dirty="0" smtClean="0"/>
              <a:t> of”, because these can be inputs, e.g., message arrivals.</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84</a:t>
            </a:fld>
            <a:endParaRPr lang="en-US"/>
          </a:p>
        </p:txBody>
      </p:sp>
    </p:spTree>
    <p:extLst>
      <p:ext uri="{BB962C8B-B14F-4D97-AF65-F5344CB8AC3E}">
        <p14:creationId xmlns:p14="http://schemas.microsoft.com/office/powerpoint/2010/main" val="37232521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
            </a:r>
            <a:r>
              <a:rPr lang="en-US" baseline="0" dirty="0" err="1" smtClean="0"/>
              <a:t>Nonfaulty</a:t>
            </a:r>
            <a:r>
              <a:rPr lang="en-US" baseline="0" dirty="0" smtClean="0"/>
              <a:t>” here refers to having only finitely many steps of the process in the tree.</a:t>
            </a:r>
          </a:p>
          <a:p>
            <a:endParaRPr lang="en-US" baseline="0" dirty="0" smtClean="0"/>
          </a:p>
          <a:p>
            <a:r>
              <a:rPr lang="en-US" baseline="0" dirty="0" smtClean="0"/>
              <a:t>Smallest gadget is based on a fairly delicate ordering, based on a non-obvious metric on gadgets.</a:t>
            </a:r>
          </a:p>
          <a:p>
            <a:r>
              <a:rPr lang="en-US" baseline="0" dirty="0" smtClean="0"/>
              <a:t>A combination of depth in the tree, sequence number k from the observation graph G, and lexicographic ordering of the paths (based on an ordering of the edges outgoing from each node).</a:t>
            </a:r>
          </a:p>
          <a:p>
            <a:r>
              <a:rPr lang="en-US" baseline="0" dirty="0" smtClean="0"/>
              <a:t>Key property is that every gadget has only finitely many preceding gadgets in the ordering.</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85</a:t>
            </a:fld>
            <a:endParaRPr lang="en-US"/>
          </a:p>
        </p:txBody>
      </p:sp>
    </p:spTree>
    <p:extLst>
      <p:ext uri="{BB962C8B-B14F-4D97-AF65-F5344CB8AC3E}">
        <p14:creationId xmlns:p14="http://schemas.microsoft.com/office/powerpoint/2010/main" val="14872773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86</a:t>
            </a:fld>
            <a:endParaRPr lang="en-US"/>
          </a:p>
        </p:txBody>
      </p:sp>
    </p:spTree>
    <p:extLst>
      <p:ext uri="{BB962C8B-B14F-4D97-AF65-F5344CB8AC3E}">
        <p14:creationId xmlns:p14="http://schemas.microsoft.com/office/powerpoint/2010/main" val="16184673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Smallest has to be defined carefully.</a:t>
            </a:r>
          </a:p>
          <a:p>
            <a:endParaRPr lang="en-US" dirty="0" smtClean="0"/>
          </a:p>
          <a:p>
            <a:r>
              <a:rPr lang="en-US" dirty="0" smtClean="0"/>
              <a:t>We use the highest level in the tree, and the furthest</a:t>
            </a:r>
            <a:r>
              <a:rPr lang="en-US" baseline="0" dirty="0" smtClean="0"/>
              <a:t> “to the left” in some sensible L-to-R ordering of the outgoing edges, to select the header node.</a:t>
            </a:r>
          </a:p>
          <a:p>
            <a:r>
              <a:rPr lang="en-US" baseline="0" dirty="0" smtClean="0"/>
              <a:t>Break ties with the other nodes of the gadget.</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87</a:t>
            </a:fld>
            <a:endParaRPr lang="en-US"/>
          </a:p>
        </p:txBody>
      </p:sp>
    </p:spTree>
    <p:extLst>
      <p:ext uri="{BB962C8B-B14F-4D97-AF65-F5344CB8AC3E}">
        <p14:creationId xmlns:p14="http://schemas.microsoft.com/office/powerpoint/2010/main" val="10560228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[CHT] ‘s version of this proof has gaps in the convergence arguments and arguments about existence of a “smallest” gadget.</a:t>
            </a:r>
          </a:p>
          <a:p>
            <a:endParaRPr lang="en-US" baseline="0" dirty="0" smtClean="0"/>
          </a:p>
        </p:txBody>
      </p:sp>
      <p:sp>
        <p:nvSpPr>
          <p:cNvPr id="4" name="Slide Number Placeholder 3"/>
          <p:cNvSpPr>
            <a:spLocks noGrp="1"/>
          </p:cNvSpPr>
          <p:nvPr>
            <p:ph type="sldNum" sz="quarter" idx="10"/>
          </p:nvPr>
        </p:nvSpPr>
        <p:spPr/>
        <p:txBody>
          <a:bodyPr/>
          <a:lstStyle/>
          <a:p>
            <a:fld id="{3A44D2D7-C938-409D-AE83-1B1DAD48A550}" type="slidenum">
              <a:rPr lang="en-US" smtClean="0"/>
              <a:t>88</a:t>
            </a:fld>
            <a:endParaRPr lang="en-US"/>
          </a:p>
        </p:txBody>
      </p:sp>
    </p:spTree>
    <p:extLst>
      <p:ext uri="{BB962C8B-B14F-4D97-AF65-F5344CB8AC3E}">
        <p14:creationId xmlns:p14="http://schemas.microsoft.com/office/powerpoint/2010/main" val="5876835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89</a:t>
            </a:fld>
            <a:endParaRPr lang="en-US"/>
          </a:p>
        </p:txBody>
      </p:sp>
    </p:spTree>
    <p:extLst>
      <p:ext uri="{BB962C8B-B14F-4D97-AF65-F5344CB8AC3E}">
        <p14:creationId xmlns:p14="http://schemas.microsoft.com/office/powerpoint/2010/main" val="1755988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papers were actually developed over several years before 96.</a:t>
            </a:r>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15</a:t>
            </a:fld>
            <a:endParaRPr lang="en-US"/>
          </a:p>
        </p:txBody>
      </p:sp>
    </p:spTree>
    <p:extLst>
      <p:ext uri="{BB962C8B-B14F-4D97-AF65-F5344CB8AC3E}">
        <p14:creationId xmlns:p14="http://schemas.microsoft.com/office/powerpoint/2010/main" val="1894445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models are not based on a general concurrency theory foundation such as I/O automata.</a:t>
            </a:r>
          </a:p>
          <a:p>
            <a:r>
              <a:rPr lang="en-US" baseline="0" dirty="0" smtClean="0"/>
              <a:t>So they can’t rely on general results about composition and levels of abstraction, but must prove these from scratch when needed.</a:t>
            </a:r>
          </a:p>
          <a:p>
            <a:endParaRPr lang="en-US" baseline="0" dirty="0" smtClean="0"/>
          </a:p>
          <a:p>
            <a:r>
              <a:rPr lang="en-US" baseline="0" dirty="0" smtClean="0"/>
              <a:t>They don’t include all the details, probably because they are too complicated in their mixed setting and because they don’t want to re-prove basic foundational properties.</a:t>
            </a:r>
          </a:p>
          <a:p>
            <a:r>
              <a:rPr lang="en-US" baseline="0" dirty="0" smtClean="0"/>
              <a:t>The gaps don’t seem to get in the way of understanding the easier results, but they are problematic for understanding when we get to the most difficult results, esp. the results saying that certain FDs are weakest for solving consensus.</a:t>
            </a:r>
          </a:p>
          <a:p>
            <a:endParaRPr lang="en-US" baseline="0" dirty="0" smtClean="0"/>
          </a:p>
        </p:txBody>
      </p:sp>
      <p:sp>
        <p:nvSpPr>
          <p:cNvPr id="4" name="Slide Number Placeholder 3"/>
          <p:cNvSpPr>
            <a:spLocks noGrp="1"/>
          </p:cNvSpPr>
          <p:nvPr>
            <p:ph type="sldNum" sz="quarter" idx="10"/>
          </p:nvPr>
        </p:nvSpPr>
        <p:spPr/>
        <p:txBody>
          <a:bodyPr/>
          <a:lstStyle/>
          <a:p>
            <a:fld id="{3A44D2D7-C938-409D-AE83-1B1DAD48A550}" type="slidenum">
              <a:rPr lang="en-US" smtClean="0"/>
              <a:t>16</a:t>
            </a:fld>
            <a:endParaRPr lang="en-US"/>
          </a:p>
        </p:txBody>
      </p:sp>
    </p:spTree>
    <p:extLst>
      <p:ext uri="{BB962C8B-B14F-4D97-AF65-F5344CB8AC3E}">
        <p14:creationId xmlns:p14="http://schemas.microsoft.com/office/powerpoint/2010/main" val="2986341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PSS, SPW, are for message-passing.</a:t>
            </a:r>
          </a:p>
          <a:p>
            <a:endParaRPr lang="en-US" baseline="0" dirty="0" smtClean="0"/>
          </a:p>
          <a:p>
            <a:r>
              <a:rPr lang="en-US" dirty="0" smtClean="0"/>
              <a:t>These papers are just some highlights.  It’s a fairly</a:t>
            </a:r>
            <a:r>
              <a:rPr lang="en-US" baseline="0" dirty="0" smtClean="0"/>
              <a:t> large literature by now.</a:t>
            </a:r>
          </a:p>
          <a:p>
            <a:endParaRPr lang="en-US" baseline="0" dirty="0" smtClean="0"/>
          </a:p>
          <a:p>
            <a:r>
              <a:rPr lang="en-US" baseline="0" dirty="0" smtClean="0"/>
              <a:t>See </a:t>
            </a:r>
            <a:r>
              <a:rPr lang="en-US" baseline="0" dirty="0" err="1" smtClean="0"/>
              <a:t>Sastry’s</a:t>
            </a:r>
            <a:r>
              <a:rPr lang="en-US" baseline="0" dirty="0" smtClean="0"/>
              <a:t> thesis and other papers for a variety of FDs for different problems.</a:t>
            </a:r>
          </a:p>
          <a:p>
            <a:endParaRPr lang="en-US" dirty="0"/>
          </a:p>
        </p:txBody>
      </p:sp>
      <p:sp>
        <p:nvSpPr>
          <p:cNvPr id="4" name="Slide Number Placeholder 3"/>
          <p:cNvSpPr>
            <a:spLocks noGrp="1"/>
          </p:cNvSpPr>
          <p:nvPr>
            <p:ph type="sldNum" sz="quarter" idx="10"/>
          </p:nvPr>
        </p:nvSpPr>
        <p:spPr/>
        <p:txBody>
          <a:bodyPr/>
          <a:lstStyle/>
          <a:p>
            <a:fld id="{3A44D2D7-C938-409D-AE83-1B1DAD48A550}" type="slidenum">
              <a:rPr lang="en-US" smtClean="0"/>
              <a:t>17</a:t>
            </a:fld>
            <a:endParaRPr lang="en-US"/>
          </a:p>
        </p:txBody>
      </p:sp>
    </p:spTree>
    <p:extLst>
      <p:ext uri="{BB962C8B-B14F-4D97-AF65-F5344CB8AC3E}">
        <p14:creationId xmlns:p14="http://schemas.microsoft.com/office/powerpoint/2010/main" val="1641913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3F241D-3C3A-4D0B-893F-85D2D25DC259}" type="datetime1">
              <a:rPr lang="en-US" smtClean="0"/>
              <a:t>12/2/2015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3D09A-7868-461E-AD70-0164CED56359}" type="slidenum">
              <a:rPr lang="en-US" smtClean="0"/>
              <a:t>‹#›</a:t>
            </a:fld>
            <a:endParaRPr lang="en-US"/>
          </a:p>
        </p:txBody>
      </p:sp>
    </p:spTree>
    <p:extLst>
      <p:ext uri="{BB962C8B-B14F-4D97-AF65-F5344CB8AC3E}">
        <p14:creationId xmlns:p14="http://schemas.microsoft.com/office/powerpoint/2010/main" val="164034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115CD2-492A-4BE3-B460-B1AD2425F69E}" type="datetime1">
              <a:rPr lang="en-US" smtClean="0"/>
              <a:t>12/2/2015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3D09A-7868-461E-AD70-0164CED56359}" type="slidenum">
              <a:rPr lang="en-US" smtClean="0"/>
              <a:t>‹#›</a:t>
            </a:fld>
            <a:endParaRPr lang="en-US"/>
          </a:p>
        </p:txBody>
      </p:sp>
    </p:spTree>
    <p:extLst>
      <p:ext uri="{BB962C8B-B14F-4D97-AF65-F5344CB8AC3E}">
        <p14:creationId xmlns:p14="http://schemas.microsoft.com/office/powerpoint/2010/main" val="3488499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271169-DE85-45E7-84FA-43A35EE691FA}" type="datetime1">
              <a:rPr lang="en-US" smtClean="0"/>
              <a:t>12/2/2015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3D09A-7868-461E-AD70-0164CED56359}" type="slidenum">
              <a:rPr lang="en-US" smtClean="0"/>
              <a:t>‹#›</a:t>
            </a:fld>
            <a:endParaRPr lang="en-US"/>
          </a:p>
        </p:txBody>
      </p:sp>
    </p:spTree>
    <p:extLst>
      <p:ext uri="{BB962C8B-B14F-4D97-AF65-F5344CB8AC3E}">
        <p14:creationId xmlns:p14="http://schemas.microsoft.com/office/powerpoint/2010/main" val="1320598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0E39F5-E7AC-4E60-8CAB-5F7F4217B422}" type="datetime1">
              <a:rPr lang="en-US" smtClean="0"/>
              <a:t>12/2/2015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3D09A-7868-461E-AD70-0164CED56359}" type="slidenum">
              <a:rPr lang="en-US" smtClean="0"/>
              <a:t>‹#›</a:t>
            </a:fld>
            <a:endParaRPr lang="en-US"/>
          </a:p>
        </p:txBody>
      </p:sp>
    </p:spTree>
    <p:extLst>
      <p:ext uri="{BB962C8B-B14F-4D97-AF65-F5344CB8AC3E}">
        <p14:creationId xmlns:p14="http://schemas.microsoft.com/office/powerpoint/2010/main" val="1547352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C604B7-8803-453B-B037-3AE5B910ADBD}" type="datetime1">
              <a:rPr lang="en-US" smtClean="0"/>
              <a:t>12/2/2015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A3D09A-7868-461E-AD70-0164CED56359}" type="slidenum">
              <a:rPr lang="en-US" smtClean="0"/>
              <a:t>‹#›</a:t>
            </a:fld>
            <a:endParaRPr lang="en-US"/>
          </a:p>
        </p:txBody>
      </p:sp>
    </p:spTree>
    <p:extLst>
      <p:ext uri="{BB962C8B-B14F-4D97-AF65-F5344CB8AC3E}">
        <p14:creationId xmlns:p14="http://schemas.microsoft.com/office/powerpoint/2010/main" val="170046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D6C38E-ABED-4666-984C-0112079BD355}" type="datetime1">
              <a:rPr lang="en-US" smtClean="0"/>
              <a:t>12/2/2015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A3D09A-7868-461E-AD70-0164CED56359}" type="slidenum">
              <a:rPr lang="en-US" smtClean="0"/>
              <a:t>‹#›</a:t>
            </a:fld>
            <a:endParaRPr lang="en-US"/>
          </a:p>
        </p:txBody>
      </p:sp>
    </p:spTree>
    <p:extLst>
      <p:ext uri="{BB962C8B-B14F-4D97-AF65-F5344CB8AC3E}">
        <p14:creationId xmlns:p14="http://schemas.microsoft.com/office/powerpoint/2010/main" val="55829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49DF6EF-280C-4FD9-A314-115030C5EDB4}" type="datetime1">
              <a:rPr lang="en-US" smtClean="0"/>
              <a:t>12/2/2015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A3D09A-7868-461E-AD70-0164CED56359}" type="slidenum">
              <a:rPr lang="en-US" smtClean="0"/>
              <a:t>‹#›</a:t>
            </a:fld>
            <a:endParaRPr lang="en-US"/>
          </a:p>
        </p:txBody>
      </p:sp>
    </p:spTree>
    <p:extLst>
      <p:ext uri="{BB962C8B-B14F-4D97-AF65-F5344CB8AC3E}">
        <p14:creationId xmlns:p14="http://schemas.microsoft.com/office/powerpoint/2010/main" val="166359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4E4DC9-420F-40B2-8569-60A73CA0F083}" type="datetime1">
              <a:rPr lang="en-US" smtClean="0"/>
              <a:t>12/2/2015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A3D09A-7868-461E-AD70-0164CED56359}" type="slidenum">
              <a:rPr lang="en-US" smtClean="0"/>
              <a:t>‹#›</a:t>
            </a:fld>
            <a:endParaRPr lang="en-US"/>
          </a:p>
        </p:txBody>
      </p:sp>
    </p:spTree>
    <p:extLst>
      <p:ext uri="{BB962C8B-B14F-4D97-AF65-F5344CB8AC3E}">
        <p14:creationId xmlns:p14="http://schemas.microsoft.com/office/powerpoint/2010/main" val="632783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337ABA-0E97-4083-8D36-C132E34B9351}" type="datetime1">
              <a:rPr lang="en-US" smtClean="0"/>
              <a:t>12/2/2015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A3D09A-7868-461E-AD70-0164CED56359}" type="slidenum">
              <a:rPr lang="en-US" smtClean="0"/>
              <a:t>‹#›</a:t>
            </a:fld>
            <a:endParaRPr lang="en-US"/>
          </a:p>
        </p:txBody>
      </p:sp>
    </p:spTree>
    <p:extLst>
      <p:ext uri="{BB962C8B-B14F-4D97-AF65-F5344CB8AC3E}">
        <p14:creationId xmlns:p14="http://schemas.microsoft.com/office/powerpoint/2010/main" val="3289088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438ECC-8EF5-44B5-9267-BD63753F5EF0}" type="datetime1">
              <a:rPr lang="en-US" smtClean="0"/>
              <a:t>12/2/2015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A3D09A-7868-461E-AD70-0164CED56359}" type="slidenum">
              <a:rPr lang="en-US" smtClean="0"/>
              <a:t>‹#›</a:t>
            </a:fld>
            <a:endParaRPr lang="en-US"/>
          </a:p>
        </p:txBody>
      </p:sp>
    </p:spTree>
    <p:extLst>
      <p:ext uri="{BB962C8B-B14F-4D97-AF65-F5344CB8AC3E}">
        <p14:creationId xmlns:p14="http://schemas.microsoft.com/office/powerpoint/2010/main" val="746518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DFA8F8-CB1F-44EC-9419-32F668435C9F}" type="datetime1">
              <a:rPr lang="en-US" smtClean="0"/>
              <a:t>12/2/2015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A3D09A-7868-461E-AD70-0164CED56359}" type="slidenum">
              <a:rPr lang="en-US" smtClean="0"/>
              <a:t>‹#›</a:t>
            </a:fld>
            <a:endParaRPr lang="en-US"/>
          </a:p>
        </p:txBody>
      </p:sp>
    </p:spTree>
    <p:extLst>
      <p:ext uri="{BB962C8B-B14F-4D97-AF65-F5344CB8AC3E}">
        <p14:creationId xmlns:p14="http://schemas.microsoft.com/office/powerpoint/2010/main" val="852217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A53763-0126-48F7-B24C-6D39E9C27711}" type="datetime1">
              <a:rPr lang="en-US" smtClean="0"/>
              <a:t>12/2/2015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A3D09A-7868-461E-AD70-0164CED56359}" type="slidenum">
              <a:rPr lang="en-US" smtClean="0"/>
              <a:t>‹#›</a:t>
            </a:fld>
            <a:endParaRPr lang="en-US"/>
          </a:p>
        </p:txBody>
      </p:sp>
    </p:spTree>
    <p:extLst>
      <p:ext uri="{BB962C8B-B14F-4D97-AF65-F5344CB8AC3E}">
        <p14:creationId xmlns:p14="http://schemas.microsoft.com/office/powerpoint/2010/main" val="3592979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36.xml"/><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340.png"/></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5400"/>
            <a:ext cx="7772400" cy="1470025"/>
          </a:xfrm>
        </p:spPr>
        <p:txBody>
          <a:bodyPr/>
          <a:lstStyle/>
          <a:p>
            <a:r>
              <a:rPr lang="en-US" dirty="0"/>
              <a:t>6.852: Distributed Algorithms</a:t>
            </a:r>
            <a:br>
              <a:rPr lang="en-US" dirty="0"/>
            </a:br>
            <a:r>
              <a:rPr lang="en-US" dirty="0"/>
              <a:t>Fall, </a:t>
            </a:r>
            <a:r>
              <a:rPr lang="en-US" dirty="0" smtClean="0"/>
              <a:t>2015</a:t>
            </a:r>
            <a:endParaRPr lang="en-US" dirty="0"/>
          </a:p>
        </p:txBody>
      </p:sp>
      <p:sp>
        <p:nvSpPr>
          <p:cNvPr id="3" name="Subtitle 2"/>
          <p:cNvSpPr>
            <a:spLocks noGrp="1"/>
          </p:cNvSpPr>
          <p:nvPr>
            <p:ph type="subTitle" idx="1"/>
          </p:nvPr>
        </p:nvSpPr>
        <p:spPr/>
        <p:txBody>
          <a:bodyPr>
            <a:normAutofit/>
          </a:bodyPr>
          <a:lstStyle/>
          <a:p>
            <a:r>
              <a:rPr lang="en-US" sz="4000" smtClean="0"/>
              <a:t>Lecture 23</a:t>
            </a:r>
            <a:endParaRPr lang="en-US" sz="4000" dirty="0"/>
          </a:p>
        </p:txBody>
      </p:sp>
      <p:sp>
        <p:nvSpPr>
          <p:cNvPr id="4" name="AutoShape 2" descr="Image result for paxos pictures"/>
          <p:cNvSpPr>
            <a:spLocks noChangeAspect="1" noChangeArrowheads="1"/>
          </p:cNvSpPr>
          <p:nvPr/>
        </p:nvSpPr>
        <p:spPr bwMode="auto">
          <a:xfrm>
            <a:off x="155575" y="-571500"/>
            <a:ext cx="1885950" cy="11906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paxos pictures"/>
          <p:cNvSpPr>
            <a:spLocks noChangeAspect="1" noChangeArrowheads="1"/>
          </p:cNvSpPr>
          <p:nvPr/>
        </p:nvSpPr>
        <p:spPr bwMode="auto">
          <a:xfrm>
            <a:off x="307975" y="-419100"/>
            <a:ext cx="1885950" cy="11906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071603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834"/>
            <a:ext cx="8229600" cy="1260566"/>
          </a:xfrm>
        </p:spPr>
        <p:txBody>
          <a:bodyPr/>
          <a:lstStyle/>
          <a:p>
            <a:r>
              <a:rPr lang="en-US" dirty="0" smtClean="0"/>
              <a:t>Live version of the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71600"/>
                <a:ext cx="8610600" cy="5334000"/>
              </a:xfrm>
            </p:spPr>
            <p:txBody>
              <a:bodyPr>
                <a:normAutofit/>
              </a:bodyPr>
              <a:lstStyle/>
              <a:p>
                <a:pPr>
                  <a:lnSpc>
                    <a:spcPct val="80000"/>
                  </a:lnSpc>
                </a:pPr>
                <a:r>
                  <a:rPr lang="en-US" sz="2400" dirty="0"/>
                  <a:t>To guarantee termination when the algorithm stabilizes, we must </a:t>
                </a:r>
                <a:r>
                  <a:rPr lang="en-US" sz="2400" dirty="0">
                    <a:solidFill>
                      <a:srgbClr val="990033"/>
                    </a:solidFill>
                  </a:rPr>
                  <a:t>restrict its </a:t>
                </a:r>
                <a:r>
                  <a:rPr lang="en-US" sz="2400" dirty="0" err="1">
                    <a:solidFill>
                      <a:srgbClr val="990033"/>
                    </a:solidFill>
                  </a:rPr>
                  <a:t>nondeterminism</a:t>
                </a:r>
                <a:r>
                  <a:rPr lang="en-US" sz="2400" dirty="0">
                    <a:solidFill>
                      <a:srgbClr val="990033"/>
                    </a:solidFill>
                  </a:rPr>
                  <a:t>.</a:t>
                </a:r>
              </a:p>
              <a:p>
                <a:pPr>
                  <a:lnSpc>
                    <a:spcPct val="80000"/>
                  </a:lnSpc>
                </a:pPr>
                <a:r>
                  <a:rPr lang="en-US" sz="2400" dirty="0"/>
                  <a:t>Most importantly, </a:t>
                </a:r>
                <a:r>
                  <a:rPr lang="en-US" sz="2400" dirty="0" smtClean="0"/>
                  <a:t>we restrict </a:t>
                </a:r>
                <a14:m>
                  <m:oMath xmlns:m="http://schemas.openxmlformats.org/officeDocument/2006/math">
                    <m:r>
                      <a:rPr lang="en-US" sz="2400" i="1" dirty="0" smtClean="0">
                        <a:solidFill>
                          <a:srgbClr val="990033"/>
                        </a:solidFill>
                        <a:latin typeface="Cambria Math"/>
                      </a:rPr>
                      <m:t>𝐵𝑎𝑙𝑙𝑜𝑡𝑇𝑟𝑖𝑔𝑔𝑒𝑟</m:t>
                    </m:r>
                  </m:oMath>
                </a14:m>
                <a:r>
                  <a:rPr lang="en-US" sz="2400" dirty="0">
                    <a:solidFill>
                      <a:srgbClr val="990033"/>
                    </a:solidFill>
                  </a:rPr>
                  <a:t> </a:t>
                </a:r>
                <a:r>
                  <a:rPr lang="en-US" sz="2400" dirty="0"/>
                  <a:t>so that, after stabilization:</a:t>
                </a:r>
              </a:p>
              <a:p>
                <a:pPr lvl="1">
                  <a:lnSpc>
                    <a:spcPct val="80000"/>
                  </a:lnSpc>
                </a:pPr>
                <a:r>
                  <a:rPr lang="en-US" sz="2000" dirty="0"/>
                  <a:t>It asks only one process to start ballots </a:t>
                </a:r>
                <a:r>
                  <a:rPr lang="en-US" sz="2000" dirty="0" smtClean="0"/>
                  <a:t>(a leader</a:t>
                </a:r>
                <a:r>
                  <a:rPr lang="en-US" sz="2000" dirty="0"/>
                  <a:t>).</a:t>
                </a:r>
              </a:p>
              <a:p>
                <a:pPr lvl="1">
                  <a:lnSpc>
                    <a:spcPct val="80000"/>
                  </a:lnSpc>
                </a:pPr>
                <a:r>
                  <a:rPr lang="en-US" sz="2000" dirty="0"/>
                  <a:t>It doesn’t tell the leader to start new ballots too often---allows enough time for ballots to complete.</a:t>
                </a:r>
              </a:p>
              <a:p>
                <a:pPr>
                  <a:lnSpc>
                    <a:spcPct val="80000"/>
                  </a:lnSpc>
                </a:pPr>
                <a:r>
                  <a:rPr lang="en-US" sz="2000" dirty="0"/>
                  <a:t>E.g., </a:t>
                </a:r>
                <a14:m>
                  <m:oMath xmlns:m="http://schemas.openxmlformats.org/officeDocument/2006/math">
                    <m:r>
                      <a:rPr lang="en-US" sz="2000" i="1" dirty="0" smtClean="0">
                        <a:solidFill>
                          <a:srgbClr val="990033"/>
                        </a:solidFill>
                        <a:latin typeface="Cambria Math"/>
                      </a:rPr>
                      <m:t>𝐵𝑎𝑙𝑙𝑜𝑡𝑇𝑟𝑖𝑔𝑔𝑒𝑟</m:t>
                    </m:r>
                    <m:r>
                      <a:rPr lang="en-US" sz="2000" i="1" dirty="0">
                        <a:solidFill>
                          <a:srgbClr val="990033"/>
                        </a:solidFill>
                        <a:latin typeface="Cambria Math"/>
                      </a:rPr>
                      <m:t> </m:t>
                    </m:r>
                  </m:oMath>
                </a14:m>
                <a:r>
                  <a:rPr lang="en-US" sz="2000" dirty="0"/>
                  <a:t>might:</a:t>
                </a:r>
              </a:p>
              <a:p>
                <a:pPr lvl="1">
                  <a:lnSpc>
                    <a:spcPct val="80000"/>
                  </a:lnSpc>
                </a:pPr>
                <a:r>
                  <a:rPr lang="en-US" sz="2000" dirty="0"/>
                  <a:t>Use knowledge of “</a:t>
                </a:r>
                <a:r>
                  <a:rPr lang="en-US" sz="2000" dirty="0" smtClean="0"/>
                  <a:t>normal” </a:t>
                </a:r>
                <a:r>
                  <a:rPr lang="en-US" sz="2000" dirty="0"/>
                  <a:t>time bounds to try to detect who has failed.</a:t>
                </a:r>
              </a:p>
              <a:p>
                <a:pPr lvl="1">
                  <a:lnSpc>
                    <a:spcPct val="80000"/>
                  </a:lnSpc>
                </a:pPr>
                <a:r>
                  <a:rPr lang="en-US" sz="2000" dirty="0"/>
                  <a:t>Choose </a:t>
                </a:r>
                <a:r>
                  <a:rPr lang="en-US" sz="2000" dirty="0" smtClean="0"/>
                  <a:t>smallest-index </a:t>
                </a:r>
                <a:r>
                  <a:rPr lang="en-US" sz="2000" dirty="0"/>
                  <a:t>non-failed process as leader (refresh periodically).</a:t>
                </a:r>
              </a:p>
              <a:p>
                <a:pPr lvl="1">
                  <a:lnSpc>
                    <a:spcPct val="80000"/>
                  </a:lnSpc>
                </a:pPr>
                <a:r>
                  <a:rPr lang="en-US" sz="2000" dirty="0"/>
                  <a:t>Tell the leader to try a new ballot every so often---allowing enough “normal case” message delays to finish the protocol.</a:t>
                </a:r>
              </a:p>
              <a:p>
                <a:pPr>
                  <a:lnSpc>
                    <a:spcPct val="80000"/>
                  </a:lnSpc>
                </a:pPr>
                <a:r>
                  <a:rPr lang="en-US" sz="2000" dirty="0"/>
                  <a:t>Notice that </a:t>
                </a:r>
                <a14:m>
                  <m:oMath xmlns:m="http://schemas.openxmlformats.org/officeDocument/2006/math">
                    <m:r>
                      <a:rPr lang="en-US" sz="2000" i="1" dirty="0" smtClean="0">
                        <a:solidFill>
                          <a:srgbClr val="990033"/>
                        </a:solidFill>
                        <a:latin typeface="Cambria Math"/>
                      </a:rPr>
                      <m:t>𝐵𝑎𝑙𝑙𝑜𝑡𝑇𝑟𝑖𝑔𝑔𝑒𝑟</m:t>
                    </m:r>
                    <m:r>
                      <a:rPr lang="en-US" sz="2000" i="1" dirty="0">
                        <a:solidFill>
                          <a:srgbClr val="990033"/>
                        </a:solidFill>
                        <a:latin typeface="Cambria Math"/>
                      </a:rPr>
                      <m:t> </m:t>
                    </m:r>
                  </m:oMath>
                </a14:m>
                <a:r>
                  <a:rPr lang="en-US" sz="2000" dirty="0"/>
                  <a:t>uses time information---not purely asynchronous.</a:t>
                </a:r>
              </a:p>
              <a:p>
                <a:pPr>
                  <a:lnSpc>
                    <a:spcPct val="80000"/>
                  </a:lnSpc>
                </a:pPr>
                <a:r>
                  <a:rPr lang="en-US" sz="2000" dirty="0"/>
                  <a:t>We know we can’t solve the problem otherwise.</a:t>
                </a:r>
              </a:p>
              <a:p>
                <a:pPr>
                  <a:lnSpc>
                    <a:spcPct val="80000"/>
                  </a:lnSpc>
                </a:pPr>
                <a:r>
                  <a:rPr lang="en-US" sz="2000" dirty="0"/>
                  <a:t>Algorithm tolerates inaccuracies in </a:t>
                </a:r>
                <a14:m>
                  <m:oMath xmlns:m="http://schemas.openxmlformats.org/officeDocument/2006/math">
                    <m:r>
                      <a:rPr lang="en-US" sz="2000" i="1" dirty="0" smtClean="0">
                        <a:solidFill>
                          <a:srgbClr val="990033"/>
                        </a:solidFill>
                        <a:latin typeface="Cambria Math"/>
                      </a:rPr>
                      <m:t>𝐵𝑎𝑙𝑙𝑜𝑡𝑇𝑟𝑖𝑔𝑔𝑒𝑟</m:t>
                    </m:r>
                  </m:oMath>
                </a14:m>
                <a:r>
                  <a:rPr lang="en-US" sz="2000" dirty="0">
                    <a:solidFill>
                      <a:srgbClr val="990033"/>
                    </a:solidFill>
                  </a:rPr>
                  <a:t>:</a:t>
                </a:r>
                <a:r>
                  <a:rPr lang="en-US" sz="2000" dirty="0"/>
                  <a:t>  If it “guesses wrong” about failures or delays, termination may be delayed, but safety properties are still guaranteed.</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71600"/>
                <a:ext cx="8610600" cy="5334000"/>
              </a:xfrm>
              <a:blipFill rotWithShape="1">
                <a:blip r:embed="rId3"/>
                <a:stretch>
                  <a:fillRect l="-920" t="-2171" r="-1203"/>
                </a:stretch>
              </a:blipFill>
            </p:spPr>
            <p:txBody>
              <a:bodyPr/>
              <a:lstStyle/>
              <a:p>
                <a:r>
                  <a:rPr lang="en-US">
                    <a:noFill/>
                  </a:rPr>
                  <a:t> </a:t>
                </a:r>
              </a:p>
            </p:txBody>
          </p:sp>
        </mc:Fallback>
      </mc:AlternateContent>
    </p:spTree>
    <p:extLst>
      <p:ext uri="{BB962C8B-B14F-4D97-AF65-F5344CB8AC3E}">
        <p14:creationId xmlns:p14="http://schemas.microsoft.com/office/powerpoint/2010/main" val="109207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a:t>
            </a:r>
            <a:r>
              <a:rPr lang="en-US" dirty="0" err="1" smtClean="0"/>
              <a:t>Paxos</a:t>
            </a:r>
            <a:r>
              <a:rPr lang="en-US" dirty="0" smtClean="0"/>
              <a:t> to emulate general shared memory in a network</a:t>
            </a:r>
            <a:endParaRPr lang="en-US" dirty="0"/>
          </a:p>
        </p:txBody>
      </p:sp>
      <p:sp>
        <p:nvSpPr>
          <p:cNvPr id="3" name="Content Placeholder 2"/>
          <p:cNvSpPr>
            <a:spLocks noGrp="1"/>
          </p:cNvSpPr>
          <p:nvPr>
            <p:ph idx="1"/>
          </p:nvPr>
        </p:nvSpPr>
        <p:spPr>
          <a:xfrm>
            <a:off x="304800" y="1600200"/>
            <a:ext cx="8382000" cy="4953000"/>
          </a:xfrm>
        </p:spPr>
        <p:txBody>
          <a:bodyPr>
            <a:normAutofit/>
          </a:bodyPr>
          <a:lstStyle/>
          <a:p>
            <a:r>
              <a:rPr lang="en-US" sz="2400" dirty="0" err="1" smtClean="0"/>
              <a:t>Paxos</a:t>
            </a:r>
            <a:r>
              <a:rPr lang="en-US" sz="2400" dirty="0" smtClean="0"/>
              <a:t> paper suggests using the </a:t>
            </a:r>
            <a:r>
              <a:rPr lang="en-US" sz="2400" dirty="0" err="1" smtClean="0"/>
              <a:t>Paxos</a:t>
            </a:r>
            <a:r>
              <a:rPr lang="en-US" sz="2400" dirty="0" smtClean="0"/>
              <a:t> consensus algorithm repeatedly, to agree on successive operations on a shared data object, of any type.</a:t>
            </a:r>
          </a:p>
          <a:p>
            <a:pPr marL="336550" indent="-227013" defTabSz="457200">
              <a:lnSpc>
                <a:spcPct val="94000"/>
              </a:lnSpc>
              <a:spcBef>
                <a:spcPts val="600"/>
              </a:spcBef>
              <a:buSzPct val="45000"/>
              <a:buFont typeface="Wingdings"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smtClean="0"/>
              <a:t>Idea is similar to </a:t>
            </a:r>
            <a:r>
              <a:rPr lang="en-US" sz="2400" dirty="0" err="1" smtClean="0"/>
              <a:t>Herlihy’s</a:t>
            </a:r>
            <a:r>
              <a:rPr lang="en-US" sz="2400" dirty="0" smtClean="0"/>
              <a:t> </a:t>
            </a:r>
            <a:r>
              <a:rPr lang="en-US" sz="2400" dirty="0"/>
              <a:t>universal </a:t>
            </a:r>
            <a:r>
              <a:rPr lang="en-US" sz="2400" dirty="0" smtClean="0"/>
              <a:t>construction.</a:t>
            </a:r>
          </a:p>
          <a:p>
            <a:pPr marL="336550" indent="-227013" defTabSz="457200">
              <a:lnSpc>
                <a:spcPct val="94000"/>
              </a:lnSpc>
              <a:spcBef>
                <a:spcPts val="600"/>
              </a:spcBef>
              <a:buSzPct val="45000"/>
              <a:buFont typeface="Wingdings"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smtClean="0"/>
              <a:t>Uses Replicated State Machines (RSM).</a:t>
            </a:r>
          </a:p>
          <a:p>
            <a:pPr marL="336550" indent="-227013" defTabSz="457200">
              <a:lnSpc>
                <a:spcPct val="94000"/>
              </a:lnSpc>
              <a:spcBef>
                <a:spcPts val="600"/>
              </a:spcBef>
              <a:buSzPct val="45000"/>
              <a:buFont typeface="Wingdings"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smtClean="0"/>
              <a:t>Emulates shared atomic objects that tolerate </a:t>
            </a:r>
            <a:r>
              <a:rPr lang="en-US" sz="2400" dirty="0"/>
              <a:t>stopping </a:t>
            </a:r>
            <a:r>
              <a:rPr lang="en-US" sz="2400" dirty="0" smtClean="0"/>
              <a:t>failures and recoveries</a:t>
            </a:r>
            <a:r>
              <a:rPr lang="en-US" sz="2400" dirty="0"/>
              <a:t>, message </a:t>
            </a:r>
            <a:r>
              <a:rPr lang="en-US" sz="2400" dirty="0" smtClean="0"/>
              <a:t>loss and duplication.</a:t>
            </a:r>
          </a:p>
          <a:p>
            <a:pPr marL="336550" indent="-227013" defTabSz="457200">
              <a:lnSpc>
                <a:spcPct val="94000"/>
              </a:lnSpc>
              <a:spcBef>
                <a:spcPts val="600"/>
              </a:spcBef>
              <a:buSzPct val="45000"/>
              <a:buFont typeface="Wingdings"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a:t>P</a:t>
            </a:r>
            <a:r>
              <a:rPr lang="en-US" sz="2400" dirty="0" smtClean="0"/>
              <a:t>aper </a:t>
            </a:r>
            <a:r>
              <a:rPr lang="en-US" sz="2400" dirty="0"/>
              <a:t>also includes various optimizations, LTTR.</a:t>
            </a:r>
          </a:p>
          <a:p>
            <a:pPr marL="336550" indent="-227013" defTabSz="457200">
              <a:lnSpc>
                <a:spcPct val="94000"/>
              </a:lnSpc>
              <a:spcBef>
                <a:spcPts val="600"/>
              </a:spcBef>
              <a:buSzPct val="45000"/>
              <a:buFont typeface="Wingdings"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a:t>Considerable follow-on work, engineering </a:t>
            </a:r>
            <a:r>
              <a:rPr lang="en-US" sz="2400" dirty="0" err="1"/>
              <a:t>Paxos</a:t>
            </a:r>
            <a:r>
              <a:rPr lang="en-US" sz="2400" dirty="0"/>
              <a:t> to work for maintaining real data.</a:t>
            </a:r>
          </a:p>
          <a:p>
            <a:pPr marL="557213" lvl="1" indent="-190500" defTabSz="457200">
              <a:lnSpc>
                <a:spcPct val="94000"/>
              </a:lnSpc>
              <a:spcBef>
                <a:spcPts val="500"/>
              </a:spcBef>
              <a:buSzPct val="75000"/>
              <a:buFont typeface="Symbol" pitchFamily="18"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dirty="0"/>
              <a:t>Disk </a:t>
            </a:r>
            <a:r>
              <a:rPr lang="en-US" sz="2000" dirty="0" err="1"/>
              <a:t>Paxos</a:t>
            </a:r>
            <a:endParaRPr lang="en-US" sz="2000" dirty="0"/>
          </a:p>
          <a:p>
            <a:pPr marL="557213" lvl="1" indent="-190500" defTabSz="457200">
              <a:lnSpc>
                <a:spcPct val="94000"/>
              </a:lnSpc>
              <a:spcBef>
                <a:spcPts val="500"/>
              </a:spcBef>
              <a:buSzPct val="75000"/>
              <a:buFont typeface="Symbol" pitchFamily="18"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000" dirty="0"/>
              <a:t>HP, Microsoft, Google,…</a:t>
            </a:r>
          </a:p>
          <a:p>
            <a:pPr marL="336550" indent="-227013" defTabSz="457200">
              <a:lnSpc>
                <a:spcPct val="94000"/>
              </a:lnSpc>
              <a:spcBef>
                <a:spcPts val="600"/>
              </a:spcBef>
              <a:buSzPct val="45000"/>
              <a:buFont typeface="Wingdings"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sz="2400" dirty="0"/>
          </a:p>
          <a:p>
            <a:pPr marL="336550" indent="-227013" defTabSz="457200">
              <a:lnSpc>
                <a:spcPct val="94000"/>
              </a:lnSpc>
              <a:spcBef>
                <a:spcPts val="600"/>
              </a:spcBef>
              <a:buSzPct val="45000"/>
              <a:buFont typeface="Wingdings"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sz="2400" dirty="0"/>
          </a:p>
          <a:p>
            <a:endParaRPr lang="en-US" dirty="0"/>
          </a:p>
        </p:txBody>
      </p:sp>
    </p:spTree>
    <p:extLst>
      <p:ext uri="{BB962C8B-B14F-4D97-AF65-F5344CB8AC3E}">
        <p14:creationId xmlns:p14="http://schemas.microsoft.com/office/powerpoint/2010/main" val="372407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457200" y="274638"/>
            <a:ext cx="8229600" cy="3154362"/>
          </a:xfrm>
        </p:spPr>
        <p:txBody>
          <a:bodyPr/>
          <a:lstStyle/>
          <a:p>
            <a:r>
              <a:rPr lang="en-US" dirty="0" smtClean="0"/>
              <a:t>Failure Detectors</a:t>
            </a:r>
            <a:endParaRPr lang="en-US" dirty="0"/>
          </a:p>
        </p:txBody>
      </p:sp>
      <p:grpSp>
        <p:nvGrpSpPr>
          <p:cNvPr id="3" name="Group 2"/>
          <p:cNvGrpSpPr/>
          <p:nvPr/>
        </p:nvGrpSpPr>
        <p:grpSpPr>
          <a:xfrm>
            <a:off x="5068614" y="4602780"/>
            <a:ext cx="3413136" cy="1316597"/>
            <a:chOff x="3352800" y="2569603"/>
            <a:chExt cx="3413136" cy="1316597"/>
          </a:xfrm>
        </p:grpSpPr>
        <p:grpSp>
          <p:nvGrpSpPr>
            <p:cNvPr id="4" name="Group 3"/>
            <p:cNvGrpSpPr/>
            <p:nvPr/>
          </p:nvGrpSpPr>
          <p:grpSpPr>
            <a:xfrm>
              <a:off x="3352800" y="2569603"/>
              <a:ext cx="3413136" cy="1316597"/>
              <a:chOff x="3352800" y="2569603"/>
              <a:chExt cx="3413136" cy="1316597"/>
            </a:xfrm>
          </p:grpSpPr>
          <p:sp>
            <p:nvSpPr>
              <p:cNvPr id="6" name="Oval 5"/>
              <p:cNvSpPr>
                <a:spLocks noChangeAspect="1"/>
              </p:cNvSpPr>
              <p:nvPr/>
            </p:nvSpPr>
            <p:spPr>
              <a:xfrm>
                <a:off x="3352800" y="2590800"/>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7" name="Oval 6"/>
              <p:cNvSpPr>
                <a:spLocks noChangeAspect="1"/>
              </p:cNvSpPr>
              <p:nvPr/>
            </p:nvSpPr>
            <p:spPr>
              <a:xfrm>
                <a:off x="4108704" y="2569603"/>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8" name="Oval 7"/>
              <p:cNvSpPr>
                <a:spLocks noChangeAspect="1"/>
              </p:cNvSpPr>
              <p:nvPr/>
            </p:nvSpPr>
            <p:spPr>
              <a:xfrm>
                <a:off x="6162432" y="2600776"/>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9" name="Oval 8"/>
              <p:cNvSpPr/>
              <p:nvPr/>
            </p:nvSpPr>
            <p:spPr>
              <a:xfrm>
                <a:off x="3945913" y="3352800"/>
                <a:ext cx="2133600" cy="533400"/>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Channels</a:t>
                </a:r>
                <a:endParaRPr lang="en-US" dirty="0">
                  <a:solidFill>
                    <a:schemeClr val="tx1"/>
                  </a:solidFill>
                </a:endParaRPr>
              </a:p>
            </p:txBody>
          </p:sp>
          <p:grpSp>
            <p:nvGrpSpPr>
              <p:cNvPr id="10" name="Group 9"/>
              <p:cNvGrpSpPr/>
              <p:nvPr/>
            </p:nvGrpSpPr>
            <p:grpSpPr>
              <a:xfrm>
                <a:off x="3654552" y="3084726"/>
                <a:ext cx="2809632" cy="534774"/>
                <a:chOff x="3654552" y="3084726"/>
                <a:chExt cx="2809632" cy="534774"/>
              </a:xfrm>
            </p:grpSpPr>
            <p:cxnSp>
              <p:nvCxnSpPr>
                <p:cNvPr id="11" name="Straight Arrow Connector 10"/>
                <p:cNvCxnSpPr>
                  <a:stCxn id="6" idx="4"/>
                  <a:endCxn id="9" idx="2"/>
                </p:cNvCxnSpPr>
                <p:nvPr/>
              </p:nvCxnSpPr>
              <p:spPr>
                <a:xfrm>
                  <a:off x="3654552" y="3194304"/>
                  <a:ext cx="291361" cy="4251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6" idx="5"/>
                </p:cNvCxnSpPr>
                <p:nvPr/>
              </p:nvCxnSpPr>
              <p:spPr>
                <a:xfrm flipH="1" flipV="1">
                  <a:off x="3867923" y="3105923"/>
                  <a:ext cx="240781" cy="3992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4"/>
                </p:cNvCxnSpPr>
                <p:nvPr/>
              </p:nvCxnSpPr>
              <p:spPr>
                <a:xfrm>
                  <a:off x="4410456" y="3173107"/>
                  <a:ext cx="85344" cy="2337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7" idx="5"/>
                </p:cNvCxnSpPr>
                <p:nvPr/>
              </p:nvCxnSpPr>
              <p:spPr>
                <a:xfrm flipH="1" flipV="1">
                  <a:off x="4623827" y="3084726"/>
                  <a:ext cx="88381" cy="2680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p:cNvCxnSpPr>
                <p:nvPr/>
              </p:nvCxnSpPr>
              <p:spPr>
                <a:xfrm flipH="1">
                  <a:off x="5867400" y="3115899"/>
                  <a:ext cx="383413" cy="3893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6"/>
                  <a:endCxn id="8" idx="4"/>
                </p:cNvCxnSpPr>
                <p:nvPr/>
              </p:nvCxnSpPr>
              <p:spPr>
                <a:xfrm flipV="1">
                  <a:off x="6079513" y="3204280"/>
                  <a:ext cx="384671" cy="4152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5" name="Straight Connector 4"/>
            <p:cNvCxnSpPr/>
            <p:nvPr/>
          </p:nvCxnSpPr>
          <p:spPr>
            <a:xfrm>
              <a:off x="5257800" y="2871355"/>
              <a:ext cx="457200" cy="0"/>
            </a:xfrm>
            <a:prstGeom prst="line">
              <a:avLst/>
            </a:prstGeom>
            <a:ln>
              <a:prstDash val="sysDash"/>
            </a:ln>
          </p:spPr>
          <p:style>
            <a:lnRef idx="3">
              <a:schemeClr val="dk1"/>
            </a:lnRef>
            <a:fillRef idx="0">
              <a:schemeClr val="dk1"/>
            </a:fillRef>
            <a:effectRef idx="2">
              <a:schemeClr val="dk1"/>
            </a:effectRef>
            <a:fontRef idx="minor">
              <a:schemeClr val="tx1"/>
            </a:fontRef>
          </p:style>
        </p:cxnSp>
      </p:grpSp>
      <p:grpSp>
        <p:nvGrpSpPr>
          <p:cNvPr id="17" name="Group 16"/>
          <p:cNvGrpSpPr/>
          <p:nvPr/>
        </p:nvGrpSpPr>
        <p:grpSpPr>
          <a:xfrm>
            <a:off x="3109616" y="4953000"/>
            <a:ext cx="4790832" cy="1155179"/>
            <a:chOff x="1371600" y="2865144"/>
            <a:chExt cx="4790832" cy="1155179"/>
          </a:xfrm>
        </p:grpSpPr>
        <p:sp>
          <p:nvSpPr>
            <p:cNvPr id="18" name="Oval 17"/>
            <p:cNvSpPr/>
            <p:nvPr/>
          </p:nvSpPr>
          <p:spPr>
            <a:xfrm>
              <a:off x="1371600" y="3105923"/>
              <a:ext cx="1828800" cy="9144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Failure</a:t>
              </a:r>
            </a:p>
            <a:p>
              <a:pPr algn="ctr"/>
              <a:r>
                <a:rPr lang="en-US" dirty="0" smtClean="0">
                  <a:solidFill>
                    <a:schemeClr val="tx1"/>
                  </a:solidFill>
                </a:rPr>
                <a:t>Detector</a:t>
              </a:r>
              <a:endParaRPr lang="en-US" dirty="0">
                <a:solidFill>
                  <a:schemeClr val="tx1"/>
                </a:solidFill>
              </a:endParaRPr>
            </a:p>
          </p:txBody>
        </p:sp>
        <p:cxnSp>
          <p:nvCxnSpPr>
            <p:cNvPr id="19" name="Straight Arrow Connector 18"/>
            <p:cNvCxnSpPr/>
            <p:nvPr/>
          </p:nvCxnSpPr>
          <p:spPr>
            <a:xfrm flipV="1">
              <a:off x="2590800" y="2865144"/>
              <a:ext cx="762000" cy="22698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8" idx="7"/>
            </p:cNvCxnSpPr>
            <p:nvPr/>
          </p:nvCxnSpPr>
          <p:spPr>
            <a:xfrm flipV="1">
              <a:off x="2932578" y="2999237"/>
              <a:ext cx="1176126" cy="24059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200400" y="2999238"/>
              <a:ext cx="2962032" cy="4126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3897953"/>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What is a failure detector?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19200"/>
                <a:ext cx="8458200" cy="5334000"/>
              </a:xfrm>
            </p:spPr>
            <p:txBody>
              <a:bodyPr>
                <a:normAutofit lnSpcReduction="10000"/>
              </a:bodyPr>
              <a:lstStyle/>
              <a:p>
                <a:r>
                  <a:rPr lang="en-US" sz="2400" dirty="0" smtClean="0"/>
                  <a:t>Consider an asynchronous distributed system consisting of processes and reliable FIFO channels.  Processes may fail by stopping without warning.</a:t>
                </a:r>
              </a:p>
              <a:p>
                <a:endParaRPr lang="en-US" sz="2400" dirty="0"/>
              </a:p>
              <a:p>
                <a:endParaRPr lang="en-US" sz="2400" dirty="0" smtClean="0"/>
              </a:p>
              <a:p>
                <a:endParaRPr lang="en-US" sz="2400" dirty="0"/>
              </a:p>
              <a:p>
                <a:pPr marL="0" indent="0">
                  <a:buNone/>
                </a:pPr>
                <a:endParaRPr lang="en-US" sz="2400" dirty="0" smtClean="0"/>
              </a:p>
              <a:p>
                <a:r>
                  <a:rPr lang="en-US" sz="2400" dirty="0" smtClean="0"/>
                  <a:t>Many problems are unsolvable in this setting:</a:t>
                </a:r>
              </a:p>
              <a:p>
                <a:pPr lvl="1"/>
                <a:r>
                  <a:rPr lang="en-US" sz="2000" dirty="0" smtClean="0"/>
                  <a:t>Fault-tolerant consensus, </a:t>
                </a:r>
                <a14:m>
                  <m:oMath xmlns:m="http://schemas.openxmlformats.org/officeDocument/2006/math">
                    <m:r>
                      <a:rPr lang="en-US" sz="2000" i="1" dirty="0" smtClean="0">
                        <a:latin typeface="Cambria Math"/>
                      </a:rPr>
                      <m:t>𝑘</m:t>
                    </m:r>
                  </m:oMath>
                </a14:m>
                <a:r>
                  <a:rPr lang="en-US" sz="2000" dirty="0" smtClean="0"/>
                  <a:t>-consensus, leader election …</a:t>
                </a:r>
              </a:p>
              <a:p>
                <a:pPr lvl="1"/>
                <a:r>
                  <a:rPr lang="en-US" sz="2000" dirty="0" smtClean="0"/>
                  <a:t>Fault-tolerant eventual mutual exclusion, Dining Philosophers, …</a:t>
                </a:r>
              </a:p>
              <a:p>
                <a:r>
                  <a:rPr lang="en-US" sz="2400" dirty="0" smtClean="0"/>
                  <a:t>A </a:t>
                </a:r>
                <a:r>
                  <a:rPr lang="en-US" sz="2400" dirty="0" smtClean="0">
                    <a:solidFill>
                      <a:schemeClr val="accent2">
                        <a:lumMod val="75000"/>
                      </a:schemeClr>
                    </a:solidFill>
                  </a:rPr>
                  <a:t>failure detector </a:t>
                </a:r>
                <a:r>
                  <a:rPr lang="en-US" sz="2400" dirty="0" smtClean="0"/>
                  <a:t>is a service that interacts with the processes, providing them with </a:t>
                </a:r>
                <a:r>
                  <a:rPr lang="en-US" sz="2400" dirty="0" smtClean="0">
                    <a:solidFill>
                      <a:schemeClr val="accent2">
                        <a:lumMod val="75000"/>
                      </a:schemeClr>
                    </a:solidFill>
                  </a:rPr>
                  <a:t>some information about process failures</a:t>
                </a:r>
                <a:r>
                  <a:rPr lang="en-US" sz="2400" dirty="0" smtClean="0"/>
                  <a:t>.</a:t>
                </a:r>
              </a:p>
              <a:p>
                <a:r>
                  <a:rPr lang="en-US" sz="2400" dirty="0" smtClean="0"/>
                  <a:t>This allows some problems to be solved in fault-prone asynchronous systems that would not be solvable otherwise.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19200"/>
                <a:ext cx="8458200" cy="5334000"/>
              </a:xfrm>
              <a:blipFill rotWithShape="1">
                <a:blip r:embed="rId3"/>
                <a:stretch>
                  <a:fillRect l="-937" t="-1600" b="-571"/>
                </a:stretch>
              </a:blipFill>
            </p:spPr>
            <p:txBody>
              <a:bodyPr/>
              <a:lstStyle/>
              <a:p>
                <a:r>
                  <a:rPr lang="en-US">
                    <a:noFill/>
                  </a:rPr>
                  <a:t> </a:t>
                </a:r>
              </a:p>
            </p:txBody>
          </p:sp>
        </mc:Fallback>
      </mc:AlternateContent>
      <p:grpSp>
        <p:nvGrpSpPr>
          <p:cNvPr id="32" name="Group 31"/>
          <p:cNvGrpSpPr/>
          <p:nvPr/>
        </p:nvGrpSpPr>
        <p:grpSpPr>
          <a:xfrm>
            <a:off x="4799866" y="2113956"/>
            <a:ext cx="3413136" cy="1316597"/>
            <a:chOff x="3352800" y="2569603"/>
            <a:chExt cx="3413136" cy="1316597"/>
          </a:xfrm>
        </p:grpSpPr>
        <p:grpSp>
          <p:nvGrpSpPr>
            <p:cNvPr id="25" name="Group 24"/>
            <p:cNvGrpSpPr/>
            <p:nvPr/>
          </p:nvGrpSpPr>
          <p:grpSpPr>
            <a:xfrm>
              <a:off x="3352800" y="2569603"/>
              <a:ext cx="3413136" cy="1316597"/>
              <a:chOff x="3352800" y="2569603"/>
              <a:chExt cx="3413136" cy="1316597"/>
            </a:xfrm>
          </p:grpSpPr>
          <p:sp>
            <p:nvSpPr>
              <p:cNvPr id="5" name="Oval 4"/>
              <p:cNvSpPr>
                <a:spLocks noChangeAspect="1"/>
              </p:cNvSpPr>
              <p:nvPr/>
            </p:nvSpPr>
            <p:spPr>
              <a:xfrm>
                <a:off x="3352800" y="2590800"/>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6" name="Oval 5"/>
              <p:cNvSpPr>
                <a:spLocks noChangeAspect="1"/>
              </p:cNvSpPr>
              <p:nvPr/>
            </p:nvSpPr>
            <p:spPr>
              <a:xfrm>
                <a:off x="4108704" y="2569603"/>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7" name="Oval 6"/>
              <p:cNvSpPr>
                <a:spLocks noChangeAspect="1"/>
              </p:cNvSpPr>
              <p:nvPr/>
            </p:nvSpPr>
            <p:spPr>
              <a:xfrm>
                <a:off x="6162432" y="2600776"/>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8" name="Oval 7"/>
              <p:cNvSpPr/>
              <p:nvPr/>
            </p:nvSpPr>
            <p:spPr>
              <a:xfrm>
                <a:off x="3945913" y="3352800"/>
                <a:ext cx="2133600" cy="533400"/>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Channels</a:t>
                </a:r>
                <a:endParaRPr lang="en-US" dirty="0">
                  <a:solidFill>
                    <a:schemeClr val="tx1"/>
                  </a:solidFill>
                </a:endParaRPr>
              </a:p>
            </p:txBody>
          </p:sp>
          <p:grpSp>
            <p:nvGrpSpPr>
              <p:cNvPr id="24" name="Group 23"/>
              <p:cNvGrpSpPr/>
              <p:nvPr/>
            </p:nvGrpSpPr>
            <p:grpSpPr>
              <a:xfrm>
                <a:off x="3654552" y="3084726"/>
                <a:ext cx="2809632" cy="534774"/>
                <a:chOff x="3654552" y="3084726"/>
                <a:chExt cx="2809632" cy="534774"/>
              </a:xfrm>
            </p:grpSpPr>
            <p:cxnSp>
              <p:nvCxnSpPr>
                <p:cNvPr id="10" name="Straight Arrow Connector 9"/>
                <p:cNvCxnSpPr>
                  <a:stCxn id="5" idx="4"/>
                  <a:endCxn id="8" idx="2"/>
                </p:cNvCxnSpPr>
                <p:nvPr/>
              </p:nvCxnSpPr>
              <p:spPr>
                <a:xfrm>
                  <a:off x="3654552" y="3194304"/>
                  <a:ext cx="291361" cy="4251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5"/>
                </p:cNvCxnSpPr>
                <p:nvPr/>
              </p:nvCxnSpPr>
              <p:spPr>
                <a:xfrm flipH="1" flipV="1">
                  <a:off x="3867923" y="3105923"/>
                  <a:ext cx="240781" cy="3992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4"/>
                </p:cNvCxnSpPr>
                <p:nvPr/>
              </p:nvCxnSpPr>
              <p:spPr>
                <a:xfrm>
                  <a:off x="4410456" y="3173107"/>
                  <a:ext cx="85344" cy="2337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6" idx="5"/>
                </p:cNvCxnSpPr>
                <p:nvPr/>
              </p:nvCxnSpPr>
              <p:spPr>
                <a:xfrm flipH="1" flipV="1">
                  <a:off x="4623827" y="3084726"/>
                  <a:ext cx="88381" cy="2680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3"/>
                </p:cNvCxnSpPr>
                <p:nvPr/>
              </p:nvCxnSpPr>
              <p:spPr>
                <a:xfrm flipH="1">
                  <a:off x="5867400" y="3115899"/>
                  <a:ext cx="383413" cy="3893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6"/>
                  <a:endCxn id="7" idx="4"/>
                </p:cNvCxnSpPr>
                <p:nvPr/>
              </p:nvCxnSpPr>
              <p:spPr>
                <a:xfrm flipV="1">
                  <a:off x="6079513" y="3204280"/>
                  <a:ext cx="384671" cy="4152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31" name="Straight Connector 30"/>
            <p:cNvCxnSpPr/>
            <p:nvPr/>
          </p:nvCxnSpPr>
          <p:spPr>
            <a:xfrm>
              <a:off x="5257800" y="2871355"/>
              <a:ext cx="457200" cy="0"/>
            </a:xfrm>
            <a:prstGeom prst="line">
              <a:avLst/>
            </a:prstGeom>
            <a:ln>
              <a:prstDash val="sysDash"/>
            </a:ln>
          </p:spPr>
          <p:style>
            <a:lnRef idx="3">
              <a:schemeClr val="dk1"/>
            </a:lnRef>
            <a:fillRef idx="0">
              <a:schemeClr val="dk1"/>
            </a:fillRef>
            <a:effectRef idx="2">
              <a:schemeClr val="dk1"/>
            </a:effectRef>
            <a:fontRef idx="minor">
              <a:schemeClr val="tx1"/>
            </a:fontRef>
          </p:style>
        </p:cxnSp>
      </p:grpSp>
      <p:grpSp>
        <p:nvGrpSpPr>
          <p:cNvPr id="42" name="Group 41"/>
          <p:cNvGrpSpPr/>
          <p:nvPr/>
        </p:nvGrpSpPr>
        <p:grpSpPr>
          <a:xfrm>
            <a:off x="2840868" y="2464176"/>
            <a:ext cx="4790832" cy="1155179"/>
            <a:chOff x="1371600" y="2865144"/>
            <a:chExt cx="4790832" cy="1155179"/>
          </a:xfrm>
        </p:grpSpPr>
        <p:sp>
          <p:nvSpPr>
            <p:cNvPr id="33" name="Oval 32"/>
            <p:cNvSpPr/>
            <p:nvPr/>
          </p:nvSpPr>
          <p:spPr>
            <a:xfrm>
              <a:off x="1371600" y="3105923"/>
              <a:ext cx="1828800" cy="9144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Failure</a:t>
              </a:r>
            </a:p>
            <a:p>
              <a:pPr algn="ctr"/>
              <a:r>
                <a:rPr lang="en-US" dirty="0" smtClean="0">
                  <a:solidFill>
                    <a:schemeClr val="tx1"/>
                  </a:solidFill>
                </a:rPr>
                <a:t>Detector</a:t>
              </a:r>
              <a:endParaRPr lang="en-US" dirty="0">
                <a:solidFill>
                  <a:schemeClr val="tx1"/>
                </a:solidFill>
              </a:endParaRPr>
            </a:p>
          </p:txBody>
        </p:sp>
        <p:cxnSp>
          <p:nvCxnSpPr>
            <p:cNvPr id="35" name="Straight Arrow Connector 34"/>
            <p:cNvCxnSpPr/>
            <p:nvPr/>
          </p:nvCxnSpPr>
          <p:spPr>
            <a:xfrm flipV="1">
              <a:off x="2590800" y="2865144"/>
              <a:ext cx="762000" cy="22698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3" idx="7"/>
            </p:cNvCxnSpPr>
            <p:nvPr/>
          </p:nvCxnSpPr>
          <p:spPr>
            <a:xfrm flipV="1">
              <a:off x="2932578" y="2999237"/>
              <a:ext cx="1176126" cy="24059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200400" y="2999238"/>
              <a:ext cx="2962032" cy="4126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356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Failure Detectors can be Unreliable</a:t>
            </a:r>
            <a:endParaRPr lang="en-US" dirty="0"/>
          </a:p>
        </p:txBody>
      </p:sp>
      <p:sp>
        <p:nvSpPr>
          <p:cNvPr id="3" name="Content Placeholder 2"/>
          <p:cNvSpPr>
            <a:spLocks noGrp="1"/>
          </p:cNvSpPr>
          <p:nvPr>
            <p:ph idx="1"/>
          </p:nvPr>
        </p:nvSpPr>
        <p:spPr>
          <a:xfrm>
            <a:off x="457200" y="3048000"/>
            <a:ext cx="8229600" cy="3581400"/>
          </a:xfrm>
        </p:spPr>
        <p:txBody>
          <a:bodyPr>
            <a:normAutofit fontScale="77500" lnSpcReduction="20000"/>
          </a:bodyPr>
          <a:lstStyle/>
          <a:p>
            <a:r>
              <a:rPr lang="en-US" dirty="0" smtClean="0"/>
              <a:t>FDs provide information about which processes have failed.</a:t>
            </a:r>
          </a:p>
          <a:p>
            <a:r>
              <a:rPr lang="en-US" dirty="0" smtClean="0"/>
              <a:t>The information may be unreliable:</a:t>
            </a:r>
          </a:p>
          <a:p>
            <a:pPr lvl="1"/>
            <a:r>
              <a:rPr lang="en-US" dirty="0" smtClean="0">
                <a:solidFill>
                  <a:schemeClr val="accent2">
                    <a:lumMod val="75000"/>
                  </a:schemeClr>
                </a:solidFill>
              </a:rPr>
              <a:t>False negative mistakes:  </a:t>
            </a:r>
            <a:r>
              <a:rPr lang="en-US" dirty="0" smtClean="0"/>
              <a:t>Failure detector might not report that some failed process has failed.</a:t>
            </a:r>
          </a:p>
          <a:p>
            <a:pPr lvl="1"/>
            <a:r>
              <a:rPr lang="en-US" dirty="0" smtClean="0">
                <a:solidFill>
                  <a:schemeClr val="accent2">
                    <a:lumMod val="75000"/>
                  </a:schemeClr>
                </a:solidFill>
              </a:rPr>
              <a:t>False positive mistakes:  </a:t>
            </a:r>
            <a:r>
              <a:rPr lang="en-US" dirty="0" smtClean="0"/>
              <a:t>Might report incorrectly that some non-failed process has failed.</a:t>
            </a:r>
          </a:p>
          <a:p>
            <a:pPr lvl="1"/>
            <a:r>
              <a:rPr lang="en-US" dirty="0" smtClean="0"/>
              <a:t>Might provide </a:t>
            </a:r>
            <a:r>
              <a:rPr lang="en-US" dirty="0"/>
              <a:t>different information to different </a:t>
            </a:r>
            <a:r>
              <a:rPr lang="en-US" dirty="0" smtClean="0"/>
              <a:t>processes.</a:t>
            </a:r>
            <a:endParaRPr lang="en-US" dirty="0"/>
          </a:p>
          <a:p>
            <a:pPr lvl="1"/>
            <a:r>
              <a:rPr lang="en-US" dirty="0" smtClean="0"/>
              <a:t>Might provide different </a:t>
            </a:r>
            <a:r>
              <a:rPr lang="en-US" dirty="0"/>
              <a:t>information at different </a:t>
            </a:r>
            <a:r>
              <a:rPr lang="en-US" dirty="0" smtClean="0"/>
              <a:t>times.</a:t>
            </a:r>
          </a:p>
          <a:p>
            <a:r>
              <a:rPr lang="en-US" dirty="0"/>
              <a:t>I</a:t>
            </a:r>
            <a:r>
              <a:rPr lang="en-US" dirty="0" smtClean="0"/>
              <a:t>n spite of this unreliability, FDs can be used to solve many problems in fault-prone systems.</a:t>
            </a:r>
            <a:endParaRPr lang="en-US" dirty="0"/>
          </a:p>
          <a:p>
            <a:pPr lvl="1"/>
            <a:endParaRPr lang="en-US" dirty="0"/>
          </a:p>
        </p:txBody>
      </p:sp>
      <p:sp>
        <p:nvSpPr>
          <p:cNvPr id="4" name="Slide Number Placeholder 3"/>
          <p:cNvSpPr>
            <a:spLocks noGrp="1"/>
          </p:cNvSpPr>
          <p:nvPr>
            <p:ph type="sldNum" sz="quarter" idx="12"/>
          </p:nvPr>
        </p:nvSpPr>
        <p:spPr/>
        <p:txBody>
          <a:bodyPr/>
          <a:lstStyle/>
          <a:p>
            <a:fld id="{D2A3D09A-7868-461E-AD70-0164CED56359}" type="slidenum">
              <a:rPr lang="en-US" smtClean="0"/>
              <a:t>14</a:t>
            </a:fld>
            <a:endParaRPr lang="en-US"/>
          </a:p>
        </p:txBody>
      </p:sp>
      <p:grpSp>
        <p:nvGrpSpPr>
          <p:cNvPr id="5" name="Group 4"/>
          <p:cNvGrpSpPr/>
          <p:nvPr/>
        </p:nvGrpSpPr>
        <p:grpSpPr>
          <a:xfrm>
            <a:off x="5314989" y="1216933"/>
            <a:ext cx="3413136" cy="1316597"/>
            <a:chOff x="3352800" y="2569603"/>
            <a:chExt cx="3413136" cy="1316597"/>
          </a:xfrm>
        </p:grpSpPr>
        <p:grpSp>
          <p:nvGrpSpPr>
            <p:cNvPr id="6" name="Group 5"/>
            <p:cNvGrpSpPr/>
            <p:nvPr/>
          </p:nvGrpSpPr>
          <p:grpSpPr>
            <a:xfrm>
              <a:off x="3352800" y="2569603"/>
              <a:ext cx="3413136" cy="1316597"/>
              <a:chOff x="3352800" y="2569603"/>
              <a:chExt cx="3413136" cy="1316597"/>
            </a:xfrm>
          </p:grpSpPr>
          <p:sp>
            <p:nvSpPr>
              <p:cNvPr id="8" name="Oval 7"/>
              <p:cNvSpPr>
                <a:spLocks noChangeAspect="1"/>
              </p:cNvSpPr>
              <p:nvPr/>
            </p:nvSpPr>
            <p:spPr>
              <a:xfrm>
                <a:off x="3352800" y="2590800"/>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9" name="Oval 8"/>
              <p:cNvSpPr>
                <a:spLocks noChangeAspect="1"/>
              </p:cNvSpPr>
              <p:nvPr/>
            </p:nvSpPr>
            <p:spPr>
              <a:xfrm>
                <a:off x="4108704" y="2569603"/>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0" name="Oval 9"/>
              <p:cNvSpPr>
                <a:spLocks noChangeAspect="1"/>
              </p:cNvSpPr>
              <p:nvPr/>
            </p:nvSpPr>
            <p:spPr>
              <a:xfrm>
                <a:off x="6162432" y="2600776"/>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11" name="Oval 10"/>
              <p:cNvSpPr/>
              <p:nvPr/>
            </p:nvSpPr>
            <p:spPr>
              <a:xfrm>
                <a:off x="3945913" y="3352800"/>
                <a:ext cx="2133600" cy="533400"/>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Channels</a:t>
                </a:r>
                <a:endParaRPr lang="en-US" dirty="0">
                  <a:solidFill>
                    <a:schemeClr val="tx1"/>
                  </a:solidFill>
                </a:endParaRPr>
              </a:p>
            </p:txBody>
          </p:sp>
          <p:grpSp>
            <p:nvGrpSpPr>
              <p:cNvPr id="12" name="Group 11"/>
              <p:cNvGrpSpPr/>
              <p:nvPr/>
            </p:nvGrpSpPr>
            <p:grpSpPr>
              <a:xfrm>
                <a:off x="3654552" y="3084726"/>
                <a:ext cx="2809632" cy="534774"/>
                <a:chOff x="3654552" y="3084726"/>
                <a:chExt cx="2809632" cy="534774"/>
              </a:xfrm>
            </p:grpSpPr>
            <p:cxnSp>
              <p:nvCxnSpPr>
                <p:cNvPr id="13" name="Straight Arrow Connector 12"/>
                <p:cNvCxnSpPr>
                  <a:stCxn id="8" idx="4"/>
                  <a:endCxn id="11" idx="2"/>
                </p:cNvCxnSpPr>
                <p:nvPr/>
              </p:nvCxnSpPr>
              <p:spPr>
                <a:xfrm>
                  <a:off x="3654552" y="3194304"/>
                  <a:ext cx="291361" cy="4251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8" idx="5"/>
                </p:cNvCxnSpPr>
                <p:nvPr/>
              </p:nvCxnSpPr>
              <p:spPr>
                <a:xfrm flipH="1" flipV="1">
                  <a:off x="3867923" y="3105923"/>
                  <a:ext cx="240781" cy="3992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4"/>
                </p:cNvCxnSpPr>
                <p:nvPr/>
              </p:nvCxnSpPr>
              <p:spPr>
                <a:xfrm>
                  <a:off x="4410456" y="3173107"/>
                  <a:ext cx="85344" cy="2337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9" idx="5"/>
                </p:cNvCxnSpPr>
                <p:nvPr/>
              </p:nvCxnSpPr>
              <p:spPr>
                <a:xfrm flipH="1" flipV="1">
                  <a:off x="4623827" y="3084726"/>
                  <a:ext cx="88381" cy="2680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3"/>
                </p:cNvCxnSpPr>
                <p:nvPr/>
              </p:nvCxnSpPr>
              <p:spPr>
                <a:xfrm flipH="1">
                  <a:off x="5867400" y="3115899"/>
                  <a:ext cx="383413" cy="3893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6"/>
                  <a:endCxn id="10" idx="4"/>
                </p:cNvCxnSpPr>
                <p:nvPr/>
              </p:nvCxnSpPr>
              <p:spPr>
                <a:xfrm flipV="1">
                  <a:off x="6079513" y="3204280"/>
                  <a:ext cx="384671" cy="4152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7" name="Straight Connector 6"/>
            <p:cNvCxnSpPr/>
            <p:nvPr/>
          </p:nvCxnSpPr>
          <p:spPr>
            <a:xfrm>
              <a:off x="5257800" y="2871355"/>
              <a:ext cx="457200" cy="0"/>
            </a:xfrm>
            <a:prstGeom prst="line">
              <a:avLst/>
            </a:prstGeom>
            <a:ln>
              <a:prstDash val="sysDash"/>
            </a:ln>
          </p:spPr>
          <p:style>
            <a:lnRef idx="3">
              <a:schemeClr val="dk1"/>
            </a:lnRef>
            <a:fillRef idx="0">
              <a:schemeClr val="dk1"/>
            </a:fillRef>
            <a:effectRef idx="2">
              <a:schemeClr val="dk1"/>
            </a:effectRef>
            <a:fontRef idx="minor">
              <a:schemeClr val="tx1"/>
            </a:fontRef>
          </p:style>
        </p:cxnSp>
      </p:grpSp>
      <p:grpSp>
        <p:nvGrpSpPr>
          <p:cNvPr id="19" name="Group 18"/>
          <p:cNvGrpSpPr/>
          <p:nvPr/>
        </p:nvGrpSpPr>
        <p:grpSpPr>
          <a:xfrm>
            <a:off x="3355991" y="1567153"/>
            <a:ext cx="4790832" cy="1155179"/>
            <a:chOff x="1371600" y="2865144"/>
            <a:chExt cx="4790832" cy="1155179"/>
          </a:xfrm>
        </p:grpSpPr>
        <p:sp>
          <p:nvSpPr>
            <p:cNvPr id="20" name="Oval 19"/>
            <p:cNvSpPr/>
            <p:nvPr/>
          </p:nvSpPr>
          <p:spPr>
            <a:xfrm>
              <a:off x="1371600" y="3105923"/>
              <a:ext cx="1828800" cy="9144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Failure</a:t>
              </a:r>
            </a:p>
            <a:p>
              <a:pPr algn="ctr"/>
              <a:r>
                <a:rPr lang="en-US" dirty="0" smtClean="0">
                  <a:solidFill>
                    <a:schemeClr val="tx1"/>
                  </a:solidFill>
                </a:rPr>
                <a:t>Detector</a:t>
              </a:r>
              <a:endParaRPr lang="en-US" dirty="0">
                <a:solidFill>
                  <a:schemeClr val="tx1"/>
                </a:solidFill>
              </a:endParaRPr>
            </a:p>
          </p:txBody>
        </p:sp>
        <p:cxnSp>
          <p:nvCxnSpPr>
            <p:cNvPr id="21" name="Straight Arrow Connector 20"/>
            <p:cNvCxnSpPr/>
            <p:nvPr/>
          </p:nvCxnSpPr>
          <p:spPr>
            <a:xfrm flipV="1">
              <a:off x="2590800" y="2865144"/>
              <a:ext cx="762000" cy="22698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0" idx="7"/>
            </p:cNvCxnSpPr>
            <p:nvPr/>
          </p:nvCxnSpPr>
          <p:spPr>
            <a:xfrm flipV="1">
              <a:off x="2932578" y="2999237"/>
              <a:ext cx="1176126" cy="24059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200400" y="2999238"/>
              <a:ext cx="2962032" cy="4126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316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History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5334000"/>
              </a:xfrm>
            </p:spPr>
            <p:txBody>
              <a:bodyPr>
                <a:normAutofit fontScale="77500" lnSpcReduction="20000"/>
              </a:bodyPr>
              <a:lstStyle/>
              <a:p>
                <a:r>
                  <a:rPr lang="en-US" dirty="0" smtClean="0">
                    <a:solidFill>
                      <a:schemeClr val="accent3">
                        <a:lumMod val="50000"/>
                      </a:schemeClr>
                    </a:solidFill>
                  </a:rPr>
                  <a:t>[Chandra, </a:t>
                </a:r>
                <a:r>
                  <a:rPr lang="en-US" dirty="0" err="1" smtClean="0">
                    <a:solidFill>
                      <a:schemeClr val="accent3">
                        <a:lumMod val="50000"/>
                      </a:schemeClr>
                    </a:solidFill>
                  </a:rPr>
                  <a:t>Toueg</a:t>
                </a:r>
                <a:r>
                  <a:rPr lang="en-US" dirty="0" smtClean="0">
                    <a:solidFill>
                      <a:schemeClr val="accent3">
                        <a:lumMod val="50000"/>
                      </a:schemeClr>
                    </a:solidFill>
                  </a:rPr>
                  <a:t> 96]:</a:t>
                </a:r>
              </a:p>
              <a:p>
                <a:pPr lvl="1"/>
                <a:r>
                  <a:rPr lang="en-US" dirty="0"/>
                  <a:t>D</a:t>
                </a:r>
                <a:r>
                  <a:rPr lang="en-US" dirty="0" smtClean="0"/>
                  <a:t>efined failure detector services, for message-passing systems.</a:t>
                </a:r>
              </a:p>
              <a:p>
                <a:pPr lvl="1"/>
                <a:r>
                  <a:rPr lang="en-US" dirty="0" smtClean="0"/>
                  <a:t>Gave many examples of failure detectors, with different guarantees.</a:t>
                </a:r>
              </a:p>
              <a:p>
                <a:pPr lvl="1"/>
                <a:r>
                  <a:rPr lang="en-US" dirty="0" smtClean="0"/>
                  <a:t>Developed a classification of failure detectors based on relative power, e.g., based on which could be used to implement which others.</a:t>
                </a:r>
              </a:p>
              <a:p>
                <a:pPr lvl="1"/>
                <a:r>
                  <a:rPr lang="en-US" dirty="0" smtClean="0"/>
                  <a:t>Gave two algorithms that use imperfect failure detectors to solve consensus.</a:t>
                </a:r>
              </a:p>
              <a:p>
                <a:pPr lvl="1"/>
                <a:r>
                  <a:rPr lang="en-US" dirty="0" smtClean="0"/>
                  <a:t>Proved that, for weaker kinds of failure detectors, such algorithms exist only for </a:t>
                </a:r>
                <a14:m>
                  <m:oMath xmlns:m="http://schemas.openxmlformats.org/officeDocument/2006/math">
                    <m:r>
                      <a:rPr lang="en-US" b="0" i="1" smtClean="0">
                        <a:latin typeface="Cambria Math"/>
                      </a:rPr>
                      <m:t>𝑓</m:t>
                    </m:r>
                    <m:r>
                      <a:rPr lang="en-US" b="0" i="1" smtClean="0">
                        <a:latin typeface="Cambria Math"/>
                      </a:rPr>
                      <m:t>&lt;</m:t>
                    </m:r>
                    <m:f>
                      <m:fPr>
                        <m:ctrlPr>
                          <a:rPr lang="en-US" b="0" i="1" smtClean="0">
                            <a:latin typeface="Cambria Math"/>
                          </a:rPr>
                        </m:ctrlPr>
                      </m:fPr>
                      <m:num>
                        <m:r>
                          <a:rPr lang="en-US" b="0" i="1" smtClean="0">
                            <a:latin typeface="Cambria Math"/>
                          </a:rPr>
                          <m:t>𝑛</m:t>
                        </m:r>
                      </m:num>
                      <m:den>
                        <m:r>
                          <a:rPr lang="en-US" b="0" i="1" smtClean="0">
                            <a:latin typeface="Cambria Math"/>
                          </a:rPr>
                          <m:t>2</m:t>
                        </m:r>
                      </m:den>
                    </m:f>
                  </m:oMath>
                </a14:m>
                <a:r>
                  <a:rPr lang="en-US" dirty="0" smtClean="0"/>
                  <a:t>.</a:t>
                </a:r>
              </a:p>
              <a:p>
                <a:r>
                  <a:rPr lang="en-US" dirty="0" smtClean="0">
                    <a:solidFill>
                      <a:schemeClr val="accent3">
                        <a:lumMod val="50000"/>
                      </a:schemeClr>
                    </a:solidFill>
                  </a:rPr>
                  <a:t>[Chandra, </a:t>
                </a:r>
                <a:r>
                  <a:rPr lang="en-US" dirty="0" err="1" smtClean="0">
                    <a:solidFill>
                      <a:schemeClr val="accent3">
                        <a:lumMod val="50000"/>
                      </a:schemeClr>
                    </a:solidFill>
                  </a:rPr>
                  <a:t>Hadzilacos</a:t>
                </a:r>
                <a:r>
                  <a:rPr lang="en-US" dirty="0" smtClean="0">
                    <a:solidFill>
                      <a:schemeClr val="accent3">
                        <a:lumMod val="50000"/>
                      </a:schemeClr>
                    </a:solidFill>
                  </a:rPr>
                  <a:t>, </a:t>
                </a:r>
                <a:r>
                  <a:rPr lang="en-US" dirty="0" err="1" smtClean="0">
                    <a:solidFill>
                      <a:schemeClr val="accent3">
                        <a:lumMod val="50000"/>
                      </a:schemeClr>
                    </a:solidFill>
                  </a:rPr>
                  <a:t>Toueg</a:t>
                </a:r>
                <a:r>
                  <a:rPr lang="en-US" dirty="0" smtClean="0">
                    <a:solidFill>
                      <a:schemeClr val="accent3">
                        <a:lumMod val="50000"/>
                      </a:schemeClr>
                    </a:solidFill>
                  </a:rPr>
                  <a:t> 96]:</a:t>
                </a:r>
              </a:p>
              <a:p>
                <a:pPr lvl="1"/>
                <a:r>
                  <a:rPr lang="en-US" dirty="0" smtClean="0"/>
                  <a:t>Proved that certain failure detectors are “weakest” to solve consensus, in the sense that any other failure detector that can solve consensus must be capable of  “implementing” them.</a:t>
                </a:r>
              </a:p>
              <a:p>
                <a:r>
                  <a:rPr lang="en-US" dirty="0" smtClean="0">
                    <a:solidFill>
                      <a:schemeClr val="accent3">
                        <a:lumMod val="50000"/>
                      </a:schemeClr>
                    </a:solidFill>
                  </a:rPr>
                  <a:t>[CHT] + [CHJT] </a:t>
                </a:r>
                <a:r>
                  <a:rPr lang="en-US" dirty="0" smtClean="0"/>
                  <a:t>won the 2010 </a:t>
                </a:r>
                <a:r>
                  <a:rPr lang="en-US" dirty="0" err="1" smtClean="0"/>
                  <a:t>Dijkstra</a:t>
                </a:r>
                <a:r>
                  <a:rPr lang="en-US" dirty="0" smtClean="0"/>
                  <a:t> Prize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5334000"/>
              </a:xfrm>
              <a:blipFill rotWithShape="1">
                <a:blip r:embed="rId3"/>
                <a:stretch>
                  <a:fillRect l="-1037" t="-205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15</a:t>
            </a:fld>
            <a:endParaRPr lang="en-US"/>
          </a:p>
        </p:txBody>
      </p:sp>
    </p:spTree>
    <p:extLst>
      <p:ext uri="{BB962C8B-B14F-4D97-AF65-F5344CB8AC3E}">
        <p14:creationId xmlns:p14="http://schemas.microsoft.com/office/powerpoint/2010/main" val="3325850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History</a:t>
            </a:r>
            <a:endParaRPr lang="en-US" dirty="0"/>
          </a:p>
        </p:txBody>
      </p:sp>
      <p:sp>
        <p:nvSpPr>
          <p:cNvPr id="3" name="Content Placeholder 2"/>
          <p:cNvSpPr>
            <a:spLocks noGrp="1"/>
          </p:cNvSpPr>
          <p:nvPr>
            <p:ph idx="1"/>
          </p:nvPr>
        </p:nvSpPr>
        <p:spPr>
          <a:xfrm>
            <a:off x="457200" y="1295400"/>
            <a:ext cx="8229600" cy="5334000"/>
          </a:xfrm>
        </p:spPr>
        <p:txBody>
          <a:bodyPr>
            <a:normAutofit fontScale="77500" lnSpcReduction="20000"/>
          </a:bodyPr>
          <a:lstStyle/>
          <a:p>
            <a:r>
              <a:rPr lang="en-US" dirty="0" smtClean="0">
                <a:solidFill>
                  <a:schemeClr val="accent3">
                    <a:lumMod val="50000"/>
                  </a:schemeClr>
                </a:solidFill>
              </a:rPr>
              <a:t>[CT], [CHT] </a:t>
            </a:r>
            <a:r>
              <a:rPr lang="en-US" dirty="0" smtClean="0"/>
              <a:t>models include:</a:t>
            </a:r>
          </a:p>
          <a:p>
            <a:pPr lvl="1"/>
            <a:r>
              <a:rPr lang="en-US" dirty="0"/>
              <a:t>A</a:t>
            </a:r>
            <a:r>
              <a:rPr lang="en-US" dirty="0" smtClean="0"/>
              <a:t> mixture of synchronous/timed/asynchronous aspects.</a:t>
            </a:r>
          </a:p>
          <a:p>
            <a:pPr lvl="1"/>
            <a:r>
              <a:rPr lang="en-US" dirty="0"/>
              <a:t>A</a:t>
            </a:r>
            <a:r>
              <a:rPr lang="en-US" dirty="0" smtClean="0"/>
              <a:t> query-response interface.</a:t>
            </a:r>
          </a:p>
          <a:p>
            <a:r>
              <a:rPr lang="en-US" dirty="0" smtClean="0"/>
              <a:t>Led to oddities, e.g.:</a:t>
            </a:r>
          </a:p>
          <a:p>
            <a:pPr lvl="1"/>
            <a:r>
              <a:rPr lang="en-US" dirty="0"/>
              <a:t>N</a:t>
            </a:r>
            <a:r>
              <a:rPr lang="en-US" dirty="0" smtClean="0"/>
              <a:t>ot every FD can “implement” itself.</a:t>
            </a:r>
          </a:p>
          <a:p>
            <a:pPr lvl="1"/>
            <a:r>
              <a:rPr lang="en-US" dirty="0" smtClean="0"/>
              <a:t>FDs can convey information about aspects of executions other than failures.</a:t>
            </a:r>
          </a:p>
          <a:p>
            <a:r>
              <a:rPr lang="en-US" dirty="0" smtClean="0"/>
              <a:t>Not based on a general concurrency theory foundation.</a:t>
            </a:r>
          </a:p>
          <a:p>
            <a:r>
              <a:rPr lang="en-US" dirty="0" smtClean="0">
                <a:solidFill>
                  <a:schemeClr val="accent3">
                    <a:lumMod val="50000"/>
                  </a:schemeClr>
                </a:solidFill>
              </a:rPr>
              <a:t>[</a:t>
            </a:r>
            <a:r>
              <a:rPr lang="en-US" dirty="0" err="1" smtClean="0">
                <a:solidFill>
                  <a:schemeClr val="accent3">
                    <a:lumMod val="50000"/>
                  </a:schemeClr>
                </a:solidFill>
              </a:rPr>
              <a:t>Cornejo</a:t>
            </a:r>
            <a:r>
              <a:rPr lang="en-US" dirty="0" smtClean="0">
                <a:solidFill>
                  <a:schemeClr val="accent3">
                    <a:lumMod val="50000"/>
                  </a:schemeClr>
                </a:solidFill>
              </a:rPr>
              <a:t>, Lynch, </a:t>
            </a:r>
            <a:r>
              <a:rPr lang="en-US" dirty="0" err="1" smtClean="0">
                <a:solidFill>
                  <a:schemeClr val="accent3">
                    <a:lumMod val="50000"/>
                  </a:schemeClr>
                </a:solidFill>
              </a:rPr>
              <a:t>Sastry</a:t>
            </a:r>
            <a:r>
              <a:rPr lang="en-US" dirty="0" smtClean="0">
                <a:solidFill>
                  <a:schemeClr val="accent3">
                    <a:lumMod val="50000"/>
                  </a:schemeClr>
                </a:solidFill>
              </a:rPr>
              <a:t> 13]:</a:t>
            </a:r>
          </a:p>
          <a:p>
            <a:pPr lvl="1"/>
            <a:r>
              <a:rPr lang="en-US" dirty="0" smtClean="0"/>
              <a:t>Recast the FD definitions purely asynchronously, in terms of I/O automata.</a:t>
            </a:r>
          </a:p>
          <a:p>
            <a:pPr lvl="1"/>
            <a:r>
              <a:rPr lang="en-US" dirty="0" smtClean="0"/>
              <a:t>FDs send information to processes spontaneously, no queries.</a:t>
            </a:r>
          </a:p>
          <a:p>
            <a:pPr lvl="1"/>
            <a:r>
              <a:rPr lang="en-US" dirty="0" smtClean="0"/>
              <a:t>Simpler; supports a more complete formal presentation.</a:t>
            </a:r>
          </a:p>
          <a:p>
            <a:pPr lvl="1"/>
            <a:r>
              <a:rPr lang="en-US" dirty="0" smtClean="0"/>
              <a:t>Removes oddities.</a:t>
            </a:r>
          </a:p>
          <a:p>
            <a:pPr lvl="1"/>
            <a:r>
              <a:rPr lang="en-US" dirty="0" smtClean="0"/>
              <a:t>Yields some new results about weakest failure detectors.</a:t>
            </a:r>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D2A3D09A-7868-461E-AD70-0164CED56359}" type="slidenum">
              <a:rPr lang="en-US" smtClean="0"/>
              <a:t>16</a:t>
            </a:fld>
            <a:endParaRPr lang="en-US"/>
          </a:p>
        </p:txBody>
      </p:sp>
    </p:spTree>
    <p:extLst>
      <p:ext uri="{BB962C8B-B14F-4D97-AF65-F5344CB8AC3E}">
        <p14:creationId xmlns:p14="http://schemas.microsoft.com/office/powerpoint/2010/main" val="375668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cont’d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00200"/>
                <a:ext cx="8534400" cy="4525963"/>
              </a:xfrm>
            </p:spPr>
            <p:txBody>
              <a:bodyPr>
                <a:normAutofit fontScale="92500" lnSpcReduction="20000"/>
              </a:bodyPr>
              <a:lstStyle/>
              <a:p>
                <a:r>
                  <a:rPr lang="en-US" dirty="0" smtClean="0">
                    <a:solidFill>
                      <a:schemeClr val="accent3">
                        <a:lumMod val="50000"/>
                      </a:schemeClr>
                    </a:solidFill>
                  </a:rPr>
                  <a:t>[Lo, </a:t>
                </a:r>
                <a:r>
                  <a:rPr lang="en-US" dirty="0" err="1" smtClean="0">
                    <a:solidFill>
                      <a:schemeClr val="accent3">
                        <a:lumMod val="50000"/>
                      </a:schemeClr>
                    </a:solidFill>
                  </a:rPr>
                  <a:t>Hadzilacos</a:t>
                </a:r>
                <a:r>
                  <a:rPr lang="en-US" dirty="0" smtClean="0">
                    <a:solidFill>
                      <a:schemeClr val="accent3">
                        <a:lumMod val="50000"/>
                      </a:schemeClr>
                    </a:solidFill>
                  </a:rPr>
                  <a:t>, WDAG 94]  </a:t>
                </a:r>
                <a:endParaRPr lang="en-US" dirty="0">
                  <a:solidFill>
                    <a:schemeClr val="accent3">
                      <a:lumMod val="50000"/>
                    </a:schemeClr>
                  </a:solidFill>
                </a:endParaRPr>
              </a:p>
              <a:p>
                <a:pPr lvl="1"/>
                <a:r>
                  <a:rPr lang="en-US" dirty="0" smtClean="0"/>
                  <a:t>Defined failure detectors for shared-memory systems.</a:t>
                </a:r>
              </a:p>
              <a:p>
                <a:pPr lvl="1"/>
                <a:r>
                  <a:rPr lang="en-US" dirty="0"/>
                  <a:t>Gave </a:t>
                </a:r>
                <a:r>
                  <a:rPr lang="en-US" dirty="0" smtClean="0"/>
                  <a:t>an algorithm </a:t>
                </a:r>
                <a:r>
                  <a:rPr lang="en-US" dirty="0"/>
                  <a:t>that </a:t>
                </a:r>
                <a:r>
                  <a:rPr lang="en-US" dirty="0" smtClean="0"/>
                  <a:t>uses FDs </a:t>
                </a:r>
                <a:r>
                  <a:rPr lang="en-US" dirty="0"/>
                  <a:t>to solve </a:t>
                </a:r>
                <a:r>
                  <a:rPr lang="en-US" dirty="0" smtClean="0"/>
                  <a:t>consensus, for any number of failures (wait-free).</a:t>
                </a:r>
              </a:p>
              <a:p>
                <a:pPr lvl="1"/>
                <a:r>
                  <a:rPr lang="en-US" dirty="0" smtClean="0">
                    <a:solidFill>
                      <a:schemeClr val="accent3">
                        <a:lumMod val="50000"/>
                      </a:schemeClr>
                    </a:solidFill>
                  </a:rPr>
                  <a:t>[CT]</a:t>
                </a:r>
                <a:r>
                  <a:rPr lang="en-US" dirty="0" smtClean="0"/>
                  <a:t>’s </a:t>
                </a:r>
                <a14:m>
                  <m:oMath xmlns:m="http://schemas.openxmlformats.org/officeDocument/2006/math">
                    <m:r>
                      <a:rPr lang="en-US" b="0" i="1" smtClean="0">
                        <a:latin typeface="Cambria Math"/>
                      </a:rPr>
                      <m:t>𝑓</m:t>
                    </m:r>
                    <m:r>
                      <a:rPr lang="en-US" b="0" i="1" smtClean="0">
                        <a:latin typeface="Cambria Math"/>
                      </a:rPr>
                      <m:t>&lt;</m:t>
                    </m:r>
                    <m:f>
                      <m:fPr>
                        <m:ctrlPr>
                          <a:rPr lang="en-US" b="0" i="1" smtClean="0">
                            <a:latin typeface="Cambria Math"/>
                          </a:rPr>
                        </m:ctrlPr>
                      </m:fPr>
                      <m:num>
                        <m:r>
                          <a:rPr lang="en-US" b="0" i="1" smtClean="0">
                            <a:latin typeface="Cambria Math"/>
                          </a:rPr>
                          <m:t>𝑛</m:t>
                        </m:r>
                      </m:num>
                      <m:den>
                        <m:r>
                          <a:rPr lang="en-US" b="0" i="1" smtClean="0">
                            <a:latin typeface="Cambria Math"/>
                          </a:rPr>
                          <m:t>2</m:t>
                        </m:r>
                      </m:den>
                    </m:f>
                  </m:oMath>
                </a14:m>
                <a:r>
                  <a:rPr lang="en-US" dirty="0" smtClean="0"/>
                  <a:t> lower bound applies just to distributed networks, not shared-memory systems.</a:t>
                </a:r>
              </a:p>
              <a:p>
                <a:r>
                  <a:rPr lang="en-US" dirty="0" smtClean="0">
                    <a:solidFill>
                      <a:schemeClr val="accent3">
                        <a:lumMod val="50000"/>
                      </a:schemeClr>
                    </a:solidFill>
                  </a:rPr>
                  <a:t>[Pike, Song, </a:t>
                </a:r>
                <a:r>
                  <a:rPr lang="en-US" dirty="0" err="1" smtClean="0">
                    <a:solidFill>
                      <a:schemeClr val="accent3">
                        <a:lumMod val="50000"/>
                      </a:schemeClr>
                    </a:solidFill>
                  </a:rPr>
                  <a:t>Sastry</a:t>
                </a:r>
                <a:r>
                  <a:rPr lang="en-US" dirty="0" smtClean="0">
                    <a:solidFill>
                      <a:schemeClr val="accent3">
                        <a:lumMod val="50000"/>
                      </a:schemeClr>
                    </a:solidFill>
                  </a:rPr>
                  <a:t>, ICDCN 08]</a:t>
                </a:r>
              </a:p>
              <a:p>
                <a:pPr lvl="1"/>
                <a:r>
                  <a:rPr lang="en-US" dirty="0" smtClean="0"/>
                  <a:t>Wait-free Dining </a:t>
                </a:r>
                <a:r>
                  <a:rPr lang="en-US" dirty="0"/>
                  <a:t>P</a:t>
                </a:r>
                <a:r>
                  <a:rPr lang="en-US" dirty="0" smtClean="0"/>
                  <a:t>hilosophers algorithm using FDs.</a:t>
                </a:r>
                <a:r>
                  <a:rPr lang="en-US" dirty="0"/>
                  <a:t> </a:t>
                </a:r>
                <a:endParaRPr lang="en-US" dirty="0" smtClean="0"/>
              </a:p>
              <a:p>
                <a:r>
                  <a:rPr lang="en-US" dirty="0">
                    <a:solidFill>
                      <a:schemeClr val="accent3">
                        <a:lumMod val="50000"/>
                      </a:schemeClr>
                    </a:solidFill>
                  </a:rPr>
                  <a:t>[</a:t>
                </a:r>
                <a:r>
                  <a:rPr lang="en-US" dirty="0" err="1" smtClean="0">
                    <a:solidFill>
                      <a:schemeClr val="accent3">
                        <a:lumMod val="50000"/>
                      </a:schemeClr>
                    </a:solidFill>
                  </a:rPr>
                  <a:t>Sastry</a:t>
                </a:r>
                <a:r>
                  <a:rPr lang="en-US" dirty="0">
                    <a:solidFill>
                      <a:schemeClr val="accent3">
                        <a:lumMod val="50000"/>
                      </a:schemeClr>
                    </a:solidFill>
                  </a:rPr>
                  <a:t>, Pike, </a:t>
                </a:r>
                <a:r>
                  <a:rPr lang="en-US" dirty="0" smtClean="0">
                    <a:solidFill>
                      <a:schemeClr val="accent3">
                        <a:lumMod val="50000"/>
                      </a:schemeClr>
                    </a:solidFill>
                  </a:rPr>
                  <a:t>Welch, </a:t>
                </a:r>
                <a:r>
                  <a:rPr lang="en-US" dirty="0">
                    <a:solidFill>
                      <a:schemeClr val="accent3">
                        <a:lumMod val="50000"/>
                      </a:schemeClr>
                    </a:solidFill>
                  </a:rPr>
                  <a:t>SPAA </a:t>
                </a:r>
                <a:r>
                  <a:rPr lang="en-US" dirty="0" smtClean="0">
                    <a:solidFill>
                      <a:schemeClr val="accent3">
                        <a:lumMod val="50000"/>
                      </a:schemeClr>
                    </a:solidFill>
                  </a:rPr>
                  <a:t>09]</a:t>
                </a:r>
                <a:endParaRPr lang="en-US" dirty="0">
                  <a:solidFill>
                    <a:schemeClr val="accent3">
                      <a:lumMod val="50000"/>
                    </a:schemeClr>
                  </a:solidFill>
                </a:endParaRPr>
              </a:p>
              <a:p>
                <a:pPr lvl="1"/>
                <a:r>
                  <a:rPr lang="en-US" dirty="0"/>
                  <a:t>Weakest </a:t>
                </a:r>
                <a:r>
                  <a:rPr lang="en-US" dirty="0" smtClean="0"/>
                  <a:t>FD for wait-free </a:t>
                </a:r>
                <a:r>
                  <a:rPr lang="en-US" dirty="0"/>
                  <a:t>D</a:t>
                </a:r>
                <a:r>
                  <a:rPr lang="en-US" dirty="0" smtClean="0"/>
                  <a:t>ining </a:t>
                </a:r>
                <a:r>
                  <a:rPr lang="en-US" dirty="0"/>
                  <a:t>P</a:t>
                </a:r>
                <a:r>
                  <a:rPr lang="en-US" dirty="0" smtClean="0"/>
                  <a:t>hilosophers.</a:t>
                </a:r>
                <a:endParaRPr lang="en-US" dirty="0"/>
              </a:p>
              <a:p>
                <a:pPr lvl="2"/>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00200"/>
                <a:ext cx="8534400" cy="4525963"/>
              </a:xfrm>
              <a:blipFill rotWithShape="1">
                <a:blip r:embed="rId3"/>
                <a:stretch>
                  <a:fillRect l="-1429" t="-35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17</a:t>
            </a:fld>
            <a:endParaRPr lang="en-US"/>
          </a:p>
        </p:txBody>
      </p:sp>
    </p:spTree>
    <p:extLst>
      <p:ext uri="{BB962C8B-B14F-4D97-AF65-F5344CB8AC3E}">
        <p14:creationId xmlns:p14="http://schemas.microsoft.com/office/powerpoint/2010/main" val="31448657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47800"/>
                <a:ext cx="8229600" cy="4678363"/>
              </a:xfrm>
            </p:spPr>
            <p:txBody>
              <a:bodyPr/>
              <a:lstStyle/>
              <a:p>
                <a:r>
                  <a:rPr lang="en-US" dirty="0">
                    <a:solidFill>
                      <a:schemeClr val="accent3">
                        <a:lumMod val="50000"/>
                      </a:schemeClr>
                    </a:solidFill>
                  </a:rPr>
                  <a:t>[</a:t>
                </a:r>
                <a:r>
                  <a:rPr lang="en-US" dirty="0" err="1" smtClean="0">
                    <a:solidFill>
                      <a:schemeClr val="accent3">
                        <a:lumMod val="50000"/>
                      </a:schemeClr>
                    </a:solidFill>
                  </a:rPr>
                  <a:t>Gafni</a:t>
                </a:r>
                <a:r>
                  <a:rPr lang="en-US" dirty="0" smtClean="0">
                    <a:solidFill>
                      <a:schemeClr val="accent3">
                        <a:lumMod val="50000"/>
                      </a:schemeClr>
                    </a:solidFill>
                  </a:rPr>
                  <a:t>, </a:t>
                </a:r>
                <a:r>
                  <a:rPr lang="en-US" dirty="0" err="1" smtClean="0">
                    <a:solidFill>
                      <a:schemeClr val="accent3">
                        <a:lumMod val="50000"/>
                      </a:schemeClr>
                    </a:solidFill>
                  </a:rPr>
                  <a:t>Kuznetsov</a:t>
                </a:r>
                <a:r>
                  <a:rPr lang="en-US" dirty="0" smtClean="0">
                    <a:solidFill>
                      <a:schemeClr val="accent3">
                        <a:lumMod val="50000"/>
                      </a:schemeClr>
                    </a:solidFill>
                  </a:rPr>
                  <a:t>], </a:t>
                </a:r>
                <a:r>
                  <a:rPr lang="en-US" dirty="0" smtClean="0"/>
                  <a:t>other recent papers:</a:t>
                </a:r>
              </a:p>
              <a:p>
                <a:pPr lvl="1"/>
                <a:r>
                  <a:rPr lang="en-US" dirty="0"/>
                  <a:t>W</a:t>
                </a:r>
                <a:r>
                  <a:rPr lang="en-US" dirty="0" smtClean="0"/>
                  <a:t>eakest failure detectors for </a:t>
                </a:r>
                <a14:m>
                  <m:oMath xmlns:m="http://schemas.openxmlformats.org/officeDocument/2006/math">
                    <m:r>
                      <a:rPr lang="en-US" b="0" i="1" smtClean="0">
                        <a:latin typeface="Cambria Math"/>
                      </a:rPr>
                      <m:t>𝑘</m:t>
                    </m:r>
                    <m:r>
                      <a:rPr lang="en-US" b="0" i="1" smtClean="0">
                        <a:latin typeface="Cambria Math"/>
                      </a:rPr>
                      <m:t>−</m:t>
                    </m:r>
                  </m:oMath>
                </a14:m>
                <a:r>
                  <a:rPr lang="en-US" dirty="0" smtClean="0"/>
                  <a:t>consensus.</a:t>
                </a:r>
              </a:p>
              <a:p>
                <a:r>
                  <a:rPr lang="en-US" dirty="0" smtClean="0">
                    <a:solidFill>
                      <a:schemeClr val="accent3">
                        <a:lumMod val="50000"/>
                      </a:schemeClr>
                    </a:solidFill>
                  </a:rPr>
                  <a:t>[Lynch, </a:t>
                </a:r>
                <a:r>
                  <a:rPr lang="en-US" dirty="0" err="1" smtClean="0">
                    <a:solidFill>
                      <a:schemeClr val="accent3">
                        <a:lumMod val="50000"/>
                      </a:schemeClr>
                    </a:solidFill>
                  </a:rPr>
                  <a:t>Sastry</a:t>
                </a:r>
                <a:r>
                  <a:rPr lang="en-US" dirty="0" smtClean="0">
                    <a:solidFill>
                      <a:schemeClr val="accent3">
                        <a:lumMod val="50000"/>
                      </a:schemeClr>
                    </a:solidFill>
                  </a:rPr>
                  <a:t> 14]:</a:t>
                </a:r>
              </a:p>
              <a:p>
                <a:pPr lvl="1"/>
                <a:r>
                  <a:rPr lang="en-US" dirty="0">
                    <a:solidFill>
                      <a:schemeClr val="accent3">
                        <a:lumMod val="50000"/>
                      </a:schemeClr>
                    </a:solidFill>
                  </a:rPr>
                  <a:t>W</a:t>
                </a:r>
                <a:r>
                  <a:rPr lang="en-US" dirty="0" smtClean="0"/>
                  <a:t>eakest asynchronous failure detector for consensus; similar to </a:t>
                </a:r>
                <a:r>
                  <a:rPr lang="en-US" dirty="0" smtClean="0">
                    <a:solidFill>
                      <a:schemeClr val="accent3">
                        <a:lumMod val="50000"/>
                      </a:schemeClr>
                    </a:solidFill>
                  </a:rPr>
                  <a:t>[CHT] </a:t>
                </a:r>
                <a:r>
                  <a:rPr lang="en-US" dirty="0" smtClean="0"/>
                  <a:t>but with complete I/O automata presentation/proof, gaps filled in.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47800"/>
                <a:ext cx="8229600" cy="4678363"/>
              </a:xfrm>
              <a:blipFill rotWithShape="1">
                <a:blip r:embed="rId2"/>
                <a:stretch>
                  <a:fillRect l="-1630" t="-1695" r="-8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18</a:t>
            </a:fld>
            <a:endParaRPr lang="en-US"/>
          </a:p>
        </p:txBody>
      </p:sp>
      <p:grpSp>
        <p:nvGrpSpPr>
          <p:cNvPr id="5" name="Group 4"/>
          <p:cNvGrpSpPr/>
          <p:nvPr/>
        </p:nvGrpSpPr>
        <p:grpSpPr>
          <a:xfrm>
            <a:off x="5101618" y="4724400"/>
            <a:ext cx="3413136" cy="1316597"/>
            <a:chOff x="3352800" y="2569603"/>
            <a:chExt cx="3413136" cy="1316597"/>
          </a:xfrm>
        </p:grpSpPr>
        <p:grpSp>
          <p:nvGrpSpPr>
            <p:cNvPr id="6" name="Group 5"/>
            <p:cNvGrpSpPr/>
            <p:nvPr/>
          </p:nvGrpSpPr>
          <p:grpSpPr>
            <a:xfrm>
              <a:off x="3352800" y="2569603"/>
              <a:ext cx="3413136" cy="1316597"/>
              <a:chOff x="3352800" y="2569603"/>
              <a:chExt cx="3413136" cy="1316597"/>
            </a:xfrm>
          </p:grpSpPr>
          <p:sp>
            <p:nvSpPr>
              <p:cNvPr id="8" name="Oval 7"/>
              <p:cNvSpPr>
                <a:spLocks noChangeAspect="1"/>
              </p:cNvSpPr>
              <p:nvPr/>
            </p:nvSpPr>
            <p:spPr>
              <a:xfrm>
                <a:off x="3352800" y="2590800"/>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9" name="Oval 8"/>
              <p:cNvSpPr>
                <a:spLocks noChangeAspect="1"/>
              </p:cNvSpPr>
              <p:nvPr/>
            </p:nvSpPr>
            <p:spPr>
              <a:xfrm>
                <a:off x="4108704" y="2569603"/>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0" name="Oval 9"/>
              <p:cNvSpPr>
                <a:spLocks noChangeAspect="1"/>
              </p:cNvSpPr>
              <p:nvPr/>
            </p:nvSpPr>
            <p:spPr>
              <a:xfrm>
                <a:off x="6162432" y="2600776"/>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11" name="Oval 10"/>
              <p:cNvSpPr/>
              <p:nvPr/>
            </p:nvSpPr>
            <p:spPr>
              <a:xfrm>
                <a:off x="3945913" y="3352800"/>
                <a:ext cx="2133600" cy="533400"/>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Channels</a:t>
                </a:r>
                <a:endParaRPr lang="en-US" dirty="0">
                  <a:solidFill>
                    <a:schemeClr val="tx1"/>
                  </a:solidFill>
                </a:endParaRPr>
              </a:p>
            </p:txBody>
          </p:sp>
          <p:grpSp>
            <p:nvGrpSpPr>
              <p:cNvPr id="12" name="Group 11"/>
              <p:cNvGrpSpPr/>
              <p:nvPr/>
            </p:nvGrpSpPr>
            <p:grpSpPr>
              <a:xfrm>
                <a:off x="3654552" y="3084726"/>
                <a:ext cx="2809632" cy="534774"/>
                <a:chOff x="3654552" y="3084726"/>
                <a:chExt cx="2809632" cy="534774"/>
              </a:xfrm>
            </p:grpSpPr>
            <p:cxnSp>
              <p:nvCxnSpPr>
                <p:cNvPr id="13" name="Straight Arrow Connector 12"/>
                <p:cNvCxnSpPr>
                  <a:stCxn id="8" idx="4"/>
                  <a:endCxn id="11" idx="2"/>
                </p:cNvCxnSpPr>
                <p:nvPr/>
              </p:nvCxnSpPr>
              <p:spPr>
                <a:xfrm>
                  <a:off x="3654552" y="3194304"/>
                  <a:ext cx="291361" cy="4251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8" idx="5"/>
                </p:cNvCxnSpPr>
                <p:nvPr/>
              </p:nvCxnSpPr>
              <p:spPr>
                <a:xfrm flipH="1" flipV="1">
                  <a:off x="3867923" y="3105923"/>
                  <a:ext cx="240781" cy="3992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4"/>
                </p:cNvCxnSpPr>
                <p:nvPr/>
              </p:nvCxnSpPr>
              <p:spPr>
                <a:xfrm>
                  <a:off x="4410456" y="3173107"/>
                  <a:ext cx="85344" cy="2337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9" idx="5"/>
                </p:cNvCxnSpPr>
                <p:nvPr/>
              </p:nvCxnSpPr>
              <p:spPr>
                <a:xfrm flipH="1" flipV="1">
                  <a:off x="4623827" y="3084726"/>
                  <a:ext cx="88381" cy="2680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3"/>
                </p:cNvCxnSpPr>
                <p:nvPr/>
              </p:nvCxnSpPr>
              <p:spPr>
                <a:xfrm flipH="1">
                  <a:off x="5867400" y="3115899"/>
                  <a:ext cx="383413" cy="3893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6"/>
                  <a:endCxn id="10" idx="4"/>
                </p:cNvCxnSpPr>
                <p:nvPr/>
              </p:nvCxnSpPr>
              <p:spPr>
                <a:xfrm flipV="1">
                  <a:off x="6079513" y="3204280"/>
                  <a:ext cx="384671" cy="4152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7" name="Straight Connector 6"/>
            <p:cNvCxnSpPr/>
            <p:nvPr/>
          </p:nvCxnSpPr>
          <p:spPr>
            <a:xfrm>
              <a:off x="5257800" y="2871355"/>
              <a:ext cx="457200" cy="0"/>
            </a:xfrm>
            <a:prstGeom prst="line">
              <a:avLst/>
            </a:prstGeom>
            <a:ln>
              <a:prstDash val="sysDash"/>
            </a:ln>
          </p:spPr>
          <p:style>
            <a:lnRef idx="3">
              <a:schemeClr val="dk1"/>
            </a:lnRef>
            <a:fillRef idx="0">
              <a:schemeClr val="dk1"/>
            </a:fillRef>
            <a:effectRef idx="2">
              <a:schemeClr val="dk1"/>
            </a:effectRef>
            <a:fontRef idx="minor">
              <a:schemeClr val="tx1"/>
            </a:fontRef>
          </p:style>
        </p:cxnSp>
      </p:grpSp>
      <p:grpSp>
        <p:nvGrpSpPr>
          <p:cNvPr id="19" name="Group 18"/>
          <p:cNvGrpSpPr/>
          <p:nvPr/>
        </p:nvGrpSpPr>
        <p:grpSpPr>
          <a:xfrm>
            <a:off x="3142620" y="5074620"/>
            <a:ext cx="4790832" cy="1155179"/>
            <a:chOff x="1371600" y="2865144"/>
            <a:chExt cx="4790832" cy="1155179"/>
          </a:xfrm>
        </p:grpSpPr>
        <p:sp>
          <p:nvSpPr>
            <p:cNvPr id="20" name="Oval 19"/>
            <p:cNvSpPr/>
            <p:nvPr/>
          </p:nvSpPr>
          <p:spPr>
            <a:xfrm>
              <a:off x="1371600" y="3105923"/>
              <a:ext cx="1828800" cy="9144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Failure</a:t>
              </a:r>
            </a:p>
            <a:p>
              <a:pPr algn="ctr"/>
              <a:r>
                <a:rPr lang="en-US" dirty="0" smtClean="0">
                  <a:solidFill>
                    <a:schemeClr val="tx1"/>
                  </a:solidFill>
                </a:rPr>
                <a:t>Detector</a:t>
              </a:r>
              <a:endParaRPr lang="en-US" dirty="0">
                <a:solidFill>
                  <a:schemeClr val="tx1"/>
                </a:solidFill>
              </a:endParaRPr>
            </a:p>
          </p:txBody>
        </p:sp>
        <p:cxnSp>
          <p:nvCxnSpPr>
            <p:cNvPr id="21" name="Straight Arrow Connector 20"/>
            <p:cNvCxnSpPr/>
            <p:nvPr/>
          </p:nvCxnSpPr>
          <p:spPr>
            <a:xfrm flipV="1">
              <a:off x="2590800" y="2865144"/>
              <a:ext cx="762000" cy="22698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0" idx="7"/>
            </p:cNvCxnSpPr>
            <p:nvPr/>
          </p:nvCxnSpPr>
          <p:spPr>
            <a:xfrm flipV="1">
              <a:off x="2932578" y="2999237"/>
              <a:ext cx="1176126" cy="24059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200400" y="2999238"/>
              <a:ext cx="2962032" cy="4126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580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Overview</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19201"/>
                <a:ext cx="8534400" cy="5333999"/>
              </a:xfrm>
            </p:spPr>
            <p:txBody>
              <a:bodyPr>
                <a:normAutofit fontScale="85000" lnSpcReduction="10000"/>
              </a:bodyPr>
              <a:lstStyle/>
              <a:p>
                <a:pPr marL="514350" indent="-514350">
                  <a:buFont typeface="+mj-lt"/>
                  <a:buAutoNum type="arabicPeriod"/>
                </a:pPr>
                <a:r>
                  <a:rPr lang="en-US" dirty="0" smtClean="0"/>
                  <a:t>Definitions:  Crash problems, failure detectors </a:t>
                </a:r>
              </a:p>
              <a:p>
                <a:pPr marL="514350" indent="-514350">
                  <a:buFont typeface="+mj-lt"/>
                  <a:buAutoNum type="arabicPeriod"/>
                </a:pPr>
                <a:r>
                  <a:rPr lang="en-US" dirty="0" smtClean="0"/>
                  <a:t>Typical FDs:  </a:t>
                </a:r>
                <a14:m>
                  <m:oMath xmlns:m="http://schemas.openxmlformats.org/officeDocument/2006/math">
                    <m:r>
                      <a:rPr lang="en-US" i="1">
                        <a:latin typeface="Cambria Math"/>
                      </a:rPr>
                      <m:t>⋄</m:t>
                    </m:r>
                    <m:r>
                      <a:rPr lang="en-US" i="1">
                        <a:latin typeface="Cambria Math"/>
                      </a:rPr>
                      <m:t>𝑃</m:t>
                    </m:r>
                    <m:r>
                      <a:rPr lang="en-US" b="0" i="1" smtClean="0">
                        <a:latin typeface="Cambria Math"/>
                      </a:rPr>
                      <m:t>,  </m:t>
                    </m:r>
                    <m:r>
                      <a:rPr lang="en-US" i="1">
                        <a:latin typeface="Cambria Math"/>
                      </a:rPr>
                      <m:t>⋄</m:t>
                    </m:r>
                    <m:r>
                      <a:rPr lang="en-US" b="0" i="1" smtClean="0">
                        <a:latin typeface="Cambria Math"/>
                      </a:rPr>
                      <m:t>𝑆</m:t>
                    </m:r>
                    <m:r>
                      <a:rPr lang="en-US" b="0" i="1" smtClean="0">
                        <a:latin typeface="Cambria Math"/>
                      </a:rPr>
                      <m:t>,</m:t>
                    </m:r>
                  </m:oMath>
                </a14:m>
                <a:r>
                  <a:rPr lang="en-US" dirty="0" smtClean="0"/>
                  <a:t> </a:t>
                </a:r>
                <a:r>
                  <a:rPr lang="en-US" dirty="0"/>
                  <a:t> </a:t>
                </a:r>
                <a:r>
                  <a:rPr lang="en-US" dirty="0" smtClean="0"/>
                  <a:t> </a:t>
                </a:r>
                <a14:m>
                  <m:oMath xmlns:m="http://schemas.openxmlformats.org/officeDocument/2006/math">
                    <m:r>
                      <m:rPr>
                        <m:sty m:val="p"/>
                      </m:rPr>
                      <a:rPr lang="en-US">
                        <a:latin typeface="Cambria Math"/>
                      </a:rPr>
                      <m:t>Ω</m:t>
                    </m:r>
                    <m:r>
                      <a:rPr lang="en-US" b="0" i="1" smtClean="0">
                        <a:latin typeface="Cambria Math"/>
                      </a:rPr>
                      <m:t> </m:t>
                    </m:r>
                    <m:r>
                      <a:rPr lang="en-US" b="0" i="0" smtClean="0">
                        <a:latin typeface="Cambria Math"/>
                      </a:rPr>
                      <m:t> </m:t>
                    </m:r>
                  </m:oMath>
                </a14:m>
                <a:endParaRPr lang="en-US" dirty="0" smtClean="0">
                  <a:solidFill>
                    <a:schemeClr val="accent3">
                      <a:lumMod val="50000"/>
                    </a:schemeClr>
                  </a:solidFill>
                </a:endParaRPr>
              </a:p>
              <a:p>
                <a:pPr marL="514350" indent="-514350">
                  <a:buFont typeface="+mj-lt"/>
                  <a:buAutoNum type="arabicPeriod"/>
                </a:pPr>
                <a:r>
                  <a:rPr lang="en-US" dirty="0" smtClean="0"/>
                  <a:t>Definitions:  Solving crash problems, comparing FDs</a:t>
                </a:r>
              </a:p>
              <a:p>
                <a:pPr marL="514350" indent="-514350">
                  <a:buFont typeface="+mj-lt"/>
                  <a:buAutoNum type="arabicPeriod"/>
                </a:pPr>
                <a:r>
                  <a:rPr lang="en-US" dirty="0" smtClean="0"/>
                  <a:t>Self-</a:t>
                </a:r>
                <a:r>
                  <a:rPr lang="en-US" dirty="0" err="1" smtClean="0"/>
                  <a:t>implementability</a:t>
                </a:r>
                <a:r>
                  <a:rPr lang="en-US" dirty="0" smtClean="0"/>
                  <a:t> of FDs</a:t>
                </a:r>
              </a:p>
              <a:p>
                <a:pPr marL="514350" indent="-514350">
                  <a:buFont typeface="+mj-lt"/>
                  <a:buAutoNum type="arabicPeriod"/>
                </a:pPr>
                <a:r>
                  <a:rPr lang="en-US" dirty="0" smtClean="0"/>
                  <a:t>Comparing typical FDs</a:t>
                </a:r>
              </a:p>
              <a:p>
                <a:pPr marL="514350" indent="-514350">
                  <a:buFont typeface="+mj-lt"/>
                  <a:buAutoNum type="arabicPeriod"/>
                </a:pPr>
                <a:r>
                  <a:rPr lang="en-US" dirty="0" smtClean="0"/>
                  <a:t>Solving particular problems using FDs</a:t>
                </a:r>
                <a:endParaRPr lang="en-US" dirty="0"/>
              </a:p>
              <a:p>
                <a:pPr marL="971550" lvl="1" indent="-514350">
                  <a:buFont typeface="+mj-lt"/>
                  <a:buAutoNum type="alphaLcParenR"/>
                </a:pPr>
                <a:r>
                  <a:rPr lang="en-US" dirty="0" smtClean="0"/>
                  <a:t>Consensus using </a:t>
                </a:r>
                <a14:m>
                  <m:oMath xmlns:m="http://schemas.openxmlformats.org/officeDocument/2006/math">
                    <m:r>
                      <m:rPr>
                        <m:sty m:val="p"/>
                      </m:rPr>
                      <a:rPr lang="en-US">
                        <a:latin typeface="Cambria Math"/>
                      </a:rPr>
                      <m:t>Ω</m:t>
                    </m:r>
                  </m:oMath>
                </a14:m>
                <a:endParaRPr lang="en-US" dirty="0" smtClean="0"/>
              </a:p>
              <a:p>
                <a:pPr marL="971550" lvl="1" indent="-514350">
                  <a:buFont typeface="+mj-lt"/>
                  <a:buAutoNum type="alphaLcParenR"/>
                </a:pPr>
                <a:r>
                  <a:rPr lang="en-US" dirty="0" smtClean="0"/>
                  <a:t>Dining Philosophers using a local version of </a:t>
                </a:r>
                <a14:m>
                  <m:oMath xmlns:m="http://schemas.openxmlformats.org/officeDocument/2006/math">
                    <m:r>
                      <a:rPr lang="en-US" i="1">
                        <a:latin typeface="Cambria Math"/>
                      </a:rPr>
                      <m:t>⋄</m:t>
                    </m:r>
                    <m:r>
                      <a:rPr lang="en-US" i="1">
                        <a:latin typeface="Cambria Math"/>
                      </a:rPr>
                      <m:t>𝑃</m:t>
                    </m:r>
                  </m:oMath>
                </a14:m>
                <a:endParaRPr lang="en-US" dirty="0" smtClean="0">
                  <a:solidFill>
                    <a:schemeClr val="accent3">
                      <a:lumMod val="50000"/>
                    </a:schemeClr>
                  </a:solidFill>
                </a:endParaRPr>
              </a:p>
              <a:p>
                <a:pPr marL="514350" indent="-514350">
                  <a:buFont typeface="+mj-lt"/>
                  <a:buAutoNum type="arabicPeriod"/>
                </a:pPr>
                <a:r>
                  <a:rPr lang="en-US" dirty="0" smtClean="0"/>
                  <a:t>Definitions:  Weakest FDs </a:t>
                </a:r>
                <a:r>
                  <a:rPr lang="en-US" dirty="0"/>
                  <a:t>to solve </a:t>
                </a:r>
                <a:r>
                  <a:rPr lang="en-US" dirty="0" smtClean="0"/>
                  <a:t>problems</a:t>
                </a:r>
              </a:p>
              <a:p>
                <a:pPr marL="514350" indent="-514350">
                  <a:buFont typeface="+mj-lt"/>
                  <a:buAutoNum type="arabicPeriod"/>
                </a:pPr>
                <a:r>
                  <a:rPr lang="en-US" dirty="0" smtClean="0"/>
                  <a:t>Weakest FDs for particular problems</a:t>
                </a:r>
                <a:endParaRPr lang="en-US" dirty="0"/>
              </a:p>
              <a:p>
                <a:pPr marL="914400" lvl="1" indent="-514350">
                  <a:buFont typeface="+mj-lt"/>
                  <a:buAutoNum type="alphaLcParenR"/>
                </a:pPr>
                <a:r>
                  <a:rPr lang="en-US" dirty="0" smtClean="0"/>
                  <a:t>Local </a:t>
                </a:r>
                <a14:m>
                  <m:oMath xmlns:m="http://schemas.openxmlformats.org/officeDocument/2006/math">
                    <m:r>
                      <a:rPr lang="en-US" i="1">
                        <a:latin typeface="Cambria Math"/>
                      </a:rPr>
                      <m:t>⋄</m:t>
                    </m:r>
                    <m:r>
                      <a:rPr lang="en-US" i="1">
                        <a:latin typeface="Cambria Math"/>
                      </a:rPr>
                      <m:t>𝑃</m:t>
                    </m:r>
                  </m:oMath>
                </a14:m>
                <a:r>
                  <a:rPr lang="en-US" dirty="0"/>
                  <a:t> is a </a:t>
                </a:r>
                <a:r>
                  <a:rPr lang="en-US" dirty="0" smtClean="0"/>
                  <a:t>weakest </a:t>
                </a:r>
                <a:r>
                  <a:rPr lang="en-US" dirty="0"/>
                  <a:t>FD for </a:t>
                </a:r>
                <a:r>
                  <a:rPr lang="en-US" dirty="0" smtClean="0"/>
                  <a:t>wait-free Dining Philosophers</a:t>
                </a:r>
                <a:endParaRPr lang="en-US" dirty="0">
                  <a:solidFill>
                    <a:schemeClr val="accent3">
                      <a:lumMod val="50000"/>
                    </a:schemeClr>
                  </a:solidFill>
                </a:endParaRPr>
              </a:p>
              <a:p>
                <a:pPr marL="914400" lvl="1" indent="-514350">
                  <a:buFont typeface="+mj-lt"/>
                  <a:buAutoNum type="alphaLcParenR"/>
                </a:pPr>
                <a14:m>
                  <m:oMath xmlns:m="http://schemas.openxmlformats.org/officeDocument/2006/math">
                    <m:r>
                      <m:rPr>
                        <m:sty m:val="p"/>
                      </m:rPr>
                      <a:rPr lang="en-US">
                        <a:latin typeface="Cambria Math"/>
                      </a:rPr>
                      <m:t>Ω</m:t>
                    </m:r>
                    <m:r>
                      <a:rPr lang="en-US" i="1">
                        <a:latin typeface="Cambria Math"/>
                      </a:rPr>
                      <m:t> </m:t>
                    </m:r>
                  </m:oMath>
                </a14:m>
                <a:r>
                  <a:rPr lang="en-US" dirty="0"/>
                  <a:t>is a weakest FD for fault-tolerant </a:t>
                </a:r>
                <a:r>
                  <a:rPr lang="en-US" dirty="0" smtClean="0"/>
                  <a:t>consensus</a:t>
                </a:r>
                <a:r>
                  <a:rPr lang="en-US" dirty="0"/>
                  <a:t>.</a:t>
                </a:r>
                <a:endParaRPr lang="en-US" dirty="0">
                  <a:solidFill>
                    <a:schemeClr val="accent3">
                      <a:lumMod val="50000"/>
                    </a:schemeClr>
                  </a:solidFill>
                </a:endParaRPr>
              </a:p>
              <a:p>
                <a:pPr marL="1314450" lvl="2" indent="-514350">
                  <a:buFont typeface="+mj-lt"/>
                  <a:buAutoNum type="arabicPeriod"/>
                </a:pPr>
                <a:endParaRPr lang="en-US" b="1" dirty="0" smtClean="0">
                  <a:solidFill>
                    <a:schemeClr val="accent3">
                      <a:lumMod val="50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19201"/>
                <a:ext cx="8534400" cy="5333999"/>
              </a:xfrm>
              <a:blipFill rotWithShape="1">
                <a:blip r:embed="rId3"/>
                <a:stretch>
                  <a:fillRect l="-1357" t="-1943" b="-8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D2A3D09A-7868-461E-AD70-0164CED56359}" type="slidenum">
              <a:rPr lang="en-US" smtClean="0"/>
              <a:t>19</a:t>
            </a:fld>
            <a:endParaRPr lang="en-US"/>
          </a:p>
        </p:txBody>
      </p:sp>
    </p:spTree>
    <p:extLst>
      <p:ext uri="{BB962C8B-B14F-4D97-AF65-F5344CB8AC3E}">
        <p14:creationId xmlns:p14="http://schemas.microsoft.com/office/powerpoint/2010/main" val="15360340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Today’s plan</a:t>
            </a:r>
            <a:endParaRPr lang="en-US" dirty="0"/>
          </a:p>
        </p:txBody>
      </p:sp>
      <p:sp>
        <p:nvSpPr>
          <p:cNvPr id="3" name="Content Placeholder 2"/>
          <p:cNvSpPr>
            <a:spLocks noGrp="1"/>
          </p:cNvSpPr>
          <p:nvPr>
            <p:ph idx="1"/>
          </p:nvPr>
        </p:nvSpPr>
        <p:spPr>
          <a:xfrm>
            <a:off x="381000" y="1066800"/>
            <a:ext cx="8305800" cy="5638800"/>
          </a:xfrm>
        </p:spPr>
        <p:txBody>
          <a:bodyPr>
            <a:normAutofit/>
          </a:bodyPr>
          <a:lstStyle/>
          <a:p>
            <a:pPr>
              <a:lnSpc>
                <a:spcPct val="80000"/>
              </a:lnSpc>
            </a:pPr>
            <a:r>
              <a:rPr lang="en-US" sz="2800" dirty="0" smtClean="0"/>
              <a:t>Finish </a:t>
            </a:r>
            <a:r>
              <a:rPr lang="en-US" sz="2800" dirty="0" err="1" smtClean="0"/>
              <a:t>Paxos</a:t>
            </a:r>
            <a:endParaRPr lang="en-US" sz="2800" dirty="0" smtClean="0"/>
          </a:p>
          <a:p>
            <a:pPr>
              <a:lnSpc>
                <a:spcPct val="80000"/>
              </a:lnSpc>
            </a:pPr>
            <a:r>
              <a:rPr lang="en-US" sz="2800" dirty="0" smtClean="0"/>
              <a:t>Failure detectors</a:t>
            </a:r>
            <a:endParaRPr lang="en-US" sz="2800" dirty="0"/>
          </a:p>
          <a:p>
            <a:pPr>
              <a:lnSpc>
                <a:spcPct val="80000"/>
              </a:lnSpc>
            </a:pPr>
            <a:r>
              <a:rPr lang="en-US" sz="2800" dirty="0" smtClean="0">
                <a:solidFill>
                  <a:schemeClr val="accent2">
                    <a:lumMod val="75000"/>
                  </a:schemeClr>
                </a:solidFill>
              </a:rPr>
              <a:t>Readings:     </a:t>
            </a:r>
            <a:endParaRPr lang="en-US" sz="2800" dirty="0">
              <a:solidFill>
                <a:schemeClr val="accent2">
                  <a:lumMod val="75000"/>
                </a:schemeClr>
              </a:solidFill>
            </a:endParaRPr>
          </a:p>
          <a:p>
            <a:pPr lvl="1">
              <a:lnSpc>
                <a:spcPct val="80000"/>
              </a:lnSpc>
            </a:pPr>
            <a:r>
              <a:rPr lang="en-US" sz="2400" dirty="0">
                <a:solidFill>
                  <a:schemeClr val="accent3">
                    <a:lumMod val="50000"/>
                  </a:schemeClr>
                </a:solidFill>
              </a:rPr>
              <a:t>[Chandra, </a:t>
            </a:r>
            <a:r>
              <a:rPr lang="en-US" sz="2400" dirty="0" err="1">
                <a:solidFill>
                  <a:schemeClr val="accent3">
                    <a:lumMod val="50000"/>
                  </a:schemeClr>
                </a:solidFill>
              </a:rPr>
              <a:t>Toueg</a:t>
            </a:r>
            <a:r>
              <a:rPr lang="en-US" sz="2400" dirty="0" smtClean="0">
                <a:solidFill>
                  <a:schemeClr val="accent3">
                    <a:lumMod val="50000"/>
                  </a:schemeClr>
                </a:solidFill>
              </a:rPr>
              <a:t>]  </a:t>
            </a:r>
            <a:r>
              <a:rPr lang="en-US" sz="2400" dirty="0" smtClean="0"/>
              <a:t>Unreliable Failure Detectors for Reliable Distributed Systems</a:t>
            </a:r>
            <a:endParaRPr lang="en-US" sz="2400" dirty="0"/>
          </a:p>
          <a:p>
            <a:pPr lvl="1">
              <a:lnSpc>
                <a:spcPct val="80000"/>
              </a:lnSpc>
            </a:pPr>
            <a:r>
              <a:rPr lang="en-US" sz="2400" dirty="0" smtClean="0">
                <a:solidFill>
                  <a:schemeClr val="accent3">
                    <a:lumMod val="50000"/>
                  </a:schemeClr>
                </a:solidFill>
              </a:rPr>
              <a:t>[</a:t>
            </a:r>
            <a:r>
              <a:rPr lang="en-US" sz="2400" dirty="0">
                <a:solidFill>
                  <a:schemeClr val="accent3">
                    <a:lumMod val="50000"/>
                  </a:schemeClr>
                </a:solidFill>
              </a:rPr>
              <a:t>Cornejo, Lynch, </a:t>
            </a:r>
            <a:r>
              <a:rPr lang="en-US" sz="2400" dirty="0" err="1">
                <a:solidFill>
                  <a:schemeClr val="accent3">
                    <a:lumMod val="50000"/>
                  </a:schemeClr>
                </a:solidFill>
              </a:rPr>
              <a:t>Sastry</a:t>
            </a:r>
            <a:r>
              <a:rPr lang="en-US" sz="2400" dirty="0" smtClean="0">
                <a:solidFill>
                  <a:schemeClr val="accent3">
                    <a:lumMod val="50000"/>
                  </a:schemeClr>
                </a:solidFill>
              </a:rPr>
              <a:t>]  </a:t>
            </a:r>
            <a:r>
              <a:rPr lang="en-US" sz="2400" dirty="0" smtClean="0"/>
              <a:t>Asynchronous FDs, TR 2013-025</a:t>
            </a:r>
          </a:p>
          <a:p>
            <a:pPr lvl="1">
              <a:lnSpc>
                <a:spcPct val="80000"/>
              </a:lnSpc>
            </a:pPr>
            <a:r>
              <a:rPr lang="en-US" sz="2400" dirty="0" smtClean="0">
                <a:solidFill>
                  <a:schemeClr val="accent3">
                    <a:lumMod val="50000"/>
                  </a:schemeClr>
                </a:solidFill>
              </a:rPr>
              <a:t>[Pike, Song, </a:t>
            </a:r>
            <a:r>
              <a:rPr lang="en-US" sz="2400" dirty="0" err="1" smtClean="0">
                <a:solidFill>
                  <a:schemeClr val="accent3">
                    <a:lumMod val="50000"/>
                  </a:schemeClr>
                </a:solidFill>
              </a:rPr>
              <a:t>Sastry</a:t>
            </a:r>
            <a:r>
              <a:rPr lang="en-US" sz="2400" dirty="0" smtClean="0">
                <a:solidFill>
                  <a:schemeClr val="accent3">
                    <a:lumMod val="50000"/>
                  </a:schemeClr>
                </a:solidFill>
              </a:rPr>
              <a:t>] </a:t>
            </a:r>
            <a:r>
              <a:rPr lang="en-US" sz="2400" dirty="0" smtClean="0"/>
              <a:t>Dining philosophers using FDs</a:t>
            </a:r>
            <a:endParaRPr lang="en-US" sz="2400" dirty="0"/>
          </a:p>
          <a:p>
            <a:pPr lvl="1">
              <a:lnSpc>
                <a:spcPct val="80000"/>
              </a:lnSpc>
            </a:pPr>
            <a:r>
              <a:rPr lang="en-US" sz="2400" dirty="0" smtClean="0">
                <a:solidFill>
                  <a:schemeClr val="accent3">
                    <a:lumMod val="50000"/>
                  </a:schemeClr>
                </a:solidFill>
              </a:rPr>
              <a:t>[</a:t>
            </a:r>
            <a:r>
              <a:rPr lang="en-US" sz="2400" dirty="0" err="1" smtClean="0">
                <a:solidFill>
                  <a:schemeClr val="accent3">
                    <a:lumMod val="50000"/>
                  </a:schemeClr>
                </a:solidFill>
              </a:rPr>
              <a:t>Sastry</a:t>
            </a:r>
            <a:r>
              <a:rPr lang="en-US" sz="2400" dirty="0" smtClean="0">
                <a:solidFill>
                  <a:schemeClr val="accent3">
                    <a:lumMod val="50000"/>
                  </a:schemeClr>
                </a:solidFill>
              </a:rPr>
              <a:t>, Pike, Welch]  </a:t>
            </a:r>
            <a:r>
              <a:rPr lang="en-US" sz="2400" dirty="0" smtClean="0"/>
              <a:t>Weakest FD for Wait-Free Dining Philosophers</a:t>
            </a:r>
          </a:p>
          <a:p>
            <a:pPr lvl="1">
              <a:lnSpc>
                <a:spcPct val="80000"/>
              </a:lnSpc>
            </a:pPr>
            <a:r>
              <a:rPr lang="en-US" sz="2400" dirty="0" smtClean="0">
                <a:solidFill>
                  <a:schemeClr val="accent3">
                    <a:lumMod val="50000"/>
                  </a:schemeClr>
                </a:solidFill>
              </a:rPr>
              <a:t>[Chandra, </a:t>
            </a:r>
            <a:r>
              <a:rPr lang="en-US" sz="2400" dirty="0" err="1" smtClean="0">
                <a:solidFill>
                  <a:schemeClr val="accent3">
                    <a:lumMod val="50000"/>
                  </a:schemeClr>
                </a:solidFill>
              </a:rPr>
              <a:t>Hadzilacos</a:t>
            </a:r>
            <a:r>
              <a:rPr lang="en-US" sz="2400" dirty="0" smtClean="0">
                <a:solidFill>
                  <a:schemeClr val="accent3">
                    <a:lumMod val="50000"/>
                  </a:schemeClr>
                </a:solidFill>
              </a:rPr>
              <a:t>, </a:t>
            </a:r>
            <a:r>
              <a:rPr lang="en-US" sz="2400" dirty="0" err="1" smtClean="0">
                <a:solidFill>
                  <a:schemeClr val="accent3">
                    <a:lumMod val="50000"/>
                  </a:schemeClr>
                </a:solidFill>
              </a:rPr>
              <a:t>Toueg</a:t>
            </a:r>
            <a:r>
              <a:rPr lang="en-US" sz="2400" dirty="0" smtClean="0">
                <a:solidFill>
                  <a:schemeClr val="accent3">
                    <a:lumMod val="50000"/>
                  </a:schemeClr>
                </a:solidFill>
              </a:rPr>
              <a:t>]  </a:t>
            </a:r>
            <a:r>
              <a:rPr lang="en-US" sz="2400" dirty="0" smtClean="0"/>
              <a:t>Weakest FD for Consensus</a:t>
            </a:r>
            <a:endParaRPr lang="en-US" sz="2400" dirty="0" smtClean="0">
              <a:solidFill>
                <a:schemeClr val="accent3">
                  <a:lumMod val="50000"/>
                </a:schemeClr>
              </a:solidFill>
            </a:endParaRPr>
          </a:p>
          <a:p>
            <a:pPr lvl="1">
              <a:lnSpc>
                <a:spcPct val="80000"/>
              </a:lnSpc>
            </a:pPr>
            <a:r>
              <a:rPr lang="en-US" sz="2400" dirty="0" smtClean="0">
                <a:solidFill>
                  <a:schemeClr val="accent3">
                    <a:lumMod val="50000"/>
                  </a:schemeClr>
                </a:solidFill>
              </a:rPr>
              <a:t>[Lynch, </a:t>
            </a:r>
            <a:r>
              <a:rPr lang="en-US" sz="2400" dirty="0" err="1" smtClean="0">
                <a:solidFill>
                  <a:schemeClr val="accent3">
                    <a:lumMod val="50000"/>
                  </a:schemeClr>
                </a:solidFill>
              </a:rPr>
              <a:t>Sastry</a:t>
            </a:r>
            <a:r>
              <a:rPr lang="en-US" sz="2400" dirty="0" smtClean="0">
                <a:solidFill>
                  <a:schemeClr val="accent3">
                    <a:lumMod val="50000"/>
                  </a:schemeClr>
                </a:solidFill>
              </a:rPr>
              <a:t>]  </a:t>
            </a:r>
            <a:r>
              <a:rPr lang="en-US" sz="2400" dirty="0" smtClean="0"/>
              <a:t>Weakest Asynchronous FD for Consensus</a:t>
            </a:r>
          </a:p>
          <a:p>
            <a:pPr>
              <a:lnSpc>
                <a:spcPct val="80000"/>
              </a:lnSpc>
            </a:pPr>
            <a:r>
              <a:rPr lang="en-US" sz="2800" dirty="0" smtClean="0">
                <a:solidFill>
                  <a:schemeClr val="accent2">
                    <a:lumMod val="75000"/>
                  </a:schemeClr>
                </a:solidFill>
              </a:rPr>
              <a:t>Next time:  </a:t>
            </a:r>
          </a:p>
          <a:p>
            <a:pPr lvl="1">
              <a:lnSpc>
                <a:spcPct val="80000"/>
              </a:lnSpc>
            </a:pPr>
            <a:r>
              <a:rPr lang="en-US" sz="2400" dirty="0" smtClean="0">
                <a:solidFill>
                  <a:schemeClr val="accent2">
                    <a:lumMod val="75000"/>
                  </a:schemeClr>
                </a:solidFill>
              </a:rPr>
              <a:t>Self-stabilization</a:t>
            </a:r>
            <a:endParaRPr lang="en-US" sz="2400" dirty="0"/>
          </a:p>
          <a:p>
            <a:pPr lvl="1">
              <a:lnSpc>
                <a:spcPct val="80000"/>
              </a:lnSpc>
            </a:pPr>
            <a:r>
              <a:rPr lang="en-US" sz="2400" dirty="0"/>
              <a:t>Reading</a:t>
            </a:r>
            <a:r>
              <a:rPr lang="en-US" sz="2400" dirty="0" smtClean="0"/>
              <a:t>:  </a:t>
            </a:r>
            <a:r>
              <a:rPr lang="en-US" sz="2400" dirty="0" err="1" smtClean="0"/>
              <a:t>Dolev</a:t>
            </a:r>
            <a:r>
              <a:rPr lang="en-US" sz="2400" dirty="0" smtClean="0"/>
              <a:t> book, Chapter 2</a:t>
            </a:r>
          </a:p>
          <a:p>
            <a:endParaRPr lang="en-US" sz="2200" dirty="0"/>
          </a:p>
        </p:txBody>
      </p:sp>
    </p:spTree>
    <p:extLst>
      <p:ext uri="{BB962C8B-B14F-4D97-AF65-F5344CB8AC3E}">
        <p14:creationId xmlns:p14="http://schemas.microsoft.com/office/powerpoint/2010/main" val="28827295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382000" cy="3611562"/>
          </a:xfrm>
        </p:spPr>
        <p:txBody>
          <a:bodyPr/>
          <a:lstStyle/>
          <a:p>
            <a:r>
              <a:rPr lang="en-US" dirty="0" smtClean="0"/>
              <a:t>1.  Definitions:</a:t>
            </a:r>
            <a:br>
              <a:rPr lang="en-US" dirty="0" smtClean="0"/>
            </a:br>
            <a:r>
              <a:rPr lang="en-US" dirty="0" smtClean="0"/>
              <a:t>Crash Problems and Failure Detectors</a:t>
            </a:r>
            <a:endParaRPr lang="en-US" dirty="0"/>
          </a:p>
        </p:txBody>
      </p:sp>
      <p:sp>
        <p:nvSpPr>
          <p:cNvPr id="4" name="Slide Number Placeholder 3"/>
          <p:cNvSpPr>
            <a:spLocks noGrp="1"/>
          </p:cNvSpPr>
          <p:nvPr>
            <p:ph type="sldNum" sz="quarter" idx="12"/>
          </p:nvPr>
        </p:nvSpPr>
        <p:spPr/>
        <p:txBody>
          <a:bodyPr/>
          <a:lstStyle/>
          <a:p>
            <a:fld id="{D2A3D09A-7868-461E-AD70-0164CED56359}" type="slidenum">
              <a:rPr lang="en-US" smtClean="0"/>
              <a:t>20</a:t>
            </a:fld>
            <a:endParaRPr lang="en-US"/>
          </a:p>
        </p:txBody>
      </p:sp>
      <p:grpSp>
        <p:nvGrpSpPr>
          <p:cNvPr id="5" name="Group 4"/>
          <p:cNvGrpSpPr/>
          <p:nvPr/>
        </p:nvGrpSpPr>
        <p:grpSpPr>
          <a:xfrm>
            <a:off x="5101618" y="4724400"/>
            <a:ext cx="3413136" cy="1316597"/>
            <a:chOff x="3352800" y="2569603"/>
            <a:chExt cx="3413136" cy="1316597"/>
          </a:xfrm>
        </p:grpSpPr>
        <p:grpSp>
          <p:nvGrpSpPr>
            <p:cNvPr id="6" name="Group 5"/>
            <p:cNvGrpSpPr/>
            <p:nvPr/>
          </p:nvGrpSpPr>
          <p:grpSpPr>
            <a:xfrm>
              <a:off x="3352800" y="2569603"/>
              <a:ext cx="3413136" cy="1316597"/>
              <a:chOff x="3352800" y="2569603"/>
              <a:chExt cx="3413136" cy="1316597"/>
            </a:xfrm>
          </p:grpSpPr>
          <p:sp>
            <p:nvSpPr>
              <p:cNvPr id="8" name="Oval 7"/>
              <p:cNvSpPr>
                <a:spLocks noChangeAspect="1"/>
              </p:cNvSpPr>
              <p:nvPr/>
            </p:nvSpPr>
            <p:spPr>
              <a:xfrm>
                <a:off x="3352800" y="2590800"/>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9" name="Oval 8"/>
              <p:cNvSpPr>
                <a:spLocks noChangeAspect="1"/>
              </p:cNvSpPr>
              <p:nvPr/>
            </p:nvSpPr>
            <p:spPr>
              <a:xfrm>
                <a:off x="4108704" y="2569603"/>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0" name="Oval 9"/>
              <p:cNvSpPr>
                <a:spLocks noChangeAspect="1"/>
              </p:cNvSpPr>
              <p:nvPr/>
            </p:nvSpPr>
            <p:spPr>
              <a:xfrm>
                <a:off x="6162432" y="2600776"/>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11" name="Oval 10"/>
              <p:cNvSpPr/>
              <p:nvPr/>
            </p:nvSpPr>
            <p:spPr>
              <a:xfrm>
                <a:off x="3945913" y="3352800"/>
                <a:ext cx="2133600" cy="533400"/>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Channels</a:t>
                </a:r>
                <a:endParaRPr lang="en-US" dirty="0">
                  <a:solidFill>
                    <a:schemeClr val="tx1"/>
                  </a:solidFill>
                </a:endParaRPr>
              </a:p>
            </p:txBody>
          </p:sp>
          <p:grpSp>
            <p:nvGrpSpPr>
              <p:cNvPr id="12" name="Group 11"/>
              <p:cNvGrpSpPr/>
              <p:nvPr/>
            </p:nvGrpSpPr>
            <p:grpSpPr>
              <a:xfrm>
                <a:off x="3654552" y="3084726"/>
                <a:ext cx="2809632" cy="534774"/>
                <a:chOff x="3654552" y="3084726"/>
                <a:chExt cx="2809632" cy="534774"/>
              </a:xfrm>
            </p:grpSpPr>
            <p:cxnSp>
              <p:nvCxnSpPr>
                <p:cNvPr id="13" name="Straight Arrow Connector 12"/>
                <p:cNvCxnSpPr>
                  <a:stCxn id="8" idx="4"/>
                  <a:endCxn id="11" idx="2"/>
                </p:cNvCxnSpPr>
                <p:nvPr/>
              </p:nvCxnSpPr>
              <p:spPr>
                <a:xfrm>
                  <a:off x="3654552" y="3194304"/>
                  <a:ext cx="291361" cy="4251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8" idx="5"/>
                </p:cNvCxnSpPr>
                <p:nvPr/>
              </p:nvCxnSpPr>
              <p:spPr>
                <a:xfrm flipH="1" flipV="1">
                  <a:off x="3867923" y="3105923"/>
                  <a:ext cx="240781" cy="3992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4"/>
                </p:cNvCxnSpPr>
                <p:nvPr/>
              </p:nvCxnSpPr>
              <p:spPr>
                <a:xfrm>
                  <a:off x="4410456" y="3173107"/>
                  <a:ext cx="85344" cy="2337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9" idx="5"/>
                </p:cNvCxnSpPr>
                <p:nvPr/>
              </p:nvCxnSpPr>
              <p:spPr>
                <a:xfrm flipH="1" flipV="1">
                  <a:off x="4623827" y="3084726"/>
                  <a:ext cx="88381" cy="2680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3"/>
                </p:cNvCxnSpPr>
                <p:nvPr/>
              </p:nvCxnSpPr>
              <p:spPr>
                <a:xfrm flipH="1">
                  <a:off x="5867400" y="3115899"/>
                  <a:ext cx="383413" cy="3893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6"/>
                  <a:endCxn id="10" idx="4"/>
                </p:cNvCxnSpPr>
                <p:nvPr/>
              </p:nvCxnSpPr>
              <p:spPr>
                <a:xfrm flipV="1">
                  <a:off x="6079513" y="3204280"/>
                  <a:ext cx="384671" cy="4152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7" name="Straight Connector 6"/>
            <p:cNvCxnSpPr/>
            <p:nvPr/>
          </p:nvCxnSpPr>
          <p:spPr>
            <a:xfrm>
              <a:off x="5257800" y="2871355"/>
              <a:ext cx="457200" cy="0"/>
            </a:xfrm>
            <a:prstGeom prst="line">
              <a:avLst/>
            </a:prstGeom>
            <a:ln>
              <a:prstDash val="sysDash"/>
            </a:ln>
          </p:spPr>
          <p:style>
            <a:lnRef idx="3">
              <a:schemeClr val="dk1"/>
            </a:lnRef>
            <a:fillRef idx="0">
              <a:schemeClr val="dk1"/>
            </a:fillRef>
            <a:effectRef idx="2">
              <a:schemeClr val="dk1"/>
            </a:effectRef>
            <a:fontRef idx="minor">
              <a:schemeClr val="tx1"/>
            </a:fontRef>
          </p:style>
        </p:cxnSp>
      </p:grpSp>
      <p:grpSp>
        <p:nvGrpSpPr>
          <p:cNvPr id="19" name="Group 18"/>
          <p:cNvGrpSpPr/>
          <p:nvPr/>
        </p:nvGrpSpPr>
        <p:grpSpPr>
          <a:xfrm>
            <a:off x="3142620" y="5074620"/>
            <a:ext cx="4790832" cy="1155179"/>
            <a:chOff x="1371600" y="2865144"/>
            <a:chExt cx="4790832" cy="1155179"/>
          </a:xfrm>
        </p:grpSpPr>
        <p:sp>
          <p:nvSpPr>
            <p:cNvPr id="20" name="Oval 19"/>
            <p:cNvSpPr/>
            <p:nvPr/>
          </p:nvSpPr>
          <p:spPr>
            <a:xfrm>
              <a:off x="1371600" y="3105923"/>
              <a:ext cx="1828800" cy="9144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Failure</a:t>
              </a:r>
            </a:p>
            <a:p>
              <a:pPr algn="ctr"/>
              <a:r>
                <a:rPr lang="en-US" dirty="0" smtClean="0">
                  <a:solidFill>
                    <a:schemeClr val="tx1"/>
                  </a:solidFill>
                </a:rPr>
                <a:t>Detector</a:t>
              </a:r>
              <a:endParaRPr lang="en-US" dirty="0">
                <a:solidFill>
                  <a:schemeClr val="tx1"/>
                </a:solidFill>
              </a:endParaRPr>
            </a:p>
          </p:txBody>
        </p:sp>
        <p:cxnSp>
          <p:nvCxnSpPr>
            <p:cNvPr id="21" name="Straight Arrow Connector 20"/>
            <p:cNvCxnSpPr/>
            <p:nvPr/>
          </p:nvCxnSpPr>
          <p:spPr>
            <a:xfrm flipV="1">
              <a:off x="2590800" y="2865144"/>
              <a:ext cx="762000" cy="22698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0" idx="7"/>
            </p:cNvCxnSpPr>
            <p:nvPr/>
          </p:nvCxnSpPr>
          <p:spPr>
            <a:xfrm flipV="1">
              <a:off x="2932578" y="2999237"/>
              <a:ext cx="1176126" cy="24059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200400" y="2999238"/>
              <a:ext cx="2962032" cy="4126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95987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smtClean="0">
                <a:solidFill>
                  <a:schemeClr val="accent3">
                    <a:lumMod val="50000"/>
                  </a:schemeClr>
                </a:solidFill>
              </a:rPr>
              <a:t>[Chandra</a:t>
            </a:r>
            <a:r>
              <a:rPr lang="en-US" dirty="0">
                <a:solidFill>
                  <a:schemeClr val="accent3">
                    <a:lumMod val="50000"/>
                  </a:schemeClr>
                </a:solidFill>
              </a:rPr>
              <a:t>, </a:t>
            </a:r>
            <a:r>
              <a:rPr lang="en-US" dirty="0" err="1">
                <a:solidFill>
                  <a:schemeClr val="accent3">
                    <a:lumMod val="50000"/>
                  </a:schemeClr>
                </a:solidFill>
              </a:rPr>
              <a:t>Toueg</a:t>
            </a:r>
            <a:r>
              <a:rPr lang="en-US" dirty="0" smtClean="0">
                <a:solidFill>
                  <a:schemeClr val="accent3">
                    <a:lumMod val="50000"/>
                  </a:schemeClr>
                </a:solidFill>
              </a:rPr>
              <a:t>] </a:t>
            </a:r>
            <a:r>
              <a:rPr lang="en-US" dirty="0" smtClean="0"/>
              <a:t>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47800"/>
                <a:ext cx="8229600" cy="5029200"/>
              </a:xfrm>
            </p:spPr>
            <p:txBody>
              <a:bodyPr>
                <a:normAutofit fontScale="70000" lnSpcReduction="20000"/>
              </a:bodyPr>
              <a:lstStyle/>
              <a:p>
                <a:r>
                  <a:rPr lang="en-US" sz="3400" dirty="0" smtClean="0"/>
                  <a:t>Time domain </a:t>
                </a:r>
                <a14:m>
                  <m:oMath xmlns:m="http://schemas.openxmlformats.org/officeDocument/2006/math">
                    <m:r>
                      <a:rPr lang="en-US" sz="3400" i="1" dirty="0">
                        <a:latin typeface="Cambria Math"/>
                        <a:ea typeface="Cambria Math"/>
                      </a:rPr>
                      <m:t>𝕋</m:t>
                    </m:r>
                  </m:oMath>
                </a14:m>
                <a:r>
                  <a:rPr lang="en-US" sz="3400" dirty="0" smtClean="0"/>
                  <a:t> (integers)</a:t>
                </a:r>
                <a:endParaRPr lang="en-US" sz="3400" dirty="0"/>
              </a:p>
              <a:p>
                <a:r>
                  <a:rPr lang="en-US" sz="3400" dirty="0"/>
                  <a:t>F</a:t>
                </a:r>
                <a:r>
                  <a:rPr lang="en-US" sz="3400" dirty="0" smtClean="0"/>
                  <a:t>ixed</a:t>
                </a:r>
                <a:r>
                  <a:rPr lang="en-US" sz="3400" dirty="0"/>
                  <a:t>, </a:t>
                </a:r>
                <a:r>
                  <a:rPr lang="en-US" sz="3400" dirty="0" smtClean="0"/>
                  <a:t>finite set </a:t>
                </a:r>
                <a14:m>
                  <m:oMath xmlns:m="http://schemas.openxmlformats.org/officeDocument/2006/math">
                    <m:r>
                      <m:rPr>
                        <m:sty m:val="p"/>
                      </m:rPr>
                      <a:rPr lang="el-GR" sz="3400" i="1" dirty="0">
                        <a:latin typeface="Cambria Math"/>
                        <a:ea typeface="Cambria Math"/>
                      </a:rPr>
                      <m:t>Π</m:t>
                    </m:r>
                  </m:oMath>
                </a14:m>
                <a:r>
                  <a:rPr lang="en-US" sz="3400" dirty="0" smtClean="0"/>
                  <a:t> of processes.</a:t>
                </a:r>
                <a:endParaRPr lang="en-US" sz="3400" dirty="0"/>
              </a:p>
              <a:p>
                <a:r>
                  <a:rPr lang="en-US" sz="3400" dirty="0" smtClean="0"/>
                  <a:t>Asynchronous message-passing system for inter-process communication.</a:t>
                </a:r>
                <a:endParaRPr lang="en-US" sz="3400" dirty="0"/>
              </a:p>
              <a:p>
                <a:r>
                  <a:rPr lang="en-US" sz="3400" dirty="0" smtClean="0"/>
                  <a:t>Stopping failures:  Just stop (crash) without warning.  Never recover.</a:t>
                </a:r>
              </a:p>
              <a:p>
                <a:r>
                  <a:rPr lang="en-US" sz="3400" dirty="0" smtClean="0"/>
                  <a:t>Failure pattern  </a:t>
                </a:r>
                <a14:m>
                  <m:oMath xmlns:m="http://schemas.openxmlformats.org/officeDocument/2006/math">
                    <m:r>
                      <a:rPr lang="en-US" sz="3400" i="1">
                        <a:latin typeface="Cambria Math"/>
                      </a:rPr>
                      <m:t>𝐹</m:t>
                    </m:r>
                    <m:r>
                      <a:rPr lang="en-US" sz="3400" i="1">
                        <a:latin typeface="Cambria Math"/>
                      </a:rPr>
                      <m:t>:</m:t>
                    </m:r>
                    <m:r>
                      <a:rPr lang="en-US" sz="3400" i="1">
                        <a:latin typeface="Cambria Math"/>
                        <a:ea typeface="Cambria Math"/>
                      </a:rPr>
                      <m:t>𝕋</m:t>
                    </m:r>
                    <m:r>
                      <a:rPr lang="en-US" sz="3400" i="1">
                        <a:latin typeface="Cambria Math"/>
                      </a:rPr>
                      <m:t>→</m:t>
                    </m:r>
                    <m:sSup>
                      <m:sSupPr>
                        <m:ctrlPr>
                          <a:rPr lang="en-US" sz="3400" i="1">
                            <a:latin typeface="Cambria Math"/>
                          </a:rPr>
                        </m:ctrlPr>
                      </m:sSupPr>
                      <m:e>
                        <m:r>
                          <a:rPr lang="en-US" sz="3400" i="1">
                            <a:latin typeface="Cambria Math"/>
                          </a:rPr>
                          <m:t>2</m:t>
                        </m:r>
                      </m:e>
                      <m:sup>
                        <m:r>
                          <m:rPr>
                            <m:sty m:val="p"/>
                          </m:rPr>
                          <a:rPr lang="en-US" sz="3400">
                            <a:latin typeface="Cambria Math"/>
                          </a:rPr>
                          <m:t>Π</m:t>
                        </m:r>
                      </m:sup>
                    </m:sSup>
                  </m:oMath>
                </a14:m>
                <a:endParaRPr lang="en-US" sz="3400" dirty="0"/>
              </a:p>
              <a:p>
                <a:pPr lvl="1"/>
                <a14:m>
                  <m:oMath xmlns:m="http://schemas.openxmlformats.org/officeDocument/2006/math">
                    <m:r>
                      <a:rPr lang="en-US" i="1">
                        <a:latin typeface="Cambria Math"/>
                      </a:rPr>
                      <m:t>𝐹</m:t>
                    </m:r>
                    <m:d>
                      <m:dPr>
                        <m:ctrlPr>
                          <a:rPr lang="en-US" i="1">
                            <a:latin typeface="Cambria Math"/>
                          </a:rPr>
                        </m:ctrlPr>
                      </m:dPr>
                      <m:e>
                        <m:r>
                          <a:rPr lang="en-US" i="1">
                            <a:latin typeface="Cambria Math"/>
                          </a:rPr>
                          <m:t>𝑡</m:t>
                        </m:r>
                      </m:e>
                    </m:d>
                    <m:r>
                      <a:rPr lang="en-US" b="0" i="0" smtClean="0">
                        <a:latin typeface="Cambria Math"/>
                      </a:rPr>
                      <m:t>:</m:t>
                    </m:r>
                  </m:oMath>
                </a14:m>
                <a:r>
                  <a:rPr lang="en-US" dirty="0" smtClean="0"/>
                  <a:t>  The </a:t>
                </a:r>
                <a:r>
                  <a:rPr lang="en-US" dirty="0"/>
                  <a:t>set of processes </a:t>
                </a:r>
                <a:r>
                  <a:rPr lang="en-US" dirty="0" smtClean="0"/>
                  <a:t>that have crashed by integer time </a:t>
                </a:r>
                <a14:m>
                  <m:oMath xmlns:m="http://schemas.openxmlformats.org/officeDocument/2006/math">
                    <m:r>
                      <a:rPr lang="en-US" i="1">
                        <a:latin typeface="Cambria Math"/>
                      </a:rPr>
                      <m:t>𝑡</m:t>
                    </m:r>
                  </m:oMath>
                </a14:m>
                <a:endParaRPr lang="en-US" dirty="0" smtClean="0"/>
              </a:p>
              <a:p>
                <a:pPr lvl="1"/>
                <a:r>
                  <a:rPr lang="en-US" dirty="0" smtClean="0"/>
                  <a:t>These represent the inputs to the failure detector.</a:t>
                </a:r>
                <a:endParaRPr lang="en-US" dirty="0"/>
              </a:p>
              <a:p>
                <a:r>
                  <a:rPr lang="en-US" sz="3400" dirty="0"/>
                  <a:t>History </a:t>
                </a:r>
                <a14:m>
                  <m:oMath xmlns:m="http://schemas.openxmlformats.org/officeDocument/2006/math">
                    <m:r>
                      <a:rPr lang="en-US" sz="3400" i="1">
                        <a:latin typeface="Cambria Math"/>
                      </a:rPr>
                      <m:t>𝐻</m:t>
                    </m:r>
                    <m:r>
                      <a:rPr lang="en-US" sz="3400" i="1">
                        <a:latin typeface="Cambria Math"/>
                      </a:rPr>
                      <m:t>:</m:t>
                    </m:r>
                    <m:r>
                      <m:rPr>
                        <m:sty m:val="p"/>
                      </m:rPr>
                      <a:rPr lang="en-US" sz="3400">
                        <a:latin typeface="Cambria Math"/>
                      </a:rPr>
                      <m:t>Π</m:t>
                    </m:r>
                    <m:r>
                      <a:rPr lang="en-US" sz="3400" i="1">
                        <a:latin typeface="Cambria Math"/>
                      </a:rPr>
                      <m:t>×</m:t>
                    </m:r>
                    <m:r>
                      <a:rPr lang="en-US" sz="3400" i="1">
                        <a:latin typeface="Cambria Math"/>
                        <a:ea typeface="Cambria Math"/>
                      </a:rPr>
                      <m:t>𝕋</m:t>
                    </m:r>
                    <m:r>
                      <a:rPr lang="en-US" sz="3400" i="1">
                        <a:latin typeface="Cambria Math"/>
                      </a:rPr>
                      <m:t>→</m:t>
                    </m:r>
                    <m:r>
                      <a:rPr lang="en-US" sz="3400" i="1">
                        <a:latin typeface="Cambria Math"/>
                      </a:rPr>
                      <m:t>𝑅</m:t>
                    </m:r>
                  </m:oMath>
                </a14:m>
                <a:r>
                  <a:rPr lang="en-US" sz="3400" dirty="0" smtClean="0"/>
                  <a:t>, where </a:t>
                </a:r>
                <a14:m>
                  <m:oMath xmlns:m="http://schemas.openxmlformats.org/officeDocument/2006/math">
                    <m:r>
                      <a:rPr lang="en-US" sz="3400" i="1">
                        <a:latin typeface="Cambria Math"/>
                      </a:rPr>
                      <m:t>𝑅</m:t>
                    </m:r>
                  </m:oMath>
                </a14:m>
                <a:r>
                  <a:rPr lang="en-US" sz="3400" dirty="0" smtClean="0"/>
                  <a:t> is some output domain</a:t>
                </a:r>
                <a:endParaRPr lang="en-US" sz="3400" dirty="0"/>
              </a:p>
              <a:p>
                <a:pPr lvl="1"/>
                <a14:m>
                  <m:oMath xmlns:m="http://schemas.openxmlformats.org/officeDocument/2006/math">
                    <m:r>
                      <a:rPr lang="en-US" i="1">
                        <a:latin typeface="Cambria Math"/>
                      </a:rPr>
                      <m:t>𝐻</m:t>
                    </m:r>
                    <m:d>
                      <m:dPr>
                        <m:ctrlPr>
                          <a:rPr lang="en-US" i="1">
                            <a:latin typeface="Cambria Math"/>
                          </a:rPr>
                        </m:ctrlPr>
                      </m:dPr>
                      <m:e>
                        <m:r>
                          <a:rPr lang="en-US" b="0" i="1" smtClean="0">
                            <a:latin typeface="Cambria Math"/>
                          </a:rPr>
                          <m:t>𝑖</m:t>
                        </m:r>
                        <m:r>
                          <a:rPr lang="en-US" i="1">
                            <a:latin typeface="Cambria Math"/>
                          </a:rPr>
                          <m:t>,</m:t>
                        </m:r>
                        <m:r>
                          <a:rPr lang="en-US" i="1">
                            <a:latin typeface="Cambria Math"/>
                          </a:rPr>
                          <m:t>𝑡</m:t>
                        </m:r>
                      </m:e>
                    </m:d>
                    <m:r>
                      <a:rPr lang="en-US" b="0" i="1" smtClean="0">
                        <a:latin typeface="Cambria Math"/>
                      </a:rPr>
                      <m:t>:</m:t>
                    </m:r>
                  </m:oMath>
                </a14:m>
                <a:r>
                  <a:rPr lang="en-US" dirty="0"/>
                  <a:t> </a:t>
                </a:r>
                <a:r>
                  <a:rPr lang="en-US" dirty="0" smtClean="0"/>
                  <a:t> The </a:t>
                </a:r>
                <a:r>
                  <a:rPr lang="en-US" dirty="0"/>
                  <a:t>output of </a:t>
                </a:r>
                <a:r>
                  <a:rPr lang="en-US" dirty="0" smtClean="0"/>
                  <a:t>the FD </a:t>
                </a:r>
                <a:r>
                  <a:rPr lang="en-US" dirty="0"/>
                  <a:t>for process </a:t>
                </a:r>
                <a14:m>
                  <m:oMath xmlns:m="http://schemas.openxmlformats.org/officeDocument/2006/math">
                    <m:r>
                      <a:rPr lang="en-US" b="0" i="1" smtClean="0">
                        <a:latin typeface="Cambria Math"/>
                      </a:rPr>
                      <m:t>𝑖</m:t>
                    </m:r>
                  </m:oMath>
                </a14:m>
                <a:r>
                  <a:rPr lang="en-US" dirty="0" smtClean="0"/>
                  <a:t> </a:t>
                </a:r>
                <a:r>
                  <a:rPr lang="en-US" dirty="0"/>
                  <a:t>at time </a:t>
                </a:r>
                <a14:m>
                  <m:oMath xmlns:m="http://schemas.openxmlformats.org/officeDocument/2006/math">
                    <m:r>
                      <a:rPr lang="en-US" i="1">
                        <a:latin typeface="Cambria Math"/>
                      </a:rPr>
                      <m:t>𝑡</m:t>
                    </m:r>
                    <m:r>
                      <a:rPr lang="en-US" b="0" i="0" smtClean="0">
                        <a:latin typeface="Cambria Math"/>
                      </a:rPr>
                      <m:t>.</m:t>
                    </m:r>
                  </m:oMath>
                </a14:m>
                <a:endParaRPr lang="en-US" dirty="0"/>
              </a:p>
              <a:p>
                <a:r>
                  <a:rPr lang="en-US" sz="3400" dirty="0"/>
                  <a:t>A </a:t>
                </a:r>
                <a:r>
                  <a:rPr lang="en-US" sz="3400" dirty="0">
                    <a:solidFill>
                      <a:schemeClr val="accent2">
                        <a:lumMod val="75000"/>
                      </a:schemeClr>
                    </a:solidFill>
                  </a:rPr>
                  <a:t>failure detector </a:t>
                </a:r>
                <a:r>
                  <a:rPr lang="en-US" sz="3400" dirty="0" smtClean="0"/>
                  <a:t>is a mapping that associates, with each failure pattern, a nonempty set of possible histories.</a:t>
                </a:r>
                <a:endParaRPr lang="en-US" sz="3400" dirty="0"/>
              </a:p>
              <a:p>
                <a:r>
                  <a:rPr lang="en-US" sz="3400" dirty="0" smtClean="0"/>
                  <a:t>But we will avoid dividing time into slots…</a:t>
                </a:r>
                <a:endParaRPr lang="en-US" sz="3400" dirty="0"/>
              </a:p>
              <a:p>
                <a:endParaRPr lang="en-US" sz="34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47800"/>
                <a:ext cx="8229600" cy="5029200"/>
              </a:xfrm>
              <a:blipFill rotWithShape="1">
                <a:blip r:embed="rId3"/>
                <a:stretch>
                  <a:fillRect l="-963" t="-23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21</a:t>
            </a:fld>
            <a:endParaRPr lang="en-US"/>
          </a:p>
        </p:txBody>
      </p:sp>
    </p:spTree>
    <p:extLst>
      <p:ext uri="{BB962C8B-B14F-4D97-AF65-F5344CB8AC3E}">
        <p14:creationId xmlns:p14="http://schemas.microsoft.com/office/powerpoint/2010/main" val="206828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Crash 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r>
                  <a:rPr lang="en-US" dirty="0" smtClean="0"/>
                  <a:t>Define a failure detector as a set of allowable traces, consisting of crash inputs and FD outputs.</a:t>
                </a:r>
              </a:p>
              <a:p>
                <a:r>
                  <a:rPr lang="en-US" dirty="0" smtClean="0"/>
                  <a:t>A special case of a </a:t>
                </a:r>
                <a:r>
                  <a:rPr lang="en-US" dirty="0" smtClean="0">
                    <a:solidFill>
                      <a:schemeClr val="accent2">
                        <a:lumMod val="75000"/>
                      </a:schemeClr>
                    </a:solidFill>
                  </a:rPr>
                  <a:t>crash problem</a:t>
                </a:r>
                <a:r>
                  <a:rPr lang="en-US" dirty="0" smtClean="0"/>
                  <a:t>.</a:t>
                </a:r>
              </a:p>
              <a:p>
                <a:endParaRPr lang="en-US" dirty="0" smtClean="0"/>
              </a:p>
              <a:p>
                <a:r>
                  <a:rPr lang="en-US" dirty="0" smtClean="0"/>
                  <a:t>Fix finite set </a:t>
                </a:r>
                <a14:m>
                  <m:oMath xmlns:m="http://schemas.openxmlformats.org/officeDocument/2006/math">
                    <m:r>
                      <m:rPr>
                        <m:sty m:val="p"/>
                      </m:rPr>
                      <a:rPr lang="en-US" b="0" i="0" smtClean="0">
                        <a:latin typeface="Cambria Math"/>
                      </a:rPr>
                      <m:t>Π</m:t>
                    </m:r>
                    <m:r>
                      <a:rPr lang="en-US" b="0" i="0" smtClean="0">
                        <a:latin typeface="Cambria Math"/>
                      </a:rPr>
                      <m:t> </m:t>
                    </m:r>
                    <m:r>
                      <m:rPr>
                        <m:sty m:val="p"/>
                      </m:rPr>
                      <a:rPr lang="en-US" b="0" i="0" smtClean="0">
                        <a:latin typeface="Cambria Math"/>
                      </a:rPr>
                      <m:t>of</m:t>
                    </m:r>
                    <m:r>
                      <a:rPr lang="en-US" b="0" i="0" smtClean="0">
                        <a:latin typeface="Cambria Math"/>
                      </a:rPr>
                      <m:t> </m:t>
                    </m:r>
                    <m:r>
                      <m:rPr>
                        <m:sty m:val="p"/>
                      </m:rPr>
                      <a:rPr lang="en-US" b="0" i="0" smtClean="0">
                        <a:latin typeface="Cambria Math"/>
                      </a:rPr>
                      <m:t>process</m:t>
                    </m:r>
                    <m:r>
                      <a:rPr lang="en-US" b="0" i="0" smtClean="0">
                        <a:latin typeface="Cambria Math"/>
                      </a:rPr>
                      <m:t> </m:t>
                    </m:r>
                    <m:r>
                      <m:rPr>
                        <m:sty m:val="p"/>
                      </m:rPr>
                      <a:rPr lang="en-US" b="0" i="0" smtClean="0">
                        <a:latin typeface="Cambria Math"/>
                      </a:rPr>
                      <m:t>indices</m:t>
                    </m:r>
                    <m:r>
                      <a:rPr lang="en-US" b="0" i="0" smtClean="0">
                        <a:latin typeface="Cambria Math"/>
                      </a:rPr>
                      <m:t>.</m:t>
                    </m:r>
                  </m:oMath>
                </a14:m>
                <a:endParaRPr lang="en-US" dirty="0" smtClean="0">
                  <a:solidFill>
                    <a:schemeClr val="accent2">
                      <a:lumMod val="75000"/>
                    </a:schemeClr>
                  </a:solidFill>
                </a:endParaRPr>
              </a:p>
              <a:p>
                <a:r>
                  <a:rPr lang="en-US" dirty="0" smtClean="0">
                    <a:solidFill>
                      <a:schemeClr val="accent2">
                        <a:lumMod val="75000"/>
                      </a:schemeClr>
                    </a:solidFill>
                  </a:rPr>
                  <a:t>Crash problem:  </a:t>
                </a:r>
                <a14:m>
                  <m:oMath xmlns:m="http://schemas.openxmlformats.org/officeDocument/2006/math">
                    <m:r>
                      <a:rPr lang="en-US" i="1" dirty="0" smtClean="0">
                        <a:latin typeface="Cambria Math"/>
                      </a:rPr>
                      <m:t>(</m:t>
                    </m:r>
                    <m:r>
                      <a:rPr lang="en-US" i="1" dirty="0" smtClean="0">
                        <a:latin typeface="Cambria Math"/>
                      </a:rPr>
                      <m:t>𝐼</m:t>
                    </m:r>
                    <m:r>
                      <a:rPr lang="en-US" i="1" dirty="0" smtClean="0">
                        <a:latin typeface="Cambria Math"/>
                      </a:rPr>
                      <m:t>,</m:t>
                    </m:r>
                    <m:r>
                      <a:rPr lang="en-US" i="1" dirty="0" smtClean="0">
                        <a:latin typeface="Cambria Math"/>
                      </a:rPr>
                      <m:t>𝑂</m:t>
                    </m:r>
                    <m:r>
                      <a:rPr lang="en-US" i="1" dirty="0" smtClean="0">
                        <a:latin typeface="Cambria Math"/>
                      </a:rPr>
                      <m:t>,</m:t>
                    </m:r>
                    <m:r>
                      <a:rPr lang="en-US" i="1" dirty="0" smtClean="0">
                        <a:latin typeface="Cambria Math"/>
                      </a:rPr>
                      <m:t>𝑇</m:t>
                    </m:r>
                    <m:r>
                      <a:rPr lang="en-US" i="1" dirty="0" smtClean="0">
                        <a:latin typeface="Cambria Math"/>
                      </a:rPr>
                      <m:t>), </m:t>
                    </m:r>
                  </m:oMath>
                </a14:m>
                <a:r>
                  <a:rPr lang="en-US" dirty="0" smtClean="0"/>
                  <a:t>where</a:t>
                </a:r>
              </a:p>
              <a:p>
                <a:pPr lvl="1"/>
                <a14:m>
                  <m:oMath xmlns:m="http://schemas.openxmlformats.org/officeDocument/2006/math">
                    <m:r>
                      <a:rPr lang="en-US" i="1" dirty="0">
                        <a:latin typeface="Cambria Math"/>
                      </a:rPr>
                      <m:t>𝐼</m:t>
                    </m:r>
                  </m:oMath>
                </a14:m>
                <a:r>
                  <a:rPr lang="en-US" dirty="0"/>
                  <a:t> is a set of input actions, partitioned into </a:t>
                </a:r>
                <a14:m>
                  <m:oMath xmlns:m="http://schemas.openxmlformats.org/officeDocument/2006/math">
                    <m:sSub>
                      <m:sSubPr>
                        <m:ctrlPr>
                          <a:rPr lang="en-US" i="1">
                            <a:latin typeface="Cambria Math"/>
                          </a:rPr>
                        </m:ctrlPr>
                      </m:sSubPr>
                      <m:e>
                        <m:r>
                          <a:rPr lang="en-US" i="1">
                            <a:latin typeface="Cambria Math"/>
                          </a:rPr>
                          <m:t>𝐼</m:t>
                        </m:r>
                      </m:e>
                      <m:sub>
                        <m:r>
                          <a:rPr lang="en-US" i="1">
                            <a:latin typeface="Cambria Math"/>
                          </a:rPr>
                          <m:t>𝑖</m:t>
                        </m:r>
                      </m:sub>
                    </m:sSub>
                  </m:oMath>
                </a14:m>
                <a:r>
                  <a:rPr lang="en-US" dirty="0"/>
                  <a:t>, </a:t>
                </a:r>
                <a14:m>
                  <m:oMath xmlns:m="http://schemas.openxmlformats.org/officeDocument/2006/math">
                    <m:r>
                      <a:rPr lang="en-US" i="1">
                        <a:latin typeface="Cambria Math"/>
                      </a:rPr>
                      <m:t>𝑖</m:t>
                    </m:r>
                    <m:r>
                      <a:rPr lang="en-US" i="1">
                        <a:latin typeface="Cambria Math"/>
                      </a:rPr>
                      <m:t>∈</m:t>
                    </m:r>
                    <m:r>
                      <m:rPr>
                        <m:sty m:val="p"/>
                      </m:rPr>
                      <a:rPr lang="en-US">
                        <a:latin typeface="Cambria Math"/>
                      </a:rPr>
                      <m:t>Π</m:t>
                    </m:r>
                  </m:oMath>
                </a14:m>
                <a:endParaRPr lang="en-US" dirty="0" smtClean="0">
                  <a:latin typeface="Cambria Math"/>
                </a:endParaRPr>
              </a:p>
              <a:p>
                <a:pPr lvl="1"/>
                <a14:m>
                  <m:oMath xmlns:m="http://schemas.openxmlformats.org/officeDocument/2006/math">
                    <m:r>
                      <a:rPr lang="en-US" b="0" i="1" smtClean="0">
                        <a:solidFill>
                          <a:schemeClr val="accent2">
                            <a:lumMod val="75000"/>
                          </a:schemeClr>
                        </a:solidFill>
                        <a:latin typeface="Cambria Math"/>
                      </a:rPr>
                      <m:t>𝑐𝑟𝑎𝑠</m:t>
                    </m:r>
                    <m:sSub>
                      <m:sSubPr>
                        <m:ctrlPr>
                          <a:rPr lang="en-US" b="0" i="1" smtClean="0">
                            <a:solidFill>
                              <a:schemeClr val="accent2">
                                <a:lumMod val="75000"/>
                              </a:schemeClr>
                            </a:solidFill>
                            <a:latin typeface="Cambria Math"/>
                          </a:rPr>
                        </m:ctrlPr>
                      </m:sSubPr>
                      <m:e>
                        <m:r>
                          <a:rPr lang="en-US" b="0" i="1" smtClean="0">
                            <a:solidFill>
                              <a:schemeClr val="accent2">
                                <a:lumMod val="75000"/>
                              </a:schemeClr>
                            </a:solidFill>
                            <a:latin typeface="Cambria Math"/>
                          </a:rPr>
                          <m:t>h</m:t>
                        </m:r>
                      </m:e>
                      <m:sub>
                        <m:r>
                          <a:rPr lang="en-US" b="0" i="1" smtClean="0">
                            <a:solidFill>
                              <a:schemeClr val="accent2">
                                <a:lumMod val="75000"/>
                              </a:schemeClr>
                            </a:solidFill>
                            <a:latin typeface="Cambria Math"/>
                          </a:rPr>
                          <m:t>𝑖</m:t>
                        </m:r>
                      </m:sub>
                    </m:sSub>
                    <m:r>
                      <a:rPr lang="en-US" b="0" i="1" smtClean="0">
                        <a:latin typeface="Cambria Math"/>
                      </a:rPr>
                      <m:t>∈</m:t>
                    </m:r>
                    <m:sSub>
                      <m:sSubPr>
                        <m:ctrlPr>
                          <a:rPr lang="en-US" b="0" i="1" smtClean="0">
                            <a:latin typeface="Cambria Math"/>
                          </a:rPr>
                        </m:ctrlPr>
                      </m:sSubPr>
                      <m:e>
                        <m:r>
                          <a:rPr lang="en-US" b="0" i="1" smtClean="0">
                            <a:latin typeface="Cambria Math"/>
                          </a:rPr>
                          <m:t>𝐼</m:t>
                        </m:r>
                      </m:e>
                      <m:sub>
                        <m:r>
                          <a:rPr lang="en-US" b="0" i="1" smtClean="0">
                            <a:latin typeface="Cambria Math"/>
                          </a:rPr>
                          <m:t>𝑖</m:t>
                        </m:r>
                      </m:sub>
                    </m:sSub>
                  </m:oMath>
                </a14:m>
                <a:r>
                  <a:rPr lang="en-US" dirty="0" smtClean="0">
                    <a:latin typeface="Cambria Math"/>
                  </a:rPr>
                  <a:t>, for every </a:t>
                </a:r>
                <a14:m>
                  <m:oMath xmlns:m="http://schemas.openxmlformats.org/officeDocument/2006/math">
                    <m:r>
                      <a:rPr lang="en-US" i="1">
                        <a:latin typeface="Cambria Math"/>
                      </a:rPr>
                      <m:t>𝑖</m:t>
                    </m:r>
                    <m:r>
                      <a:rPr lang="en-US" i="1">
                        <a:latin typeface="Cambria Math"/>
                      </a:rPr>
                      <m:t>∈</m:t>
                    </m:r>
                    <m:r>
                      <m:rPr>
                        <m:sty m:val="p"/>
                      </m:rPr>
                      <a:rPr lang="en-US">
                        <a:latin typeface="Cambria Math"/>
                      </a:rPr>
                      <m:t>Π</m:t>
                    </m:r>
                  </m:oMath>
                </a14:m>
                <a:endParaRPr lang="en-US" dirty="0" smtClean="0">
                  <a:latin typeface="Cambria Math"/>
                </a:endParaRPr>
              </a:p>
              <a:p>
                <a:pPr lvl="1"/>
                <a14:m>
                  <m:oMath xmlns:m="http://schemas.openxmlformats.org/officeDocument/2006/math">
                    <m:r>
                      <a:rPr lang="en-US" b="0" i="1" dirty="0" smtClean="0">
                        <a:latin typeface="Cambria Math"/>
                      </a:rPr>
                      <m:t>𝑂</m:t>
                    </m:r>
                  </m:oMath>
                </a14:m>
                <a:r>
                  <a:rPr lang="en-US" dirty="0"/>
                  <a:t> is a set of </a:t>
                </a:r>
                <a:r>
                  <a:rPr lang="en-US" dirty="0" smtClean="0"/>
                  <a:t>output </a:t>
                </a:r>
                <a:r>
                  <a:rPr lang="en-US" dirty="0"/>
                  <a:t>actions, partitioned into </a:t>
                </a:r>
                <a14:m>
                  <m:oMath xmlns:m="http://schemas.openxmlformats.org/officeDocument/2006/math">
                    <m:sSub>
                      <m:sSubPr>
                        <m:ctrlPr>
                          <a:rPr lang="en-US" i="1">
                            <a:latin typeface="Cambria Math"/>
                          </a:rPr>
                        </m:ctrlPr>
                      </m:sSubPr>
                      <m:e>
                        <m:r>
                          <a:rPr lang="en-US" b="0" i="1" smtClean="0">
                            <a:latin typeface="Cambria Math"/>
                          </a:rPr>
                          <m:t>𝑂</m:t>
                        </m:r>
                      </m:e>
                      <m:sub>
                        <m:r>
                          <a:rPr lang="en-US" i="1">
                            <a:latin typeface="Cambria Math"/>
                          </a:rPr>
                          <m:t>𝑖</m:t>
                        </m:r>
                      </m:sub>
                    </m:sSub>
                  </m:oMath>
                </a14:m>
                <a:r>
                  <a:rPr lang="en-US" dirty="0"/>
                  <a:t>, </a:t>
                </a:r>
                <a14:m>
                  <m:oMath xmlns:m="http://schemas.openxmlformats.org/officeDocument/2006/math">
                    <m:r>
                      <a:rPr lang="en-US" i="1">
                        <a:latin typeface="Cambria Math"/>
                      </a:rPr>
                      <m:t>𝑖</m:t>
                    </m:r>
                    <m:r>
                      <a:rPr lang="en-US" i="1">
                        <a:latin typeface="Cambria Math"/>
                      </a:rPr>
                      <m:t>∈</m:t>
                    </m:r>
                    <m:r>
                      <m:rPr>
                        <m:sty m:val="p"/>
                      </m:rPr>
                      <a:rPr lang="en-US">
                        <a:latin typeface="Cambria Math"/>
                      </a:rPr>
                      <m:t>Π</m:t>
                    </m:r>
                  </m:oMath>
                </a14:m>
                <a:endParaRPr lang="en-US" dirty="0" smtClean="0"/>
              </a:p>
              <a:p>
                <a:pPr lvl="1"/>
                <a14:m>
                  <m:oMath xmlns:m="http://schemas.openxmlformats.org/officeDocument/2006/math">
                    <m:r>
                      <a:rPr lang="en-US" i="1" dirty="0" smtClean="0">
                        <a:latin typeface="Cambria Math"/>
                      </a:rPr>
                      <m:t>𝑇</m:t>
                    </m:r>
                  </m:oMath>
                </a14:m>
                <a:r>
                  <a:rPr lang="en-US" dirty="0" smtClean="0"/>
                  <a:t> is a set of (finite and/or infinite) sequences over </a:t>
                </a:r>
                <a14:m>
                  <m:oMath xmlns:m="http://schemas.openxmlformats.org/officeDocument/2006/math">
                    <m:r>
                      <a:rPr lang="en-US" b="0" i="1" smtClean="0">
                        <a:latin typeface="Cambria Math"/>
                      </a:rPr>
                      <m:t>𝐼</m:t>
                    </m:r>
                    <m:r>
                      <a:rPr lang="en-US" b="0" i="1" smtClean="0">
                        <a:latin typeface="Cambria Math"/>
                      </a:rPr>
                      <m:t>∪</m:t>
                    </m:r>
                    <m:r>
                      <a:rPr lang="en-US" b="0" i="1" smtClean="0">
                        <a:latin typeface="Cambria Math"/>
                      </a:rPr>
                      <m:t>𝑂</m:t>
                    </m:r>
                    <m:r>
                      <a:rPr lang="en-US" b="0" i="1" smtClean="0">
                        <a:latin typeface="Cambria Math"/>
                      </a:rPr>
                      <m:t>.</m:t>
                    </m:r>
                  </m:oMath>
                </a14:m>
                <a:endParaRPr lang="en-US" b="0" dirty="0" smtClean="0"/>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185" t="-20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22</a:t>
            </a:fld>
            <a:endParaRPr lang="en-US"/>
          </a:p>
        </p:txBody>
      </p:sp>
      <p:grpSp>
        <p:nvGrpSpPr>
          <p:cNvPr id="22" name="Group 21"/>
          <p:cNvGrpSpPr/>
          <p:nvPr/>
        </p:nvGrpSpPr>
        <p:grpSpPr>
          <a:xfrm>
            <a:off x="5731215" y="2509281"/>
            <a:ext cx="3181980" cy="1505399"/>
            <a:chOff x="3142620" y="4724400"/>
            <a:chExt cx="3181980" cy="1505399"/>
          </a:xfrm>
        </p:grpSpPr>
        <p:grpSp>
          <p:nvGrpSpPr>
            <p:cNvPr id="5" name="Group 4"/>
            <p:cNvGrpSpPr/>
            <p:nvPr/>
          </p:nvGrpSpPr>
          <p:grpSpPr>
            <a:xfrm>
              <a:off x="3142620" y="4724400"/>
              <a:ext cx="3181980" cy="1505399"/>
              <a:chOff x="1371600" y="2514924"/>
              <a:chExt cx="3181980" cy="1505399"/>
            </a:xfrm>
          </p:grpSpPr>
          <p:sp>
            <p:nvSpPr>
              <p:cNvPr id="6" name="Oval 5"/>
              <p:cNvSpPr/>
              <p:nvPr/>
            </p:nvSpPr>
            <p:spPr>
              <a:xfrm>
                <a:off x="1371600" y="3105923"/>
                <a:ext cx="3181980" cy="9144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Crash</a:t>
                </a:r>
              </a:p>
              <a:p>
                <a:pPr algn="ctr"/>
                <a:r>
                  <a:rPr lang="en-US" dirty="0" smtClean="0">
                    <a:solidFill>
                      <a:schemeClr val="tx1"/>
                    </a:solidFill>
                  </a:rPr>
                  <a:t>Problem</a:t>
                </a:r>
              </a:p>
            </p:txBody>
          </p:sp>
          <p:cxnSp>
            <p:nvCxnSpPr>
              <p:cNvPr id="7" name="Straight Arrow Connector 6"/>
              <p:cNvCxnSpPr/>
              <p:nvPr/>
            </p:nvCxnSpPr>
            <p:spPr>
              <a:xfrm flipH="1" flipV="1">
                <a:off x="1734180" y="2613890"/>
                <a:ext cx="152400" cy="62594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324980" y="2667324"/>
                <a:ext cx="228600" cy="685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2343780" y="2514924"/>
                <a:ext cx="76200" cy="6046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p:cNvCxnSpPr/>
            <p:nvPr/>
          </p:nvCxnSpPr>
          <p:spPr>
            <a:xfrm rot="10800000" flipH="1" flipV="1">
              <a:off x="3352800" y="4876800"/>
              <a:ext cx="152400" cy="62594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0800000" flipH="1" flipV="1">
              <a:off x="3962400" y="4724400"/>
              <a:ext cx="76200" cy="6046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936671" y="4846872"/>
              <a:ext cx="228601" cy="60243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038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636"/>
            <a:ext cx="8229600" cy="1260764"/>
          </a:xfrm>
        </p:spPr>
        <p:txBody>
          <a:bodyPr/>
          <a:lstStyle/>
          <a:p>
            <a:r>
              <a:rPr lang="en-US" dirty="0" smtClean="0"/>
              <a:t>(Asynchronous) Failure Detectors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95400"/>
                <a:ext cx="8534400" cy="5410200"/>
              </a:xfrm>
            </p:spPr>
            <p:txBody>
              <a:bodyPr>
                <a:normAutofit fontScale="77500" lnSpcReduction="20000"/>
              </a:bodyPr>
              <a:lstStyle/>
              <a:p>
                <a:r>
                  <a:rPr lang="en-US" sz="3100" dirty="0"/>
                  <a:t>A</a:t>
                </a:r>
                <a:r>
                  <a:rPr lang="en-US" sz="3100" dirty="0" smtClean="0"/>
                  <a:t> </a:t>
                </a:r>
                <a:r>
                  <a:rPr lang="en-US" sz="3100" dirty="0" smtClean="0">
                    <a:solidFill>
                      <a:schemeClr val="accent2">
                        <a:lumMod val="75000"/>
                      </a:schemeClr>
                    </a:solidFill>
                  </a:rPr>
                  <a:t>failure detector </a:t>
                </a:r>
                <a:r>
                  <a:rPr lang="en-US" sz="3100" dirty="0" smtClean="0"/>
                  <a:t>is a special kind of crash problem </a:t>
                </a:r>
                <a14:m>
                  <m:oMath xmlns:m="http://schemas.openxmlformats.org/officeDocument/2006/math">
                    <m:d>
                      <m:dPr>
                        <m:ctrlPr>
                          <a:rPr lang="en-US" sz="3100" i="1" dirty="0">
                            <a:latin typeface="Cambria Math"/>
                          </a:rPr>
                        </m:ctrlPr>
                      </m:dPr>
                      <m:e>
                        <m:r>
                          <a:rPr lang="en-US" sz="3100" i="1" dirty="0">
                            <a:latin typeface="Cambria Math"/>
                          </a:rPr>
                          <m:t>𝐼</m:t>
                        </m:r>
                        <m:r>
                          <a:rPr lang="en-US" sz="3100" i="1" dirty="0">
                            <a:latin typeface="Cambria Math"/>
                          </a:rPr>
                          <m:t>,</m:t>
                        </m:r>
                        <m:r>
                          <a:rPr lang="en-US" sz="3100" i="1" dirty="0">
                            <a:latin typeface="Cambria Math"/>
                          </a:rPr>
                          <m:t>𝑂</m:t>
                        </m:r>
                        <m:r>
                          <a:rPr lang="en-US" sz="3100" i="1" dirty="0">
                            <a:latin typeface="Cambria Math"/>
                          </a:rPr>
                          <m:t>,</m:t>
                        </m:r>
                        <m:r>
                          <a:rPr lang="en-US" sz="3100" i="1" dirty="0">
                            <a:latin typeface="Cambria Math"/>
                          </a:rPr>
                          <m:t>𝑇</m:t>
                        </m:r>
                      </m:e>
                    </m:d>
                    <m:r>
                      <a:rPr lang="en-US" sz="3100" b="0" i="1" dirty="0" smtClean="0">
                        <a:latin typeface="Cambria Math"/>
                      </a:rPr>
                      <m:t>.</m:t>
                    </m:r>
                  </m:oMath>
                </a14:m>
                <a:endParaRPr lang="en-US" sz="3100" b="0" dirty="0" smtClean="0"/>
              </a:p>
              <a:p>
                <a:r>
                  <a:rPr lang="en-US" sz="3100" dirty="0" smtClean="0"/>
                  <a:t>Now </a:t>
                </a:r>
                <a14:m>
                  <m:oMath xmlns:m="http://schemas.openxmlformats.org/officeDocument/2006/math">
                    <m:r>
                      <a:rPr lang="en-US" sz="3100" b="0" i="1" smtClean="0">
                        <a:latin typeface="Cambria Math"/>
                      </a:rPr>
                      <m:t>𝐼</m:t>
                    </m:r>
                    <m:r>
                      <a:rPr lang="en-US" sz="3100" b="0" i="1" smtClean="0">
                        <a:latin typeface="Cambria Math"/>
                      </a:rPr>
                      <m:t>={</m:t>
                    </m:r>
                    <m:r>
                      <a:rPr lang="en-US" sz="3100" b="0" i="1" smtClean="0">
                        <a:latin typeface="Cambria Math"/>
                      </a:rPr>
                      <m:t>𝑐𝑟𝑎𝑠</m:t>
                    </m:r>
                    <m:sSub>
                      <m:sSubPr>
                        <m:ctrlPr>
                          <a:rPr lang="en-US" sz="3100" b="0" i="1" smtClean="0">
                            <a:latin typeface="Cambria Math"/>
                          </a:rPr>
                        </m:ctrlPr>
                      </m:sSubPr>
                      <m:e>
                        <m:r>
                          <a:rPr lang="en-US" sz="3100" b="0" i="1" smtClean="0">
                            <a:latin typeface="Cambria Math"/>
                          </a:rPr>
                          <m:t>h</m:t>
                        </m:r>
                      </m:e>
                      <m:sub>
                        <m:r>
                          <a:rPr lang="en-US" sz="3100" b="0" i="1" smtClean="0">
                            <a:latin typeface="Cambria Math"/>
                          </a:rPr>
                          <m:t>𝑖</m:t>
                        </m:r>
                      </m:sub>
                    </m:sSub>
                    <m:r>
                      <a:rPr lang="en-US" sz="3100" b="0" i="1" smtClean="0">
                        <a:latin typeface="Cambria Math"/>
                      </a:rPr>
                      <m:t>:</m:t>
                    </m:r>
                    <m:r>
                      <a:rPr lang="en-US" sz="3100" b="0" i="1" smtClean="0">
                        <a:latin typeface="Cambria Math"/>
                      </a:rPr>
                      <m:t>𝑖</m:t>
                    </m:r>
                    <m:r>
                      <a:rPr lang="en-US" sz="3100" b="0" i="1" smtClean="0">
                        <a:latin typeface="Cambria Math"/>
                      </a:rPr>
                      <m:t>∈</m:t>
                    </m:r>
                    <m:r>
                      <m:rPr>
                        <m:sty m:val="p"/>
                      </m:rPr>
                      <a:rPr lang="en-US" sz="3100" b="0" i="0" smtClean="0">
                        <a:latin typeface="Cambria Math"/>
                      </a:rPr>
                      <m:t>Π</m:t>
                    </m:r>
                    <m:r>
                      <a:rPr lang="en-US" sz="3100" b="0" i="1" smtClean="0">
                        <a:latin typeface="Cambria Math"/>
                      </a:rPr>
                      <m:t>}</m:t>
                    </m:r>
                  </m:oMath>
                </a14:m>
                <a:r>
                  <a:rPr lang="en-US" sz="3100" dirty="0" smtClean="0"/>
                  <a:t>, i.e., crashes are the </a:t>
                </a:r>
                <a:r>
                  <a:rPr lang="en-US" sz="3100" dirty="0" smtClean="0">
                    <a:solidFill>
                      <a:schemeClr val="accent2">
                        <a:lumMod val="75000"/>
                      </a:schemeClr>
                    </a:solidFill>
                  </a:rPr>
                  <a:t>only </a:t>
                </a:r>
                <a:r>
                  <a:rPr lang="en-US" sz="3100" dirty="0" smtClean="0"/>
                  <a:t>FD inputs.</a:t>
                </a:r>
                <a:endParaRPr lang="en-US" sz="3100" dirty="0"/>
              </a:p>
              <a:p>
                <a14:m>
                  <m:oMath xmlns:m="http://schemas.openxmlformats.org/officeDocument/2006/math">
                    <m:r>
                      <a:rPr lang="en-US" sz="3100" b="0" i="1" smtClean="0">
                        <a:latin typeface="Cambria Math"/>
                      </a:rPr>
                      <m:t>𝑇</m:t>
                    </m:r>
                    <m:r>
                      <a:rPr lang="en-US" sz="3100" b="0" i="1" smtClean="0">
                        <a:latin typeface="Cambria Math"/>
                      </a:rPr>
                      <m:t> </m:t>
                    </m:r>
                    <m:r>
                      <m:rPr>
                        <m:sty m:val="p"/>
                      </m:rPr>
                      <a:rPr lang="en-US" sz="3100" b="0" i="0" smtClean="0">
                        <a:latin typeface="Cambria Math"/>
                      </a:rPr>
                      <m:t>satisfies</m:t>
                    </m:r>
                  </m:oMath>
                </a14:m>
                <a:r>
                  <a:rPr lang="en-US" sz="3100" dirty="0" smtClean="0"/>
                  <a:t> additional properties:</a:t>
                </a:r>
                <a:endParaRPr lang="en-US" sz="3100" dirty="0"/>
              </a:p>
              <a:p>
                <a:pPr lvl="1"/>
                <a:r>
                  <a:rPr lang="en-US" sz="2600" dirty="0" smtClean="0"/>
                  <a:t>Each </a:t>
                </a:r>
                <a14:m>
                  <m:oMath xmlns:m="http://schemas.openxmlformats.org/officeDocument/2006/math">
                    <m:r>
                      <a:rPr lang="en-US" sz="2600" b="0" i="1" smtClean="0">
                        <a:latin typeface="Cambria Math"/>
                      </a:rPr>
                      <m:t>𝑡</m:t>
                    </m:r>
                    <m:r>
                      <a:rPr lang="en-US" sz="2600" b="0" i="1" smtClean="0">
                        <a:latin typeface="Cambria Math"/>
                      </a:rPr>
                      <m:t>∈</m:t>
                    </m:r>
                    <m:r>
                      <a:rPr lang="en-US" sz="2600" b="0" i="1" smtClean="0">
                        <a:latin typeface="Cambria Math"/>
                      </a:rPr>
                      <m:t>𝑇</m:t>
                    </m:r>
                    <m:r>
                      <a:rPr lang="en-US" sz="2600" b="0" i="1" smtClean="0">
                        <a:latin typeface="Cambria Math"/>
                      </a:rPr>
                      <m:t> </m:t>
                    </m:r>
                    <m:r>
                      <m:rPr>
                        <m:sty m:val="p"/>
                      </m:rPr>
                      <a:rPr lang="en-US" sz="2600" b="0" i="0" smtClean="0">
                        <a:latin typeface="Cambria Math"/>
                      </a:rPr>
                      <m:t>is</m:t>
                    </m:r>
                    <m:r>
                      <a:rPr lang="en-US" sz="2600" b="0" i="0" smtClean="0">
                        <a:latin typeface="Cambria Math"/>
                      </a:rPr>
                      <m:t> </m:t>
                    </m:r>
                  </m:oMath>
                </a14:m>
                <a:r>
                  <a:rPr lang="en-US" sz="2600" dirty="0" smtClean="0">
                    <a:solidFill>
                      <a:schemeClr val="accent2">
                        <a:lumMod val="75000"/>
                      </a:schemeClr>
                    </a:solidFill>
                  </a:rPr>
                  <a:t>valid:</a:t>
                </a:r>
              </a:p>
              <a:p>
                <a:pPr lvl="2"/>
                <a:r>
                  <a:rPr lang="en-US" sz="2600" dirty="0"/>
                  <a:t>No </a:t>
                </a:r>
                <a:r>
                  <a:rPr lang="en-US" sz="2600" dirty="0" smtClean="0"/>
                  <a:t>outputs at location </a:t>
                </a:r>
                <a14:m>
                  <m:oMath xmlns:m="http://schemas.openxmlformats.org/officeDocument/2006/math">
                    <m:r>
                      <a:rPr lang="en-US" sz="2600" i="1" dirty="0" smtClean="0">
                        <a:latin typeface="Cambria Math"/>
                      </a:rPr>
                      <m:t>𝑖</m:t>
                    </m:r>
                    <m:r>
                      <a:rPr lang="en-US" sz="2600" i="1" dirty="0" smtClean="0">
                        <a:latin typeface="Cambria Math"/>
                      </a:rPr>
                      <m:t> </m:t>
                    </m:r>
                  </m:oMath>
                </a14:m>
                <a:r>
                  <a:rPr lang="en-US" sz="2600" dirty="0"/>
                  <a:t>after </a:t>
                </a:r>
                <a14:m>
                  <m:oMath xmlns:m="http://schemas.openxmlformats.org/officeDocument/2006/math">
                    <m:r>
                      <a:rPr lang="en-US" sz="2600" i="1" dirty="0" smtClean="0">
                        <a:solidFill>
                          <a:schemeClr val="accent2">
                            <a:lumMod val="75000"/>
                          </a:schemeClr>
                        </a:solidFill>
                        <a:latin typeface="Cambria Math"/>
                      </a:rPr>
                      <m:t>𝑐𝑟𝑎𝑠</m:t>
                    </m:r>
                    <m:sSub>
                      <m:sSubPr>
                        <m:ctrlPr>
                          <a:rPr lang="en-US" sz="2600" i="1" dirty="0" smtClean="0">
                            <a:solidFill>
                              <a:schemeClr val="accent2">
                                <a:lumMod val="75000"/>
                              </a:schemeClr>
                            </a:solidFill>
                            <a:latin typeface="Cambria Math"/>
                          </a:rPr>
                        </m:ctrlPr>
                      </m:sSubPr>
                      <m:e>
                        <m:r>
                          <a:rPr lang="en-US" sz="2600" i="1" dirty="0" smtClean="0">
                            <a:solidFill>
                              <a:schemeClr val="accent2">
                                <a:lumMod val="75000"/>
                              </a:schemeClr>
                            </a:solidFill>
                            <a:latin typeface="Cambria Math"/>
                          </a:rPr>
                          <m:t>h</m:t>
                        </m:r>
                      </m:e>
                      <m:sub>
                        <m:r>
                          <a:rPr lang="en-US" sz="2600" i="1" dirty="0" smtClean="0">
                            <a:solidFill>
                              <a:schemeClr val="accent2">
                                <a:lumMod val="75000"/>
                              </a:schemeClr>
                            </a:solidFill>
                            <a:latin typeface="Cambria Math"/>
                          </a:rPr>
                          <m:t>𝑖</m:t>
                        </m:r>
                      </m:sub>
                    </m:sSub>
                    <m:r>
                      <a:rPr lang="en-US" sz="2600" i="1" dirty="0" smtClean="0">
                        <a:latin typeface="Cambria Math"/>
                      </a:rPr>
                      <m:t>.</m:t>
                    </m:r>
                  </m:oMath>
                </a14:m>
                <a:endParaRPr lang="en-US" sz="2600" dirty="0"/>
              </a:p>
              <a:p>
                <a:pPr lvl="2"/>
                <a:r>
                  <a:rPr lang="en-US" sz="2600" dirty="0" smtClean="0"/>
                  <a:t>Infinitely many </a:t>
                </a:r>
                <a:r>
                  <a:rPr lang="en-US" sz="2600" dirty="0"/>
                  <a:t>outputs at </a:t>
                </a:r>
                <a:r>
                  <a:rPr lang="en-US" sz="2600" dirty="0" smtClean="0"/>
                  <a:t>non-failing locations</a:t>
                </a:r>
                <a:endParaRPr lang="en-US" sz="2600" dirty="0"/>
              </a:p>
              <a:p>
                <a:pPr lvl="1"/>
                <a14:m>
                  <m:oMath xmlns:m="http://schemas.openxmlformats.org/officeDocument/2006/math">
                    <m:r>
                      <a:rPr lang="en-US" sz="2600" i="1" dirty="0" smtClean="0">
                        <a:latin typeface="Cambria Math"/>
                      </a:rPr>
                      <m:t>𝑇</m:t>
                    </m:r>
                  </m:oMath>
                </a14:m>
                <a:r>
                  <a:rPr lang="en-US" sz="2600" dirty="0" smtClean="0"/>
                  <a:t> is </a:t>
                </a:r>
                <a:r>
                  <a:rPr lang="en-US" sz="2600" dirty="0" smtClean="0">
                    <a:solidFill>
                      <a:schemeClr val="accent2">
                        <a:lumMod val="75000"/>
                      </a:schemeClr>
                    </a:solidFill>
                  </a:rPr>
                  <a:t>closed </a:t>
                </a:r>
                <a:r>
                  <a:rPr lang="en-US" sz="2600" dirty="0">
                    <a:solidFill>
                      <a:schemeClr val="accent2">
                        <a:lumMod val="75000"/>
                      </a:schemeClr>
                    </a:solidFill>
                  </a:rPr>
                  <a:t>under </a:t>
                </a:r>
                <a:r>
                  <a:rPr lang="en-US" sz="2600" dirty="0" smtClean="0">
                    <a:solidFill>
                      <a:schemeClr val="accent2">
                        <a:lumMod val="75000"/>
                      </a:schemeClr>
                    </a:solidFill>
                  </a:rPr>
                  <a:t>sampling:</a:t>
                </a:r>
              </a:p>
              <a:p>
                <a:pPr lvl="2"/>
                <a:r>
                  <a:rPr lang="en-US" sz="2600" dirty="0" smtClean="0"/>
                  <a:t>Take any </a:t>
                </a:r>
                <a:r>
                  <a:rPr lang="en-US" sz="2600" dirty="0"/>
                  <a:t>trace in </a:t>
                </a:r>
                <a14:m>
                  <m:oMath xmlns:m="http://schemas.openxmlformats.org/officeDocument/2006/math">
                    <m:r>
                      <a:rPr lang="en-US" sz="2600" i="1" dirty="0">
                        <a:latin typeface="Cambria Math"/>
                      </a:rPr>
                      <m:t>𝑇</m:t>
                    </m:r>
                  </m:oMath>
                </a14:m>
                <a:r>
                  <a:rPr lang="en-US" sz="2600" baseline="-25000" dirty="0" smtClean="0"/>
                  <a:t>, </a:t>
                </a:r>
                <a:endParaRPr lang="en-US" sz="2600" baseline="-25000" dirty="0"/>
              </a:p>
              <a:p>
                <a:pPr lvl="2"/>
                <a:r>
                  <a:rPr lang="en-US" sz="2600" dirty="0" smtClean="0"/>
                  <a:t>For each faulty location </a:t>
                </a:r>
                <a14:m>
                  <m:oMath xmlns:m="http://schemas.openxmlformats.org/officeDocument/2006/math">
                    <m:r>
                      <a:rPr lang="en-US" sz="2600" i="1" dirty="0" smtClean="0">
                        <a:latin typeface="Cambria Math"/>
                      </a:rPr>
                      <m:t>𝑖</m:t>
                    </m:r>
                  </m:oMath>
                </a14:m>
                <a:r>
                  <a:rPr lang="en-US" sz="2600" dirty="0" smtClean="0"/>
                  <a:t>, delete </a:t>
                </a:r>
                <a:r>
                  <a:rPr lang="en-US" sz="2600" dirty="0"/>
                  <a:t>any suffix of </a:t>
                </a:r>
                <a:r>
                  <a:rPr lang="en-US" sz="2600" dirty="0" smtClean="0"/>
                  <a:t>the </a:t>
                </a:r>
                <a14:m>
                  <m:oMath xmlns:m="http://schemas.openxmlformats.org/officeDocument/2006/math">
                    <m:sSub>
                      <m:sSubPr>
                        <m:ctrlPr>
                          <a:rPr lang="en-US" sz="2600" b="0" i="1" smtClean="0">
                            <a:latin typeface="Cambria Math"/>
                          </a:rPr>
                        </m:ctrlPr>
                      </m:sSubPr>
                      <m:e>
                        <m:r>
                          <a:rPr lang="en-US" sz="2600" b="0" i="1" smtClean="0">
                            <a:latin typeface="Cambria Math"/>
                          </a:rPr>
                          <m:t>𝑂</m:t>
                        </m:r>
                      </m:e>
                      <m:sub>
                        <m:r>
                          <a:rPr lang="en-US" sz="2600" b="0" i="1" smtClean="0">
                            <a:latin typeface="Cambria Math"/>
                          </a:rPr>
                          <m:t>𝑖</m:t>
                        </m:r>
                      </m:sub>
                    </m:sSub>
                    <m:r>
                      <a:rPr lang="en-US" sz="2600" b="0" i="1" smtClean="0">
                        <a:latin typeface="Cambria Math"/>
                      </a:rPr>
                      <m:t>  </m:t>
                    </m:r>
                  </m:oMath>
                </a14:m>
                <a:r>
                  <a:rPr lang="en-US" sz="2600" dirty="0" smtClean="0"/>
                  <a:t>outputs.</a:t>
                </a:r>
                <a:endParaRPr lang="en-US" sz="2600" dirty="0"/>
              </a:p>
              <a:p>
                <a:pPr lvl="2"/>
                <a:r>
                  <a:rPr lang="en-US" sz="2600" dirty="0" smtClean="0"/>
                  <a:t>The result is also a </a:t>
                </a:r>
                <a:r>
                  <a:rPr lang="en-US" sz="2600" dirty="0"/>
                  <a:t>trace in </a:t>
                </a:r>
                <a14:m>
                  <m:oMath xmlns:m="http://schemas.openxmlformats.org/officeDocument/2006/math">
                    <m:r>
                      <a:rPr lang="en-US" sz="2600" i="1" dirty="0">
                        <a:latin typeface="Cambria Math"/>
                      </a:rPr>
                      <m:t>𝑇</m:t>
                    </m:r>
                  </m:oMath>
                </a14:m>
                <a:r>
                  <a:rPr lang="en-US" sz="2600" dirty="0" smtClean="0"/>
                  <a:t>.</a:t>
                </a:r>
              </a:p>
              <a:p>
                <a:pPr lvl="1"/>
                <a14:m>
                  <m:oMath xmlns:m="http://schemas.openxmlformats.org/officeDocument/2006/math">
                    <m:r>
                      <a:rPr lang="en-US" sz="2600" i="1" dirty="0">
                        <a:latin typeface="Cambria Math"/>
                      </a:rPr>
                      <m:t>𝑇</m:t>
                    </m:r>
                  </m:oMath>
                </a14:m>
                <a:r>
                  <a:rPr lang="en-US" sz="2600" dirty="0"/>
                  <a:t> is </a:t>
                </a:r>
                <a:r>
                  <a:rPr lang="en-US" sz="2600" dirty="0">
                    <a:solidFill>
                      <a:schemeClr val="accent2">
                        <a:lumMod val="75000"/>
                      </a:schemeClr>
                    </a:solidFill>
                  </a:rPr>
                  <a:t>closed under </a:t>
                </a:r>
                <a:r>
                  <a:rPr lang="en-US" sz="2600" dirty="0" smtClean="0">
                    <a:solidFill>
                      <a:schemeClr val="accent2">
                        <a:lumMod val="75000"/>
                      </a:schemeClr>
                    </a:solidFill>
                  </a:rPr>
                  <a:t>constrained reordering:</a:t>
                </a:r>
              </a:p>
              <a:p>
                <a:pPr lvl="2"/>
                <a:r>
                  <a:rPr lang="en-US" sz="2600" dirty="0"/>
                  <a:t>Take any trace in </a:t>
                </a:r>
                <a14:m>
                  <m:oMath xmlns:m="http://schemas.openxmlformats.org/officeDocument/2006/math">
                    <m:r>
                      <a:rPr lang="en-US" sz="2600" b="0" i="1" smtClean="0">
                        <a:latin typeface="Cambria Math"/>
                      </a:rPr>
                      <m:t>𝑇</m:t>
                    </m:r>
                    <m:r>
                      <a:rPr lang="en-US" sz="2600" b="0" i="1" smtClean="0">
                        <a:latin typeface="Cambria Math"/>
                      </a:rPr>
                      <m:t>.</m:t>
                    </m:r>
                  </m:oMath>
                </a14:m>
                <a:endParaRPr lang="en-US" sz="2600" b="0" dirty="0" smtClean="0"/>
              </a:p>
              <a:p>
                <a:pPr lvl="2"/>
                <a:r>
                  <a:rPr lang="en-US" sz="2600" dirty="0" smtClean="0"/>
                  <a:t>Reorder events, but without disturbing the order of FD output events at any location, and without moving crashes later, past any FD output events</a:t>
                </a:r>
                <a:r>
                  <a:rPr lang="en-US" sz="2600" dirty="0"/>
                  <a:t> </a:t>
                </a:r>
                <a:r>
                  <a:rPr lang="en-US" sz="2600" dirty="0" smtClean="0"/>
                  <a:t>anywhere.</a:t>
                </a:r>
              </a:p>
              <a:p>
                <a:pPr lvl="2"/>
                <a:r>
                  <a:rPr lang="en-US" sz="2600" dirty="0" smtClean="0"/>
                  <a:t>The </a:t>
                </a:r>
                <a:r>
                  <a:rPr lang="en-US" sz="2600" dirty="0"/>
                  <a:t>result is also a trace in </a:t>
                </a:r>
                <a14:m>
                  <m:oMath xmlns:m="http://schemas.openxmlformats.org/officeDocument/2006/math">
                    <m:r>
                      <a:rPr lang="en-US" sz="2600" i="1" dirty="0">
                        <a:latin typeface="Cambria Math"/>
                      </a:rPr>
                      <m:t>𝑇</m:t>
                    </m:r>
                  </m:oMath>
                </a14:m>
                <a:r>
                  <a:rPr lang="en-US" sz="2600" dirty="0" smtClean="0"/>
                  <a:t>.</a:t>
                </a:r>
                <a:endParaRPr lang="en-US" sz="2600" dirty="0"/>
              </a:p>
              <a:p>
                <a:pPr marL="457200" lvl="1" indent="0">
                  <a:buNone/>
                </a:pPr>
                <a:endParaRPr lang="en-US" baseline="-25000" dirty="0"/>
              </a:p>
              <a:p>
                <a:pPr lvl="1"/>
                <a:endParaRPr lang="en-US" dirty="0">
                  <a:solidFill>
                    <a:schemeClr val="accent2">
                      <a:lumMod val="75000"/>
                    </a:schemeClr>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95400"/>
                <a:ext cx="8534400" cy="5410200"/>
              </a:xfrm>
              <a:blipFill rotWithShape="1">
                <a:blip r:embed="rId3"/>
                <a:stretch>
                  <a:fillRect l="-929" t="-2142" r="-57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23</a:t>
            </a:fld>
            <a:endParaRPr lang="en-US"/>
          </a:p>
        </p:txBody>
      </p:sp>
    </p:spTree>
    <p:extLst>
      <p:ext uri="{BB962C8B-B14F-4D97-AF65-F5344CB8AC3E}">
        <p14:creationId xmlns:p14="http://schemas.microsoft.com/office/powerpoint/2010/main" val="311866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Remarks</a:t>
            </a:r>
            <a:endParaRPr lang="en-US" dirty="0"/>
          </a:p>
        </p:txBody>
      </p:sp>
      <p:sp>
        <p:nvSpPr>
          <p:cNvPr id="3" name="Content Placeholder 2"/>
          <p:cNvSpPr>
            <a:spLocks noGrp="1"/>
          </p:cNvSpPr>
          <p:nvPr>
            <p:ph idx="1"/>
          </p:nvPr>
        </p:nvSpPr>
        <p:spPr/>
        <p:txBody>
          <a:bodyPr/>
          <a:lstStyle/>
          <a:p>
            <a:r>
              <a:rPr lang="en-US" dirty="0" smtClean="0"/>
              <a:t>Straightforward asynchronous formulation, I/O automata style.</a:t>
            </a:r>
          </a:p>
          <a:p>
            <a:r>
              <a:rPr lang="en-US" dirty="0" smtClean="0"/>
              <a:t>FD defined simply as a problem, in terms of allowable sequences of input and output events.</a:t>
            </a:r>
          </a:p>
          <a:p>
            <a:r>
              <a:rPr lang="en-US" dirty="0" smtClean="0"/>
              <a:t>Constraints are simple, and are just what is needed for basic results.</a:t>
            </a:r>
          </a:p>
          <a:p>
            <a:pPr lvl="1"/>
            <a:r>
              <a:rPr lang="en-US" dirty="0" smtClean="0"/>
              <a:t>These are implicit in the earlier papers.</a:t>
            </a:r>
          </a:p>
        </p:txBody>
      </p:sp>
      <p:sp>
        <p:nvSpPr>
          <p:cNvPr id="4" name="Slide Number Placeholder 3"/>
          <p:cNvSpPr>
            <a:spLocks noGrp="1"/>
          </p:cNvSpPr>
          <p:nvPr>
            <p:ph type="sldNum" sz="quarter" idx="12"/>
          </p:nvPr>
        </p:nvSpPr>
        <p:spPr/>
        <p:txBody>
          <a:bodyPr/>
          <a:lstStyle/>
          <a:p>
            <a:fld id="{D2A3D09A-7868-461E-AD70-0164CED56359}" type="slidenum">
              <a:rPr lang="en-US" smtClean="0"/>
              <a:t>24</a:t>
            </a:fld>
            <a:endParaRPr lang="en-US"/>
          </a:p>
        </p:txBody>
      </p:sp>
    </p:spTree>
    <p:extLst>
      <p:ext uri="{BB962C8B-B14F-4D97-AF65-F5344CB8AC3E}">
        <p14:creationId xmlns:p14="http://schemas.microsoft.com/office/powerpoint/2010/main" val="15148320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382000" cy="3611562"/>
          </a:xfrm>
        </p:spPr>
        <p:txBody>
          <a:bodyPr/>
          <a:lstStyle/>
          <a:p>
            <a:r>
              <a:rPr lang="en-US" dirty="0"/>
              <a:t>2</a:t>
            </a:r>
            <a:r>
              <a:rPr lang="en-US" dirty="0" smtClean="0"/>
              <a:t>.  Examples:</a:t>
            </a:r>
            <a:br>
              <a:rPr lang="en-US" dirty="0" smtClean="0"/>
            </a:br>
            <a:r>
              <a:rPr lang="en-US" dirty="0" smtClean="0"/>
              <a:t>Typical Failure Detectors</a:t>
            </a:r>
            <a:endParaRPr lang="en-US" dirty="0"/>
          </a:p>
        </p:txBody>
      </p:sp>
      <p:sp>
        <p:nvSpPr>
          <p:cNvPr id="4" name="Slide Number Placeholder 3"/>
          <p:cNvSpPr>
            <a:spLocks noGrp="1"/>
          </p:cNvSpPr>
          <p:nvPr>
            <p:ph type="sldNum" sz="quarter" idx="12"/>
          </p:nvPr>
        </p:nvSpPr>
        <p:spPr/>
        <p:txBody>
          <a:bodyPr/>
          <a:lstStyle/>
          <a:p>
            <a:fld id="{D2A3D09A-7868-461E-AD70-0164CED56359}" type="slidenum">
              <a:rPr lang="en-US" smtClean="0"/>
              <a:t>25</a:t>
            </a:fld>
            <a:endParaRPr lang="en-US"/>
          </a:p>
        </p:txBody>
      </p:sp>
      <p:grpSp>
        <p:nvGrpSpPr>
          <p:cNvPr id="5" name="Group 4"/>
          <p:cNvGrpSpPr/>
          <p:nvPr/>
        </p:nvGrpSpPr>
        <p:grpSpPr>
          <a:xfrm>
            <a:off x="5101618" y="4724400"/>
            <a:ext cx="3413136" cy="1316597"/>
            <a:chOff x="3352800" y="2569603"/>
            <a:chExt cx="3413136" cy="1316597"/>
          </a:xfrm>
        </p:grpSpPr>
        <p:grpSp>
          <p:nvGrpSpPr>
            <p:cNvPr id="6" name="Group 5"/>
            <p:cNvGrpSpPr/>
            <p:nvPr/>
          </p:nvGrpSpPr>
          <p:grpSpPr>
            <a:xfrm>
              <a:off x="3352800" y="2569603"/>
              <a:ext cx="3413136" cy="1316597"/>
              <a:chOff x="3352800" y="2569603"/>
              <a:chExt cx="3413136" cy="1316597"/>
            </a:xfrm>
          </p:grpSpPr>
          <p:sp>
            <p:nvSpPr>
              <p:cNvPr id="8" name="Oval 7"/>
              <p:cNvSpPr>
                <a:spLocks noChangeAspect="1"/>
              </p:cNvSpPr>
              <p:nvPr/>
            </p:nvSpPr>
            <p:spPr>
              <a:xfrm>
                <a:off x="3352800" y="2590800"/>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9" name="Oval 8"/>
              <p:cNvSpPr>
                <a:spLocks noChangeAspect="1"/>
              </p:cNvSpPr>
              <p:nvPr/>
            </p:nvSpPr>
            <p:spPr>
              <a:xfrm>
                <a:off x="4108704" y="2569603"/>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0" name="Oval 9"/>
              <p:cNvSpPr>
                <a:spLocks noChangeAspect="1"/>
              </p:cNvSpPr>
              <p:nvPr/>
            </p:nvSpPr>
            <p:spPr>
              <a:xfrm>
                <a:off x="6162432" y="2600776"/>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11" name="Oval 10"/>
              <p:cNvSpPr/>
              <p:nvPr/>
            </p:nvSpPr>
            <p:spPr>
              <a:xfrm>
                <a:off x="3945913" y="3352800"/>
                <a:ext cx="2133600" cy="533400"/>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Channels</a:t>
                </a:r>
                <a:endParaRPr lang="en-US" dirty="0">
                  <a:solidFill>
                    <a:schemeClr val="tx1"/>
                  </a:solidFill>
                </a:endParaRPr>
              </a:p>
            </p:txBody>
          </p:sp>
          <p:grpSp>
            <p:nvGrpSpPr>
              <p:cNvPr id="12" name="Group 11"/>
              <p:cNvGrpSpPr/>
              <p:nvPr/>
            </p:nvGrpSpPr>
            <p:grpSpPr>
              <a:xfrm>
                <a:off x="3654552" y="3084726"/>
                <a:ext cx="2809632" cy="534774"/>
                <a:chOff x="3654552" y="3084726"/>
                <a:chExt cx="2809632" cy="534774"/>
              </a:xfrm>
            </p:grpSpPr>
            <p:cxnSp>
              <p:nvCxnSpPr>
                <p:cNvPr id="13" name="Straight Arrow Connector 12"/>
                <p:cNvCxnSpPr>
                  <a:stCxn id="8" idx="4"/>
                  <a:endCxn id="11" idx="2"/>
                </p:cNvCxnSpPr>
                <p:nvPr/>
              </p:nvCxnSpPr>
              <p:spPr>
                <a:xfrm>
                  <a:off x="3654552" y="3194304"/>
                  <a:ext cx="291361" cy="4251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8" idx="5"/>
                </p:cNvCxnSpPr>
                <p:nvPr/>
              </p:nvCxnSpPr>
              <p:spPr>
                <a:xfrm flipH="1" flipV="1">
                  <a:off x="3867923" y="3105923"/>
                  <a:ext cx="240781" cy="3992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4"/>
                </p:cNvCxnSpPr>
                <p:nvPr/>
              </p:nvCxnSpPr>
              <p:spPr>
                <a:xfrm>
                  <a:off x="4410456" y="3173107"/>
                  <a:ext cx="85344" cy="2337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9" idx="5"/>
                </p:cNvCxnSpPr>
                <p:nvPr/>
              </p:nvCxnSpPr>
              <p:spPr>
                <a:xfrm flipH="1" flipV="1">
                  <a:off x="4623827" y="3084726"/>
                  <a:ext cx="88381" cy="2680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3"/>
                </p:cNvCxnSpPr>
                <p:nvPr/>
              </p:nvCxnSpPr>
              <p:spPr>
                <a:xfrm flipH="1">
                  <a:off x="5867400" y="3115899"/>
                  <a:ext cx="383413" cy="3893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6"/>
                  <a:endCxn id="10" idx="4"/>
                </p:cNvCxnSpPr>
                <p:nvPr/>
              </p:nvCxnSpPr>
              <p:spPr>
                <a:xfrm flipV="1">
                  <a:off x="6079513" y="3204280"/>
                  <a:ext cx="384671" cy="4152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7" name="Straight Connector 6"/>
            <p:cNvCxnSpPr/>
            <p:nvPr/>
          </p:nvCxnSpPr>
          <p:spPr>
            <a:xfrm>
              <a:off x="5257800" y="2871355"/>
              <a:ext cx="457200" cy="0"/>
            </a:xfrm>
            <a:prstGeom prst="line">
              <a:avLst/>
            </a:prstGeom>
            <a:ln>
              <a:prstDash val="sysDash"/>
            </a:ln>
          </p:spPr>
          <p:style>
            <a:lnRef idx="3">
              <a:schemeClr val="dk1"/>
            </a:lnRef>
            <a:fillRef idx="0">
              <a:schemeClr val="dk1"/>
            </a:fillRef>
            <a:effectRef idx="2">
              <a:schemeClr val="dk1"/>
            </a:effectRef>
            <a:fontRef idx="minor">
              <a:schemeClr val="tx1"/>
            </a:fontRef>
          </p:style>
        </p:cxnSp>
      </p:grpSp>
      <p:grpSp>
        <p:nvGrpSpPr>
          <p:cNvPr id="19" name="Group 18"/>
          <p:cNvGrpSpPr/>
          <p:nvPr/>
        </p:nvGrpSpPr>
        <p:grpSpPr>
          <a:xfrm>
            <a:off x="3142620" y="5074620"/>
            <a:ext cx="4790832" cy="1155179"/>
            <a:chOff x="1371600" y="2865144"/>
            <a:chExt cx="4790832" cy="1155179"/>
          </a:xfrm>
        </p:grpSpPr>
        <p:sp>
          <p:nvSpPr>
            <p:cNvPr id="20" name="Oval 19"/>
            <p:cNvSpPr/>
            <p:nvPr/>
          </p:nvSpPr>
          <p:spPr>
            <a:xfrm>
              <a:off x="1371600" y="3105923"/>
              <a:ext cx="1828800" cy="9144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Failure</a:t>
              </a:r>
            </a:p>
            <a:p>
              <a:pPr algn="ctr"/>
              <a:r>
                <a:rPr lang="en-US" dirty="0" smtClean="0">
                  <a:solidFill>
                    <a:schemeClr val="tx1"/>
                  </a:solidFill>
                </a:rPr>
                <a:t>Detector</a:t>
              </a:r>
              <a:endParaRPr lang="en-US" dirty="0">
                <a:solidFill>
                  <a:schemeClr val="tx1"/>
                </a:solidFill>
              </a:endParaRPr>
            </a:p>
          </p:txBody>
        </p:sp>
        <p:cxnSp>
          <p:nvCxnSpPr>
            <p:cNvPr id="21" name="Straight Arrow Connector 20"/>
            <p:cNvCxnSpPr/>
            <p:nvPr/>
          </p:nvCxnSpPr>
          <p:spPr>
            <a:xfrm flipV="1">
              <a:off x="2590800" y="2865144"/>
              <a:ext cx="762000" cy="22698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0" idx="7"/>
            </p:cNvCxnSpPr>
            <p:nvPr/>
          </p:nvCxnSpPr>
          <p:spPr>
            <a:xfrm flipV="1">
              <a:off x="2932578" y="2999237"/>
              <a:ext cx="1176126" cy="24059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200400" y="2999238"/>
              <a:ext cx="2962032" cy="4126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606063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19200"/>
          </a:xfrm>
        </p:spPr>
        <p:txBody>
          <a:bodyPr/>
          <a:lstStyle/>
          <a:p>
            <a:r>
              <a:rPr lang="en-US" dirty="0" smtClean="0"/>
              <a:t>Failure Detector Examples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19200"/>
                <a:ext cx="8610600" cy="5410200"/>
              </a:xfrm>
            </p:spPr>
            <p:txBody>
              <a:bodyPr>
                <a:normAutofit fontScale="77500" lnSpcReduction="20000"/>
              </a:bodyPr>
              <a:lstStyle/>
              <a:p>
                <a:r>
                  <a:rPr lang="en-US" sz="3400" dirty="0" smtClean="0">
                    <a:solidFill>
                      <a:schemeClr val="accent3">
                        <a:lumMod val="50000"/>
                      </a:schemeClr>
                    </a:solidFill>
                  </a:rPr>
                  <a:t>[CT] </a:t>
                </a:r>
                <a:r>
                  <a:rPr lang="en-US" sz="3400" dirty="0" smtClean="0"/>
                  <a:t>defines eight failure detectors.</a:t>
                </a:r>
              </a:p>
              <a:p>
                <a:r>
                  <a:rPr lang="en-US" sz="3400" dirty="0" smtClean="0"/>
                  <a:t>All have outputs that are subsets of </a:t>
                </a:r>
                <a14:m>
                  <m:oMath xmlns:m="http://schemas.openxmlformats.org/officeDocument/2006/math">
                    <m:r>
                      <m:rPr>
                        <m:sty m:val="p"/>
                      </m:rPr>
                      <a:rPr lang="en-US" sz="3400" b="0" i="0" smtClean="0">
                        <a:latin typeface="Cambria Math"/>
                      </a:rPr>
                      <m:t>Π</m:t>
                    </m:r>
                    <m:r>
                      <a:rPr lang="en-US" sz="3400" b="0" i="1" smtClean="0">
                        <a:latin typeface="Cambria Math"/>
                      </a:rPr>
                      <m:t>,</m:t>
                    </m:r>
                    <m:r>
                      <a:rPr lang="en-US" sz="3400" b="0" i="0" smtClean="0">
                        <a:latin typeface="Cambria Math"/>
                      </a:rPr>
                      <m:t> </m:t>
                    </m:r>
                  </m:oMath>
                </a14:m>
                <a:r>
                  <a:rPr lang="en-US" sz="3400" dirty="0" smtClean="0"/>
                  <a:t>representing the set of processes</a:t>
                </a:r>
                <a:r>
                  <a:rPr lang="en-US" sz="3400" dirty="0"/>
                  <a:t> </a:t>
                </a:r>
                <a:r>
                  <a:rPr lang="en-US" sz="3400" dirty="0" smtClean="0"/>
                  <a:t>that are “suspected” to have failed.</a:t>
                </a:r>
              </a:p>
              <a:p>
                <a:r>
                  <a:rPr lang="en-US" sz="3400" dirty="0" smtClean="0"/>
                  <a:t>Different reliability guarantees, expressed in terms of:</a:t>
                </a:r>
              </a:p>
              <a:p>
                <a:pPr lvl="1"/>
                <a:r>
                  <a:rPr lang="en-US" sz="2900" dirty="0" smtClean="0">
                    <a:solidFill>
                      <a:schemeClr val="accent2">
                        <a:lumMod val="75000"/>
                      </a:schemeClr>
                    </a:solidFill>
                  </a:rPr>
                  <a:t>Completeness:  </a:t>
                </a:r>
                <a:r>
                  <a:rPr lang="en-US" sz="2900" dirty="0" smtClean="0"/>
                  <a:t>Reporting all failures, avoiding false negatives.</a:t>
                </a:r>
              </a:p>
              <a:p>
                <a:pPr lvl="1"/>
                <a:r>
                  <a:rPr lang="en-US" sz="2900" dirty="0" smtClean="0">
                    <a:solidFill>
                      <a:schemeClr val="accent2">
                        <a:lumMod val="75000"/>
                      </a:schemeClr>
                    </a:solidFill>
                  </a:rPr>
                  <a:t>Accuracy:  </a:t>
                </a:r>
                <a:r>
                  <a:rPr lang="en-US" sz="2900" dirty="0" smtClean="0"/>
                  <a:t>Not reporting failures incorrectly, avoiding false positives.</a:t>
                </a:r>
              </a:p>
              <a:p>
                <a:pPr lvl="1"/>
                <a:endParaRPr lang="en-US" sz="2900" dirty="0" smtClean="0"/>
              </a:p>
              <a:p>
                <a14:m>
                  <m:oMath xmlns:m="http://schemas.openxmlformats.org/officeDocument/2006/math">
                    <m:r>
                      <a:rPr lang="en-US" sz="3400" b="0" i="1" smtClean="0">
                        <a:solidFill>
                          <a:schemeClr val="accent2">
                            <a:lumMod val="75000"/>
                          </a:schemeClr>
                        </a:solidFill>
                        <a:latin typeface="Cambria Math"/>
                      </a:rPr>
                      <m:t>⋄</m:t>
                    </m:r>
                    <m:r>
                      <a:rPr lang="en-US" sz="3400" b="0" i="1" smtClean="0">
                        <a:solidFill>
                          <a:schemeClr val="accent2">
                            <a:lumMod val="75000"/>
                          </a:schemeClr>
                        </a:solidFill>
                        <a:latin typeface="Cambria Math"/>
                      </a:rPr>
                      <m:t>𝑃</m:t>
                    </m:r>
                  </m:oMath>
                </a14:m>
                <a:r>
                  <a:rPr lang="en-US" sz="3400" b="0" dirty="0" smtClean="0">
                    <a:solidFill>
                      <a:schemeClr val="accent2">
                        <a:lumMod val="75000"/>
                      </a:schemeClr>
                    </a:solidFill>
                  </a:rPr>
                  <a:t>, Eventually Perfect FD:  </a:t>
                </a:r>
                <a:r>
                  <a:rPr lang="en-US" sz="3400" dirty="0" smtClean="0"/>
                  <a:t>Each trace </a:t>
                </a:r>
                <a14:m>
                  <m:oMath xmlns:m="http://schemas.openxmlformats.org/officeDocument/2006/math">
                    <m:r>
                      <a:rPr lang="en-US" sz="3400" b="0" i="1" smtClean="0">
                        <a:latin typeface="Cambria Math"/>
                      </a:rPr>
                      <m:t>𝑡</m:t>
                    </m:r>
                    <m:r>
                      <a:rPr lang="en-US" sz="3400" b="0" i="1" smtClean="0">
                        <a:latin typeface="Cambria Math"/>
                      </a:rPr>
                      <m:t>∈</m:t>
                    </m:r>
                    <m:r>
                      <a:rPr lang="en-US" sz="3400" b="0" i="1" smtClean="0">
                        <a:latin typeface="Cambria Math"/>
                      </a:rPr>
                      <m:t>𝑇</m:t>
                    </m:r>
                  </m:oMath>
                </a14:m>
                <a:r>
                  <a:rPr lang="en-US" sz="3400" dirty="0" smtClean="0"/>
                  <a:t> satisfies:</a:t>
                </a:r>
              </a:p>
              <a:p>
                <a:pPr lvl="1"/>
                <a:r>
                  <a:rPr lang="en-US" dirty="0" smtClean="0">
                    <a:solidFill>
                      <a:schemeClr val="accent2">
                        <a:lumMod val="75000"/>
                      </a:schemeClr>
                    </a:solidFill>
                  </a:rPr>
                  <a:t>Validity:   </a:t>
                </a:r>
                <a14:m>
                  <m:oMath xmlns:m="http://schemas.openxmlformats.org/officeDocument/2006/math">
                    <m:r>
                      <a:rPr lang="en-US" i="1">
                        <a:latin typeface="Cambria Math"/>
                      </a:rPr>
                      <m:t>𝑡</m:t>
                    </m:r>
                    <m:r>
                      <a:rPr lang="en-US" i="1">
                        <a:latin typeface="Cambria Math"/>
                      </a:rPr>
                      <m:t> </m:t>
                    </m:r>
                  </m:oMath>
                </a14:m>
                <a:r>
                  <a:rPr lang="en-US" dirty="0" smtClean="0"/>
                  <a:t>contains infinitely many outputs at each </a:t>
                </a:r>
                <a:r>
                  <a:rPr lang="en-US" dirty="0" err="1" smtClean="0"/>
                  <a:t>nonfaulty</a:t>
                </a:r>
                <a:r>
                  <a:rPr lang="en-US" dirty="0" smtClean="0"/>
                  <a:t> location, and contains no outputs </a:t>
                </a:r>
                <a:r>
                  <a:rPr lang="en-US" dirty="0"/>
                  <a:t>after a </a:t>
                </a:r>
                <a:r>
                  <a:rPr lang="en-US" dirty="0" smtClean="0"/>
                  <a:t>crash at any </a:t>
                </a:r>
                <a:r>
                  <a:rPr lang="en-US" dirty="0"/>
                  <a:t>faulty </a:t>
                </a:r>
                <a:r>
                  <a:rPr lang="en-US" dirty="0" smtClean="0"/>
                  <a:t>location.</a:t>
                </a:r>
              </a:p>
              <a:p>
                <a:pPr lvl="1"/>
                <a:r>
                  <a:rPr lang="en-US" dirty="0" smtClean="0">
                    <a:solidFill>
                      <a:schemeClr val="accent2">
                        <a:lumMod val="75000"/>
                      </a:schemeClr>
                    </a:solidFill>
                  </a:rPr>
                  <a:t>Strong completeness:  </a:t>
                </a:r>
                <a:r>
                  <a:rPr lang="en-US" dirty="0" smtClean="0"/>
                  <a:t>In some suffix of </a:t>
                </a:r>
                <a14:m>
                  <m:oMath xmlns:m="http://schemas.openxmlformats.org/officeDocument/2006/math">
                    <m:r>
                      <a:rPr lang="en-US" i="1">
                        <a:latin typeface="Cambria Math"/>
                      </a:rPr>
                      <m:t>𝑡</m:t>
                    </m:r>
                  </m:oMath>
                </a14:m>
                <a:r>
                  <a:rPr lang="en-US" dirty="0" smtClean="0"/>
                  <a:t>, every faulty process appears in every output set.</a:t>
                </a:r>
              </a:p>
              <a:p>
                <a:pPr lvl="1"/>
                <a:r>
                  <a:rPr lang="en-US" dirty="0" smtClean="0">
                    <a:solidFill>
                      <a:schemeClr val="accent2">
                        <a:lumMod val="75000"/>
                      </a:schemeClr>
                    </a:solidFill>
                  </a:rPr>
                  <a:t>Eventual strong accuracy:  </a:t>
                </a:r>
                <a:r>
                  <a:rPr lang="en-US" dirty="0" smtClean="0"/>
                  <a:t>In some suffix </a:t>
                </a:r>
                <a:r>
                  <a:rPr lang="en-US" dirty="0"/>
                  <a:t>of </a:t>
                </a:r>
                <a14:m>
                  <m:oMath xmlns:m="http://schemas.openxmlformats.org/officeDocument/2006/math">
                    <m:r>
                      <a:rPr lang="en-US" i="1">
                        <a:latin typeface="Cambria Math"/>
                      </a:rPr>
                      <m:t>𝑡</m:t>
                    </m:r>
                  </m:oMath>
                </a14:m>
                <a:r>
                  <a:rPr lang="en-US" dirty="0"/>
                  <a:t>, </a:t>
                </a:r>
                <a:r>
                  <a:rPr lang="en-US" dirty="0" smtClean="0"/>
                  <a:t>no </a:t>
                </a:r>
                <a:r>
                  <a:rPr lang="en-US" dirty="0" err="1" smtClean="0"/>
                  <a:t>nonfaulty</a:t>
                </a:r>
                <a:r>
                  <a:rPr lang="en-US" dirty="0" smtClean="0"/>
                  <a:t> process </a:t>
                </a:r>
                <a:r>
                  <a:rPr lang="en-US" dirty="0"/>
                  <a:t>appears in </a:t>
                </a:r>
                <a:r>
                  <a:rPr lang="en-US" dirty="0" smtClean="0"/>
                  <a:t>any </a:t>
                </a:r>
                <a:r>
                  <a:rPr lang="en-US" dirty="0"/>
                  <a:t>output set</a:t>
                </a:r>
                <a:r>
                  <a:rPr lang="en-US"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19200"/>
                <a:ext cx="8610600" cy="5410200"/>
              </a:xfrm>
              <a:blipFill rotWithShape="1">
                <a:blip r:embed="rId3"/>
                <a:stretch>
                  <a:fillRect l="-1133" t="-2252" r="-14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26</a:t>
            </a:fld>
            <a:endParaRPr lang="en-US"/>
          </a:p>
        </p:txBody>
      </p:sp>
    </p:spTree>
    <p:extLst>
      <p:ext uri="{BB962C8B-B14F-4D97-AF65-F5344CB8AC3E}">
        <p14:creationId xmlns:p14="http://schemas.microsoft.com/office/powerpoint/2010/main" val="176760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Failure Detector Examples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1"/>
                <a:ext cx="8229600" cy="4419600"/>
              </a:xfrm>
            </p:spPr>
            <p:txBody>
              <a:bodyPr>
                <a:normAutofit fontScale="92500" lnSpcReduction="10000"/>
              </a:bodyPr>
              <a:lstStyle/>
              <a:p>
                <a14:m>
                  <m:oMath xmlns:m="http://schemas.openxmlformats.org/officeDocument/2006/math">
                    <m:r>
                      <a:rPr lang="en-US" sz="3400" i="1" smtClean="0">
                        <a:solidFill>
                          <a:schemeClr val="accent2">
                            <a:lumMod val="75000"/>
                          </a:schemeClr>
                        </a:solidFill>
                        <a:latin typeface="Cambria Math"/>
                      </a:rPr>
                      <m:t>⋄</m:t>
                    </m:r>
                    <m:r>
                      <a:rPr lang="en-US" sz="3400" b="0" i="1" smtClean="0">
                        <a:solidFill>
                          <a:schemeClr val="accent2">
                            <a:lumMod val="75000"/>
                          </a:schemeClr>
                        </a:solidFill>
                        <a:latin typeface="Cambria Math"/>
                      </a:rPr>
                      <m:t>𝑆</m:t>
                    </m:r>
                  </m:oMath>
                </a14:m>
                <a:r>
                  <a:rPr lang="en-US" sz="3400" dirty="0">
                    <a:solidFill>
                      <a:schemeClr val="accent2">
                        <a:lumMod val="75000"/>
                      </a:schemeClr>
                    </a:solidFill>
                  </a:rPr>
                  <a:t>, Eventually </a:t>
                </a:r>
                <a:r>
                  <a:rPr lang="en-US" sz="3400" dirty="0" smtClean="0">
                    <a:solidFill>
                      <a:schemeClr val="accent2">
                        <a:lumMod val="75000"/>
                      </a:schemeClr>
                    </a:solidFill>
                  </a:rPr>
                  <a:t>Strong </a:t>
                </a:r>
                <a:r>
                  <a:rPr lang="en-US" sz="3400" dirty="0">
                    <a:solidFill>
                      <a:schemeClr val="accent2">
                        <a:lumMod val="75000"/>
                      </a:schemeClr>
                    </a:solidFill>
                  </a:rPr>
                  <a:t>FD:  </a:t>
                </a:r>
                <a:r>
                  <a:rPr lang="en-US" sz="3400" dirty="0"/>
                  <a:t>Each trace </a:t>
                </a:r>
                <a14:m>
                  <m:oMath xmlns:m="http://schemas.openxmlformats.org/officeDocument/2006/math">
                    <m:r>
                      <a:rPr lang="en-US" sz="3400" i="1">
                        <a:latin typeface="Cambria Math"/>
                      </a:rPr>
                      <m:t>𝑡</m:t>
                    </m:r>
                    <m:r>
                      <a:rPr lang="en-US" sz="3400" i="1">
                        <a:latin typeface="Cambria Math"/>
                      </a:rPr>
                      <m:t>∈</m:t>
                    </m:r>
                    <m:r>
                      <a:rPr lang="en-US" sz="3400" i="1">
                        <a:latin typeface="Cambria Math"/>
                      </a:rPr>
                      <m:t>𝑇</m:t>
                    </m:r>
                  </m:oMath>
                </a14:m>
                <a:r>
                  <a:rPr lang="en-US" sz="3400" dirty="0"/>
                  <a:t> satisfies:</a:t>
                </a:r>
              </a:p>
              <a:p>
                <a:pPr lvl="1"/>
                <a:r>
                  <a:rPr lang="en-US" dirty="0">
                    <a:solidFill>
                      <a:schemeClr val="accent2">
                        <a:lumMod val="75000"/>
                      </a:schemeClr>
                    </a:solidFill>
                  </a:rPr>
                  <a:t>Validity:   </a:t>
                </a:r>
                <a14:m>
                  <m:oMath xmlns:m="http://schemas.openxmlformats.org/officeDocument/2006/math">
                    <m:r>
                      <a:rPr lang="en-US" i="1">
                        <a:latin typeface="Cambria Math"/>
                      </a:rPr>
                      <m:t>𝑡</m:t>
                    </m:r>
                    <m:r>
                      <a:rPr lang="en-US" i="1">
                        <a:latin typeface="Cambria Math"/>
                      </a:rPr>
                      <m:t> </m:t>
                    </m:r>
                  </m:oMath>
                </a14:m>
                <a:r>
                  <a:rPr lang="en-US" dirty="0"/>
                  <a:t>contains infinitely many outputs at each </a:t>
                </a:r>
                <a:r>
                  <a:rPr lang="en-US" dirty="0" err="1"/>
                  <a:t>nonfaulty</a:t>
                </a:r>
                <a:r>
                  <a:rPr lang="en-US" dirty="0"/>
                  <a:t> location, and contains no outputs after a crash at any faulty </a:t>
                </a:r>
                <a:r>
                  <a:rPr lang="en-US" dirty="0" smtClean="0"/>
                  <a:t>location.</a:t>
                </a:r>
                <a:endParaRPr lang="en-US" dirty="0"/>
              </a:p>
              <a:p>
                <a:pPr lvl="1"/>
                <a:r>
                  <a:rPr lang="en-US" dirty="0">
                    <a:solidFill>
                      <a:schemeClr val="accent2">
                        <a:lumMod val="75000"/>
                      </a:schemeClr>
                    </a:solidFill>
                  </a:rPr>
                  <a:t>Strong completeness:  </a:t>
                </a:r>
                <a:r>
                  <a:rPr lang="en-US" dirty="0"/>
                  <a:t>In some suffix of </a:t>
                </a:r>
                <a14:m>
                  <m:oMath xmlns:m="http://schemas.openxmlformats.org/officeDocument/2006/math">
                    <m:r>
                      <a:rPr lang="en-US" i="1">
                        <a:latin typeface="Cambria Math"/>
                      </a:rPr>
                      <m:t>𝑡</m:t>
                    </m:r>
                  </m:oMath>
                </a14:m>
                <a:r>
                  <a:rPr lang="en-US" dirty="0"/>
                  <a:t>, every faulty process appears in every output set.</a:t>
                </a:r>
              </a:p>
              <a:p>
                <a:pPr lvl="1"/>
                <a:r>
                  <a:rPr lang="en-US" dirty="0">
                    <a:solidFill>
                      <a:schemeClr val="accent2">
                        <a:lumMod val="75000"/>
                      </a:schemeClr>
                    </a:solidFill>
                  </a:rPr>
                  <a:t>Eventual </a:t>
                </a:r>
                <a:r>
                  <a:rPr lang="en-US" dirty="0" smtClean="0">
                    <a:solidFill>
                      <a:schemeClr val="accent2">
                        <a:lumMod val="75000"/>
                      </a:schemeClr>
                    </a:solidFill>
                  </a:rPr>
                  <a:t>weak </a:t>
                </a:r>
                <a:r>
                  <a:rPr lang="en-US" dirty="0">
                    <a:solidFill>
                      <a:schemeClr val="accent2">
                        <a:lumMod val="75000"/>
                      </a:schemeClr>
                    </a:solidFill>
                  </a:rPr>
                  <a:t>accuracy:  </a:t>
                </a:r>
                <a:r>
                  <a:rPr lang="en-US" dirty="0"/>
                  <a:t>In some suffix of </a:t>
                </a:r>
                <a14:m>
                  <m:oMath xmlns:m="http://schemas.openxmlformats.org/officeDocument/2006/math">
                    <m:r>
                      <a:rPr lang="en-US" i="1">
                        <a:latin typeface="Cambria Math"/>
                      </a:rPr>
                      <m:t>𝑡</m:t>
                    </m:r>
                  </m:oMath>
                </a14:m>
                <a:r>
                  <a:rPr lang="en-US" dirty="0"/>
                  <a:t>, </a:t>
                </a:r>
                <a:r>
                  <a:rPr lang="en-US" dirty="0" smtClean="0"/>
                  <a:t>there is </a:t>
                </a:r>
                <a:r>
                  <a:rPr lang="en-US" dirty="0" smtClean="0">
                    <a:solidFill>
                      <a:schemeClr val="accent2">
                        <a:lumMod val="75000"/>
                      </a:schemeClr>
                    </a:solidFill>
                  </a:rPr>
                  <a:t>some </a:t>
                </a:r>
                <a:r>
                  <a:rPr lang="en-US" dirty="0" err="1" smtClean="0">
                    <a:solidFill>
                      <a:schemeClr val="accent2">
                        <a:lumMod val="75000"/>
                      </a:schemeClr>
                    </a:solidFill>
                  </a:rPr>
                  <a:t>nonfaulty</a:t>
                </a:r>
                <a:r>
                  <a:rPr lang="en-US" dirty="0" smtClean="0">
                    <a:solidFill>
                      <a:schemeClr val="accent2">
                        <a:lumMod val="75000"/>
                      </a:schemeClr>
                    </a:solidFill>
                  </a:rPr>
                  <a:t> process </a:t>
                </a:r>
                <a:r>
                  <a:rPr lang="en-US" dirty="0" smtClean="0"/>
                  <a:t>that does not appear in any output set. </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1"/>
                <a:ext cx="8229600" cy="4419600"/>
              </a:xfrm>
              <a:blipFill rotWithShape="1">
                <a:blip r:embed="rId3"/>
                <a:stretch>
                  <a:fillRect t="-2759" r="-8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27</a:t>
            </a:fld>
            <a:endParaRPr lang="en-US"/>
          </a:p>
        </p:txBody>
      </p:sp>
    </p:spTree>
    <p:extLst>
      <p:ext uri="{BB962C8B-B14F-4D97-AF65-F5344CB8AC3E}">
        <p14:creationId xmlns:p14="http://schemas.microsoft.com/office/powerpoint/2010/main" val="29270956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Failure Detector Examples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953000"/>
              </a:xfrm>
            </p:spPr>
            <p:txBody>
              <a:bodyPr>
                <a:normAutofit fontScale="85000" lnSpcReduction="10000"/>
              </a:bodyPr>
              <a:lstStyle/>
              <a:p>
                <a14:m>
                  <m:oMath xmlns:m="http://schemas.openxmlformats.org/officeDocument/2006/math">
                    <m:r>
                      <m:rPr>
                        <m:sty m:val="p"/>
                      </m:rPr>
                      <a:rPr lang="en-US" sz="3400" b="0" i="0" smtClean="0">
                        <a:solidFill>
                          <a:schemeClr val="accent2">
                            <a:lumMod val="75000"/>
                          </a:schemeClr>
                        </a:solidFill>
                        <a:latin typeface="Cambria Math"/>
                      </a:rPr>
                      <m:t>Ω</m:t>
                    </m:r>
                  </m:oMath>
                </a14:m>
                <a:r>
                  <a:rPr lang="en-US" sz="3400" dirty="0">
                    <a:solidFill>
                      <a:schemeClr val="accent2">
                        <a:lumMod val="75000"/>
                      </a:schemeClr>
                    </a:solidFill>
                  </a:rPr>
                  <a:t>, </a:t>
                </a:r>
                <a:r>
                  <a:rPr lang="en-US" sz="3400" dirty="0" smtClean="0">
                    <a:solidFill>
                      <a:schemeClr val="accent2">
                        <a:lumMod val="75000"/>
                      </a:schemeClr>
                    </a:solidFill>
                  </a:rPr>
                  <a:t>the Leader Election failure detector </a:t>
                </a:r>
                <a:r>
                  <a:rPr lang="en-US" sz="3400" dirty="0" smtClean="0">
                    <a:solidFill>
                      <a:schemeClr val="accent3">
                        <a:lumMod val="50000"/>
                      </a:schemeClr>
                    </a:solidFill>
                  </a:rPr>
                  <a:t>[CHT]</a:t>
                </a:r>
              </a:p>
              <a:p>
                <a:r>
                  <a:rPr lang="en-US" sz="3400" dirty="0"/>
                  <a:t>E</a:t>
                </a:r>
                <a:r>
                  <a:rPr lang="en-US" sz="3400" dirty="0" smtClean="0"/>
                  <a:t>ach </a:t>
                </a:r>
                <a:r>
                  <a:rPr lang="en-US" sz="3400" dirty="0" smtClean="0">
                    <a:solidFill>
                      <a:schemeClr val="tx1"/>
                    </a:solidFill>
                  </a:rPr>
                  <a:t>FD output is not a subset </a:t>
                </a:r>
                <a:r>
                  <a:rPr lang="en-US" sz="3400" dirty="0">
                    <a:solidFill>
                      <a:schemeClr val="tx1"/>
                    </a:solidFill>
                  </a:rPr>
                  <a:t>of </a:t>
                </a:r>
                <a14:m>
                  <m:oMath xmlns:m="http://schemas.openxmlformats.org/officeDocument/2006/math">
                    <m:r>
                      <m:rPr>
                        <m:sty m:val="p"/>
                      </m:rPr>
                      <a:rPr lang="en-US" sz="3400">
                        <a:solidFill>
                          <a:schemeClr val="tx1"/>
                        </a:solidFill>
                        <a:latin typeface="Cambria Math"/>
                      </a:rPr>
                      <m:t>Π</m:t>
                    </m:r>
                    <m:r>
                      <a:rPr lang="en-US" sz="3400" i="1">
                        <a:solidFill>
                          <a:schemeClr val="tx1"/>
                        </a:solidFill>
                        <a:latin typeface="Cambria Math"/>
                      </a:rPr>
                      <m:t>,</m:t>
                    </m:r>
                    <m:r>
                      <a:rPr lang="en-US" sz="3400">
                        <a:solidFill>
                          <a:schemeClr val="tx1"/>
                        </a:solidFill>
                        <a:latin typeface="Cambria Math"/>
                      </a:rPr>
                      <m:t> </m:t>
                    </m:r>
                  </m:oMath>
                </a14:m>
                <a:r>
                  <a:rPr lang="en-US" sz="3400" dirty="0">
                    <a:solidFill>
                      <a:schemeClr val="tx1"/>
                    </a:solidFill>
                  </a:rPr>
                  <a:t>representing </a:t>
                </a:r>
                <a:r>
                  <a:rPr lang="en-US" sz="3400" dirty="0" smtClean="0">
                    <a:solidFill>
                      <a:schemeClr val="tx1"/>
                    </a:solidFill>
                  </a:rPr>
                  <a:t>the </a:t>
                </a:r>
                <a:r>
                  <a:rPr lang="en-US" sz="3400" dirty="0">
                    <a:solidFill>
                      <a:schemeClr val="tx1"/>
                    </a:solidFill>
                  </a:rPr>
                  <a:t>processes that are “suspected” to have </a:t>
                </a:r>
                <a:r>
                  <a:rPr lang="en-US" sz="3400" dirty="0" smtClean="0">
                    <a:solidFill>
                      <a:schemeClr val="tx1"/>
                    </a:solidFill>
                  </a:rPr>
                  <a:t>failed, but rather, an individual element of </a:t>
                </a:r>
                <a14:m>
                  <m:oMath xmlns:m="http://schemas.openxmlformats.org/officeDocument/2006/math">
                    <m:r>
                      <m:rPr>
                        <m:sty m:val="p"/>
                      </m:rPr>
                      <a:rPr lang="en-US" sz="3400">
                        <a:solidFill>
                          <a:schemeClr val="tx1"/>
                        </a:solidFill>
                        <a:latin typeface="Cambria Math"/>
                      </a:rPr>
                      <m:t>Π</m:t>
                    </m:r>
                  </m:oMath>
                </a14:m>
                <a:r>
                  <a:rPr lang="en-US" sz="3400" dirty="0" smtClean="0">
                    <a:solidFill>
                      <a:schemeClr val="tx1"/>
                    </a:solidFill>
                  </a:rPr>
                  <a:t>, representing a proposed leader.</a:t>
                </a:r>
              </a:p>
              <a:p>
                <a:endParaRPr lang="en-US" sz="3400" dirty="0">
                  <a:solidFill>
                    <a:schemeClr val="tx1"/>
                  </a:solidFill>
                </a:endParaRPr>
              </a:p>
              <a:p>
                <a14:m>
                  <m:oMath xmlns:m="http://schemas.openxmlformats.org/officeDocument/2006/math">
                    <m:r>
                      <m:rPr>
                        <m:sty m:val="p"/>
                      </m:rPr>
                      <a:rPr lang="en-US" sz="3400">
                        <a:solidFill>
                          <a:schemeClr val="accent2">
                            <a:lumMod val="75000"/>
                          </a:schemeClr>
                        </a:solidFill>
                        <a:latin typeface="Cambria Math"/>
                      </a:rPr>
                      <m:t>Ω</m:t>
                    </m:r>
                  </m:oMath>
                </a14:m>
                <a:r>
                  <a:rPr lang="en-US" sz="3400" dirty="0">
                    <a:solidFill>
                      <a:schemeClr val="accent2">
                        <a:lumMod val="75000"/>
                      </a:schemeClr>
                    </a:solidFill>
                  </a:rPr>
                  <a:t>, </a:t>
                </a:r>
                <a:r>
                  <a:rPr lang="en-US" sz="3400" dirty="0" smtClean="0">
                    <a:solidFill>
                      <a:schemeClr val="accent2">
                        <a:lumMod val="75000"/>
                      </a:schemeClr>
                    </a:solidFill>
                  </a:rPr>
                  <a:t>Leader </a:t>
                </a:r>
                <a:r>
                  <a:rPr lang="en-US" sz="3400" dirty="0">
                    <a:solidFill>
                      <a:schemeClr val="accent2">
                        <a:lumMod val="75000"/>
                      </a:schemeClr>
                    </a:solidFill>
                  </a:rPr>
                  <a:t>Election </a:t>
                </a:r>
                <a:r>
                  <a:rPr lang="en-US" sz="3400" dirty="0" smtClean="0">
                    <a:solidFill>
                      <a:schemeClr val="accent2">
                        <a:lumMod val="75000"/>
                      </a:schemeClr>
                    </a:solidFill>
                  </a:rPr>
                  <a:t>FD:  </a:t>
                </a:r>
                <a:r>
                  <a:rPr lang="en-US" sz="3400" dirty="0" smtClean="0"/>
                  <a:t>Each </a:t>
                </a:r>
                <a:r>
                  <a:rPr lang="en-US" sz="3400" dirty="0"/>
                  <a:t>trace </a:t>
                </a:r>
                <a14:m>
                  <m:oMath xmlns:m="http://schemas.openxmlformats.org/officeDocument/2006/math">
                    <m:r>
                      <a:rPr lang="en-US" sz="3400" i="1">
                        <a:latin typeface="Cambria Math"/>
                      </a:rPr>
                      <m:t>𝑡</m:t>
                    </m:r>
                    <m:r>
                      <a:rPr lang="en-US" sz="3400" i="1">
                        <a:latin typeface="Cambria Math"/>
                      </a:rPr>
                      <m:t>∈</m:t>
                    </m:r>
                    <m:r>
                      <a:rPr lang="en-US" sz="3400" i="1">
                        <a:latin typeface="Cambria Math"/>
                      </a:rPr>
                      <m:t>𝑇</m:t>
                    </m:r>
                  </m:oMath>
                </a14:m>
                <a:r>
                  <a:rPr lang="en-US" sz="3400" dirty="0"/>
                  <a:t> satisfies:</a:t>
                </a:r>
              </a:p>
              <a:p>
                <a:pPr lvl="1"/>
                <a:r>
                  <a:rPr lang="en-US" dirty="0">
                    <a:solidFill>
                      <a:schemeClr val="accent2">
                        <a:lumMod val="75000"/>
                      </a:schemeClr>
                    </a:solidFill>
                  </a:rPr>
                  <a:t>Validity:   </a:t>
                </a:r>
                <a14:m>
                  <m:oMath xmlns:m="http://schemas.openxmlformats.org/officeDocument/2006/math">
                    <m:r>
                      <a:rPr lang="en-US" i="1">
                        <a:latin typeface="Cambria Math"/>
                      </a:rPr>
                      <m:t>𝑡</m:t>
                    </m:r>
                    <m:r>
                      <a:rPr lang="en-US" i="1">
                        <a:latin typeface="Cambria Math"/>
                      </a:rPr>
                      <m:t> </m:t>
                    </m:r>
                  </m:oMath>
                </a14:m>
                <a:r>
                  <a:rPr lang="en-US" dirty="0"/>
                  <a:t>contains infinitely many outputs at each </a:t>
                </a:r>
                <a:r>
                  <a:rPr lang="en-US" dirty="0" err="1"/>
                  <a:t>nonfaulty</a:t>
                </a:r>
                <a:r>
                  <a:rPr lang="en-US" dirty="0"/>
                  <a:t> location, and contains no outputs after a crash at any faulty </a:t>
                </a:r>
                <a:r>
                  <a:rPr lang="en-US" dirty="0" smtClean="0"/>
                  <a:t>location.</a:t>
                </a:r>
                <a:endParaRPr lang="en-US" dirty="0"/>
              </a:p>
              <a:p>
                <a:pPr lvl="1"/>
                <a:r>
                  <a:rPr lang="en-US" dirty="0" err="1" smtClean="0">
                    <a:solidFill>
                      <a:schemeClr val="accent2">
                        <a:lumMod val="75000"/>
                      </a:schemeClr>
                    </a:solidFill>
                  </a:rPr>
                  <a:t>Nonfaulty</a:t>
                </a:r>
                <a:r>
                  <a:rPr lang="en-US" dirty="0" smtClean="0">
                    <a:solidFill>
                      <a:schemeClr val="accent2">
                        <a:lumMod val="75000"/>
                      </a:schemeClr>
                    </a:solidFill>
                  </a:rPr>
                  <a:t> leader:  </a:t>
                </a:r>
                <a:r>
                  <a:rPr lang="en-US" dirty="0" smtClean="0"/>
                  <a:t>In </a:t>
                </a:r>
                <a:r>
                  <a:rPr lang="en-US" dirty="0"/>
                  <a:t>some suffix of </a:t>
                </a:r>
                <a14:m>
                  <m:oMath xmlns:m="http://schemas.openxmlformats.org/officeDocument/2006/math">
                    <m:r>
                      <a:rPr lang="en-US" i="1">
                        <a:latin typeface="Cambria Math"/>
                      </a:rPr>
                      <m:t>𝑡</m:t>
                    </m:r>
                  </m:oMath>
                </a14:m>
                <a:r>
                  <a:rPr lang="en-US" dirty="0"/>
                  <a:t>, </a:t>
                </a:r>
                <a:r>
                  <a:rPr lang="en-US" dirty="0" smtClean="0"/>
                  <a:t>there is some </a:t>
                </a:r>
                <a:r>
                  <a:rPr lang="en-US" dirty="0" err="1" smtClean="0"/>
                  <a:t>nonfaulty</a:t>
                </a:r>
                <a:r>
                  <a:rPr lang="en-US" dirty="0" smtClean="0"/>
                  <a:t> process </a:t>
                </a:r>
                <a14:m>
                  <m:oMath xmlns:m="http://schemas.openxmlformats.org/officeDocument/2006/math">
                    <m:r>
                      <a:rPr lang="en-US" b="0" i="1" smtClean="0">
                        <a:latin typeface="Cambria Math"/>
                      </a:rPr>
                      <m:t>𝑖</m:t>
                    </m:r>
                  </m:oMath>
                </a14:m>
                <a:r>
                  <a:rPr lang="en-US" dirty="0" smtClean="0"/>
                  <a:t> such that every output is equal to </a:t>
                </a:r>
                <a14:m>
                  <m:oMath xmlns:m="http://schemas.openxmlformats.org/officeDocument/2006/math">
                    <m:r>
                      <a:rPr lang="en-US" b="0" i="1" smtClean="0">
                        <a:latin typeface="Cambria Math"/>
                      </a:rPr>
                      <m:t>𝑖</m:t>
                    </m:r>
                    <m:r>
                      <a:rPr lang="en-US" b="0" i="1" smtClean="0">
                        <a:latin typeface="Cambria Math"/>
                      </a:rPr>
                      <m:t>.</m:t>
                    </m:r>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953000"/>
              </a:xfrm>
              <a:blipFill rotWithShape="1">
                <a:blip r:embed="rId3"/>
                <a:stretch>
                  <a:fillRect l="-1333" t="-2217" r="-2296" b="-234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28</a:t>
            </a:fld>
            <a:endParaRPr lang="en-US"/>
          </a:p>
        </p:txBody>
      </p:sp>
    </p:spTree>
    <p:extLst>
      <p:ext uri="{BB962C8B-B14F-4D97-AF65-F5344CB8AC3E}">
        <p14:creationId xmlns:p14="http://schemas.microsoft.com/office/powerpoint/2010/main" val="188695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Remarks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All the FDs in </a:t>
                </a:r>
                <a:r>
                  <a:rPr lang="en-US" dirty="0" smtClean="0">
                    <a:solidFill>
                      <a:schemeClr val="accent3">
                        <a:lumMod val="50000"/>
                      </a:schemeClr>
                    </a:solidFill>
                  </a:rPr>
                  <a:t>[CT], [CHT], </a:t>
                </a:r>
                <a:r>
                  <a:rPr lang="en-US" dirty="0" smtClean="0"/>
                  <a:t>and most others in the literature, satisfy our definition.</a:t>
                </a:r>
              </a:p>
              <a:p>
                <a:r>
                  <a:rPr lang="en-US" dirty="0" smtClean="0"/>
                  <a:t>A few do not:</a:t>
                </a:r>
              </a:p>
              <a:p>
                <a:pPr lvl="1"/>
                <a:r>
                  <a:rPr lang="en-US" dirty="0" err="1" smtClean="0"/>
                  <a:t>Marabout</a:t>
                </a:r>
                <a:r>
                  <a:rPr lang="en-US" dirty="0" smtClean="0"/>
                  <a:t> failure detector </a:t>
                </a:r>
                <a:r>
                  <a:rPr lang="en-US" dirty="0" smtClean="0">
                    <a:solidFill>
                      <a:schemeClr val="accent3">
                        <a:lumMod val="50000"/>
                      </a:schemeClr>
                    </a:solidFill>
                  </a:rPr>
                  <a:t>[</a:t>
                </a:r>
                <a:r>
                  <a:rPr lang="en-US" dirty="0" err="1" smtClean="0">
                    <a:solidFill>
                      <a:schemeClr val="accent3">
                        <a:lumMod val="50000"/>
                      </a:schemeClr>
                    </a:solidFill>
                  </a:rPr>
                  <a:t>Guerraoui</a:t>
                </a:r>
                <a:r>
                  <a:rPr lang="en-US" dirty="0" smtClean="0">
                    <a:solidFill>
                      <a:schemeClr val="accent3">
                        <a:lumMod val="50000"/>
                      </a:schemeClr>
                    </a:solidFill>
                  </a:rPr>
                  <a:t> IPL 01]</a:t>
                </a:r>
              </a:p>
              <a:p>
                <a:pPr lvl="2"/>
                <a:r>
                  <a:rPr lang="en-US" dirty="0" smtClean="0"/>
                  <a:t>It predicts future crashes.</a:t>
                </a:r>
              </a:p>
              <a:p>
                <a:pPr lvl="1"/>
                <a14:m>
                  <m:oMath xmlns:m="http://schemas.openxmlformats.org/officeDocument/2006/math">
                    <m:sSub>
                      <m:sSubPr>
                        <m:ctrlPr>
                          <a:rPr lang="en-US" b="0" i="1" smtClean="0">
                            <a:latin typeface="Cambria Math"/>
                          </a:rPr>
                        </m:ctrlPr>
                      </m:sSubPr>
                      <m:e>
                        <m:r>
                          <a:rPr lang="en-US" b="0" i="1" smtClean="0">
                            <a:latin typeface="Cambria Math"/>
                          </a:rPr>
                          <m:t>𝐷</m:t>
                        </m:r>
                      </m:e>
                      <m:sub>
                        <m:r>
                          <a:rPr lang="en-US" b="0" i="1" smtClean="0">
                            <a:latin typeface="Cambria Math"/>
                          </a:rPr>
                          <m:t>𝑘</m:t>
                        </m:r>
                      </m:sub>
                    </m:sSub>
                  </m:oMath>
                </a14:m>
                <a:r>
                  <a:rPr lang="en-US" dirty="0" smtClean="0"/>
                  <a:t> failure detectors </a:t>
                </a:r>
                <a:r>
                  <a:rPr lang="en-US" dirty="0" smtClean="0">
                    <a:solidFill>
                      <a:schemeClr val="accent3">
                        <a:lumMod val="50000"/>
                      </a:schemeClr>
                    </a:solidFill>
                  </a:rPr>
                  <a:t>[Bhatt, </a:t>
                </a:r>
                <a:r>
                  <a:rPr lang="en-US" dirty="0" err="1" smtClean="0">
                    <a:solidFill>
                      <a:schemeClr val="accent3">
                        <a:lumMod val="50000"/>
                      </a:schemeClr>
                    </a:solidFill>
                  </a:rPr>
                  <a:t>Jayanti</a:t>
                </a:r>
                <a:r>
                  <a:rPr lang="en-US" dirty="0" smtClean="0">
                    <a:solidFill>
                      <a:schemeClr val="accent3">
                        <a:lumMod val="50000"/>
                      </a:schemeClr>
                    </a:solidFill>
                  </a:rPr>
                  <a:t>, DISC 09]</a:t>
                </a:r>
              </a:p>
              <a:p>
                <a:pPr lvl="2"/>
                <a:r>
                  <a:rPr lang="en-US" dirty="0" smtClean="0"/>
                  <a:t>They depend on precise times.</a:t>
                </a:r>
              </a:p>
              <a:p>
                <a:r>
                  <a:rPr lang="en-US" dirty="0" smtClean="0"/>
                  <a:t>Anomalies.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29</a:t>
            </a:fld>
            <a:endParaRPr lang="en-US"/>
          </a:p>
        </p:txBody>
      </p:sp>
    </p:spTree>
    <p:extLst>
      <p:ext uri="{BB962C8B-B14F-4D97-AF65-F5344CB8AC3E}">
        <p14:creationId xmlns:p14="http://schemas.microsoft.com/office/powerpoint/2010/main" val="5500087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975" y="176212"/>
            <a:ext cx="8305800" cy="1143000"/>
          </a:xfrm>
        </p:spPr>
        <p:txBody>
          <a:bodyPr>
            <a:normAutofit/>
          </a:bodyPr>
          <a:lstStyle/>
          <a:p>
            <a:r>
              <a:rPr lang="en-US" dirty="0" err="1" smtClean="0"/>
              <a:t>Paxos</a:t>
            </a:r>
            <a:r>
              <a:rPr lang="en-US" dirty="0" smtClean="0"/>
              <a:t> consensus algorithm</a:t>
            </a:r>
            <a:endParaRPr lang="en-US" dirty="0"/>
          </a:p>
        </p:txBody>
      </p:sp>
      <p:sp>
        <p:nvSpPr>
          <p:cNvPr id="3" name="Content Placeholder 2"/>
          <p:cNvSpPr>
            <a:spLocks noGrp="1"/>
          </p:cNvSpPr>
          <p:nvPr>
            <p:ph idx="1"/>
          </p:nvPr>
        </p:nvSpPr>
        <p:spPr>
          <a:xfrm>
            <a:off x="457200" y="1295400"/>
            <a:ext cx="8229600" cy="3124201"/>
          </a:xfrm>
        </p:spPr>
        <p:txBody>
          <a:bodyPr>
            <a:normAutofit/>
          </a:bodyPr>
          <a:lstStyle/>
          <a:p>
            <a:r>
              <a:rPr lang="en-US" sz="2800" dirty="0" smtClean="0"/>
              <a:t>Guarantees </a:t>
            </a:r>
            <a:r>
              <a:rPr lang="en-US" sz="2800" dirty="0"/>
              <a:t>agreement, validity in all cases.</a:t>
            </a:r>
          </a:p>
          <a:p>
            <a:r>
              <a:rPr lang="en-US" sz="2800" dirty="0" smtClean="0"/>
              <a:t>Guarantees termination </a:t>
            </a:r>
            <a:r>
              <a:rPr lang="en-US" sz="2800" dirty="0"/>
              <a:t>if the system eventually </a:t>
            </a:r>
            <a:r>
              <a:rPr lang="en-US" sz="2800" dirty="0" smtClean="0"/>
              <a:t>stabilizes:</a:t>
            </a:r>
            <a:endParaRPr lang="en-US" sz="2800" dirty="0"/>
          </a:p>
          <a:p>
            <a:pPr lvl="1"/>
            <a:r>
              <a:rPr lang="en-US" sz="2400" dirty="0"/>
              <a:t>No more failures, recoveries, message losses.</a:t>
            </a:r>
          </a:p>
          <a:p>
            <a:pPr lvl="1"/>
            <a:r>
              <a:rPr lang="en-US" sz="2400" dirty="0"/>
              <a:t>Timing </a:t>
            </a:r>
            <a:r>
              <a:rPr lang="en-US" sz="2400" dirty="0" smtClean="0"/>
              <a:t>within </a:t>
            </a:r>
            <a:r>
              <a:rPr lang="en-US" sz="2400" dirty="0"/>
              <a:t>“normal” bounds.</a:t>
            </a:r>
          </a:p>
          <a:p>
            <a:r>
              <a:rPr lang="en-US" sz="2800" dirty="0" smtClean="0"/>
              <a:t>Terminates soon </a:t>
            </a:r>
            <a:r>
              <a:rPr lang="en-US" sz="2800" dirty="0"/>
              <a:t>after system stabilizes.</a:t>
            </a:r>
          </a:p>
          <a:p>
            <a:endParaRPr lang="en-US" dirty="0"/>
          </a:p>
        </p:txBody>
      </p:sp>
      <p:sp>
        <p:nvSpPr>
          <p:cNvPr id="4" name="AutoShape 2" descr="Image result for paxos pictures"/>
          <p:cNvSpPr>
            <a:spLocks noChangeAspect="1" noChangeArrowheads="1"/>
          </p:cNvSpPr>
          <p:nvPr/>
        </p:nvSpPr>
        <p:spPr bwMode="auto">
          <a:xfrm>
            <a:off x="155575" y="-547688"/>
            <a:ext cx="2133600" cy="1143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paxos pictures"/>
          <p:cNvSpPr>
            <a:spLocks noChangeAspect="1" noChangeArrowheads="1"/>
          </p:cNvSpPr>
          <p:nvPr/>
        </p:nvSpPr>
        <p:spPr bwMode="auto">
          <a:xfrm>
            <a:off x="307975" y="-395288"/>
            <a:ext cx="2133600" cy="1143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paxos pictures"/>
          <p:cNvSpPr>
            <a:spLocks noChangeAspect="1" noChangeArrowheads="1"/>
          </p:cNvSpPr>
          <p:nvPr/>
        </p:nvSpPr>
        <p:spPr bwMode="auto">
          <a:xfrm>
            <a:off x="460375" y="-242888"/>
            <a:ext cx="2133600" cy="1143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Image result for paxos pictures"/>
          <p:cNvSpPr>
            <a:spLocks noChangeAspect="1" noChangeArrowheads="1"/>
          </p:cNvSpPr>
          <p:nvPr/>
        </p:nvSpPr>
        <p:spPr bwMode="auto">
          <a:xfrm>
            <a:off x="612775" y="-90488"/>
            <a:ext cx="2133600" cy="1143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Image result for paxos pictures"/>
          <p:cNvSpPr>
            <a:spLocks noChangeAspect="1" noChangeArrowheads="1"/>
          </p:cNvSpPr>
          <p:nvPr/>
        </p:nvSpPr>
        <p:spPr bwMode="auto">
          <a:xfrm>
            <a:off x="155575" y="-609600"/>
            <a:ext cx="1657350" cy="1276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2" descr="Image result for paxos pictures"/>
          <p:cNvSpPr>
            <a:spLocks noChangeAspect="1" noChangeArrowheads="1"/>
          </p:cNvSpPr>
          <p:nvPr/>
        </p:nvSpPr>
        <p:spPr bwMode="auto">
          <a:xfrm>
            <a:off x="307975" y="-457200"/>
            <a:ext cx="1657350" cy="1276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4572000"/>
            <a:ext cx="2730921" cy="2103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3070612"/>
      </p:ext>
    </p:extLst>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Implementing Failure Detectors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95400"/>
                <a:ext cx="8534400" cy="5334000"/>
              </a:xfrm>
            </p:spPr>
            <p:txBody>
              <a:bodyPr>
                <a:normAutofit fontScale="70000" lnSpcReduction="20000"/>
              </a:bodyPr>
              <a:lstStyle/>
              <a:p>
                <a:r>
                  <a:rPr lang="en-US" dirty="0" smtClean="0"/>
                  <a:t>To implement failure detectors like </a:t>
                </a:r>
                <a14:m>
                  <m:oMath xmlns:m="http://schemas.openxmlformats.org/officeDocument/2006/math">
                    <m:r>
                      <a:rPr lang="en-US" i="1">
                        <a:latin typeface="Cambria Math"/>
                      </a:rPr>
                      <m:t>⋄</m:t>
                    </m:r>
                    <m:r>
                      <a:rPr lang="en-US" i="1">
                        <a:latin typeface="Cambria Math"/>
                      </a:rPr>
                      <m:t>𝑃</m:t>
                    </m:r>
                    <m:r>
                      <a:rPr lang="en-US" b="0" i="1" smtClean="0">
                        <a:latin typeface="Cambria Math"/>
                      </a:rPr>
                      <m:t>,  </m:t>
                    </m:r>
                    <m:r>
                      <a:rPr lang="en-US" i="1">
                        <a:latin typeface="Cambria Math"/>
                      </a:rPr>
                      <m:t>⋄</m:t>
                    </m:r>
                    <m:r>
                      <a:rPr lang="en-US" b="0" i="1" smtClean="0">
                        <a:latin typeface="Cambria Math"/>
                      </a:rPr>
                      <m:t>𝑆</m:t>
                    </m:r>
                    <m:r>
                      <a:rPr lang="en-US" b="0" i="1" smtClean="0">
                        <a:latin typeface="Cambria Math"/>
                      </a:rPr>
                      <m:t>, </m:t>
                    </m:r>
                    <m:r>
                      <a:rPr lang="en-US" b="0" i="0" smtClean="0">
                        <a:latin typeface="Cambria Math"/>
                      </a:rPr>
                      <m:t> </m:t>
                    </m:r>
                    <m:r>
                      <m:rPr>
                        <m:sty m:val="p"/>
                      </m:rPr>
                      <a:rPr lang="en-US" b="0" i="0" smtClean="0">
                        <a:latin typeface="Cambria Math"/>
                      </a:rPr>
                      <m:t>Ω</m:t>
                    </m:r>
                    <m:r>
                      <a:rPr lang="en-US" b="0" i="1" smtClean="0">
                        <a:latin typeface="Cambria Math"/>
                      </a:rPr>
                      <m:t>, </m:t>
                    </m:r>
                  </m:oMath>
                </a14:m>
                <a:r>
                  <a:rPr lang="en-US" dirty="0" smtClean="0"/>
                  <a:t>we assume that the underlying system satisfies some synchrony properties, e.g., bounds on message delay and on ratio of process speeds.</a:t>
                </a:r>
              </a:p>
              <a:p>
                <a:r>
                  <a:rPr lang="en-US" dirty="0" smtClean="0"/>
                  <a:t>E.g., implement </a:t>
                </a:r>
                <a14:m>
                  <m:oMath xmlns:m="http://schemas.openxmlformats.org/officeDocument/2006/math">
                    <m:r>
                      <a:rPr lang="en-US" i="1">
                        <a:latin typeface="Cambria Math"/>
                      </a:rPr>
                      <m:t>⋄</m:t>
                    </m:r>
                    <m:r>
                      <a:rPr lang="en-US" i="1">
                        <a:latin typeface="Cambria Math"/>
                      </a:rPr>
                      <m:t>𝑃</m:t>
                    </m:r>
                  </m:oMath>
                </a14:m>
                <a:r>
                  <a:rPr lang="en-US" dirty="0" smtClean="0"/>
                  <a:t>,</a:t>
                </a:r>
                <a:r>
                  <a:rPr lang="en-US" dirty="0"/>
                  <a:t> </a:t>
                </a:r>
                <a:r>
                  <a:rPr lang="en-US" dirty="0" smtClean="0"/>
                  <a:t>assuming known bounds:</a:t>
                </a:r>
              </a:p>
              <a:p>
                <a:pPr lvl="1"/>
                <a:r>
                  <a:rPr lang="en-US" dirty="0" smtClean="0"/>
                  <a:t>Periodically, each process sends “I’m alive” messages to all others. </a:t>
                </a:r>
                <a:endParaRPr lang="en-US" baseline="-25000" dirty="0" smtClean="0"/>
              </a:p>
              <a:p>
                <a:pPr lvl="1"/>
                <a:r>
                  <a:rPr lang="en-US" dirty="0" smtClean="0"/>
                  <a:t>Based on the known bounds, process </a:t>
                </a:r>
                <a14:m>
                  <m:oMath xmlns:m="http://schemas.openxmlformats.org/officeDocument/2006/math">
                    <m:r>
                      <a:rPr lang="en-US" i="1" dirty="0" smtClean="0">
                        <a:latin typeface="Cambria Math"/>
                      </a:rPr>
                      <m:t>𝑖</m:t>
                    </m:r>
                  </m:oMath>
                </a14:m>
                <a:r>
                  <a:rPr lang="en-US" dirty="0" smtClean="0"/>
                  <a:t> estimates when it should receive messages from all other processes.</a:t>
                </a:r>
              </a:p>
              <a:p>
                <a:pPr lvl="1"/>
                <a:r>
                  <a:rPr lang="en-US" dirty="0" smtClean="0"/>
                  <a:t>If process </a:t>
                </a:r>
                <a14:m>
                  <m:oMath xmlns:m="http://schemas.openxmlformats.org/officeDocument/2006/math">
                    <m:r>
                      <a:rPr lang="en-US" b="0" i="1" smtClean="0">
                        <a:latin typeface="Cambria Math"/>
                      </a:rPr>
                      <m:t>𝑖</m:t>
                    </m:r>
                  </m:oMath>
                </a14:m>
                <a:r>
                  <a:rPr lang="en-US" dirty="0" smtClean="0"/>
                  <a:t> doesn’t receive process </a:t>
                </a:r>
                <a14:m>
                  <m:oMath xmlns:m="http://schemas.openxmlformats.org/officeDocument/2006/math">
                    <m:sSup>
                      <m:sSupPr>
                        <m:ctrlPr>
                          <a:rPr lang="en-US" b="0" i="1" smtClean="0">
                            <a:latin typeface="Cambria Math"/>
                          </a:rPr>
                        </m:ctrlPr>
                      </m:sSupPr>
                      <m:e>
                        <m:r>
                          <a:rPr lang="en-US" b="0" i="1" smtClean="0">
                            <a:latin typeface="Cambria Math"/>
                          </a:rPr>
                          <m:t>𝑗</m:t>
                        </m:r>
                      </m:e>
                      <m:sup>
                        <m:r>
                          <a:rPr lang="en-US" b="0" i="1" smtClean="0">
                            <a:latin typeface="Cambria Math"/>
                          </a:rPr>
                          <m:t>′</m:t>
                        </m:r>
                      </m:sup>
                    </m:sSup>
                    <m:r>
                      <a:rPr lang="en-US" b="0" i="1" smtClean="0">
                        <a:latin typeface="Cambria Math"/>
                      </a:rPr>
                      <m:t>𝑠</m:t>
                    </m:r>
                  </m:oMath>
                </a14:m>
                <a:r>
                  <a:rPr lang="en-US" dirty="0" smtClean="0"/>
                  <a:t> message by the estimated time, it adds </a:t>
                </a:r>
                <a14:m>
                  <m:oMath xmlns:m="http://schemas.openxmlformats.org/officeDocument/2006/math">
                    <m:r>
                      <a:rPr lang="en-US" b="0" i="1" smtClean="0">
                        <a:latin typeface="Cambria Math"/>
                      </a:rPr>
                      <m:t>𝑗</m:t>
                    </m:r>
                    <m:r>
                      <a:rPr lang="en-US" b="0" i="1" smtClean="0">
                        <a:latin typeface="Cambria Math"/>
                      </a:rPr>
                      <m:t> </m:t>
                    </m:r>
                  </m:oMath>
                </a14:m>
                <a:r>
                  <a:rPr lang="en-US" dirty="0" smtClean="0"/>
                  <a:t>to its list of suspects.</a:t>
                </a:r>
              </a:p>
              <a:p>
                <a:pPr lvl="1"/>
                <a:r>
                  <a:rPr lang="en-US" dirty="0" smtClean="0"/>
                  <a:t>Process </a:t>
                </a:r>
                <a14:m>
                  <m:oMath xmlns:m="http://schemas.openxmlformats.org/officeDocument/2006/math">
                    <m:r>
                      <a:rPr lang="en-US" i="1">
                        <a:latin typeface="Cambria Math"/>
                      </a:rPr>
                      <m:t>𝑖</m:t>
                    </m:r>
                  </m:oMath>
                </a14:m>
                <a:r>
                  <a:rPr lang="en-US" dirty="0" smtClean="0"/>
                  <a:t> periodically outputs its list of suspects.</a:t>
                </a:r>
              </a:p>
              <a:p>
                <a:r>
                  <a:rPr lang="en-US" dirty="0"/>
                  <a:t>E.g., implement </a:t>
                </a:r>
                <a14:m>
                  <m:oMath xmlns:m="http://schemas.openxmlformats.org/officeDocument/2006/math">
                    <m:r>
                      <a:rPr lang="en-US" i="1">
                        <a:latin typeface="Cambria Math"/>
                      </a:rPr>
                      <m:t>⋄</m:t>
                    </m:r>
                    <m:r>
                      <a:rPr lang="en-US" i="1">
                        <a:latin typeface="Cambria Math"/>
                      </a:rPr>
                      <m:t>𝑃</m:t>
                    </m:r>
                  </m:oMath>
                </a14:m>
                <a:r>
                  <a:rPr lang="en-US" dirty="0"/>
                  <a:t>, assuming </a:t>
                </a:r>
                <a:r>
                  <a:rPr lang="en-US" dirty="0" smtClean="0"/>
                  <a:t>unknown </a:t>
                </a:r>
                <a:r>
                  <a:rPr lang="en-US" dirty="0"/>
                  <a:t>bounds:</a:t>
                </a:r>
              </a:p>
              <a:p>
                <a:pPr lvl="1"/>
                <a:r>
                  <a:rPr lang="en-US" dirty="0" smtClean="0"/>
                  <a:t>Similar, but based on guessed estimates for the bounds.</a:t>
                </a:r>
              </a:p>
              <a:p>
                <a:pPr lvl="1"/>
                <a:r>
                  <a:rPr lang="en-US" dirty="0" smtClean="0"/>
                  <a:t>Start with default estimates.</a:t>
                </a:r>
              </a:p>
              <a:p>
                <a:pPr lvl="1"/>
                <a:r>
                  <a:rPr lang="en-US" dirty="0" smtClean="0"/>
                  <a:t>Now</a:t>
                </a:r>
                <a:r>
                  <a:rPr lang="en-US" dirty="0"/>
                  <a:t> </a:t>
                </a:r>
                <a:r>
                  <a:rPr lang="en-US" dirty="0" smtClean="0"/>
                  <a:t>process </a:t>
                </a:r>
                <a14:m>
                  <m:oMath xmlns:m="http://schemas.openxmlformats.org/officeDocument/2006/math">
                    <m:r>
                      <a:rPr lang="en-US" b="0" i="1" smtClean="0">
                        <a:latin typeface="Cambria Math"/>
                      </a:rPr>
                      <m:t>𝑖</m:t>
                    </m:r>
                  </m:oMath>
                </a14:m>
                <a:r>
                  <a:rPr lang="en-US" dirty="0" smtClean="0"/>
                  <a:t> could suspect a process </a:t>
                </a:r>
                <a14:m>
                  <m:oMath xmlns:m="http://schemas.openxmlformats.org/officeDocument/2006/math">
                    <m:r>
                      <a:rPr lang="en-US" b="0" i="1" smtClean="0">
                        <a:latin typeface="Cambria Math"/>
                      </a:rPr>
                      <m:t>𝑗</m:t>
                    </m:r>
                    <m:r>
                      <a:rPr lang="en-US" b="0" i="1" smtClean="0">
                        <a:latin typeface="Cambria Math"/>
                      </a:rPr>
                      <m:t> </m:t>
                    </m:r>
                  </m:oMath>
                </a14:m>
                <a:r>
                  <a:rPr lang="en-US" dirty="0" smtClean="0"/>
                  <a:t>that actually has not crashed.</a:t>
                </a:r>
              </a:p>
              <a:p>
                <a:pPr lvl="1"/>
                <a:r>
                  <a:rPr lang="en-US" dirty="0" smtClean="0"/>
                  <a:t>In that case, </a:t>
                </a:r>
                <a:r>
                  <a:rPr lang="en-US" dirty="0"/>
                  <a:t>process </a:t>
                </a:r>
                <a14:m>
                  <m:oMath xmlns:m="http://schemas.openxmlformats.org/officeDocument/2006/math">
                    <m:r>
                      <a:rPr lang="en-US" i="1">
                        <a:latin typeface="Cambria Math"/>
                      </a:rPr>
                      <m:t>𝑖</m:t>
                    </m:r>
                  </m:oMath>
                </a14:m>
                <a:r>
                  <a:rPr lang="en-US" dirty="0"/>
                  <a:t> </a:t>
                </a:r>
                <a:r>
                  <a:rPr lang="en-US" dirty="0" smtClean="0"/>
                  <a:t>will receive a later message from </a:t>
                </a:r>
                <a14:m>
                  <m:oMath xmlns:m="http://schemas.openxmlformats.org/officeDocument/2006/math">
                    <m:r>
                      <a:rPr lang="en-US" b="0" i="1" smtClean="0">
                        <a:latin typeface="Cambria Math"/>
                      </a:rPr>
                      <m:t>𝑗</m:t>
                    </m:r>
                    <m:r>
                      <a:rPr lang="en-US" b="0" i="1" smtClean="0">
                        <a:latin typeface="Cambria Math"/>
                      </a:rPr>
                      <m:t>.</m:t>
                    </m:r>
                  </m:oMath>
                </a14:m>
                <a:endParaRPr lang="en-US" dirty="0"/>
              </a:p>
              <a:p>
                <a:pPr lvl="1"/>
                <a:r>
                  <a:rPr lang="en-US" dirty="0" smtClean="0"/>
                  <a:t>Then process </a:t>
                </a:r>
                <a14:m>
                  <m:oMath xmlns:m="http://schemas.openxmlformats.org/officeDocument/2006/math">
                    <m:r>
                      <a:rPr lang="en-US" i="1">
                        <a:latin typeface="Cambria Math"/>
                      </a:rPr>
                      <m:t>𝑖</m:t>
                    </m:r>
                  </m:oMath>
                </a14:m>
                <a:r>
                  <a:rPr lang="en-US" dirty="0" smtClean="0"/>
                  <a:t> knows its estimates were too small, so it increases them, and removes </a:t>
                </a:r>
                <a14:m>
                  <m:oMath xmlns:m="http://schemas.openxmlformats.org/officeDocument/2006/math">
                    <m:r>
                      <a:rPr lang="en-US" i="1" dirty="0" smtClean="0">
                        <a:latin typeface="Cambria Math"/>
                      </a:rPr>
                      <m:t>𝑗</m:t>
                    </m:r>
                  </m:oMath>
                </a14:m>
                <a:r>
                  <a:rPr lang="en-US" dirty="0" smtClean="0"/>
                  <a:t> from its list of suspects.</a:t>
                </a:r>
              </a:p>
              <a:p>
                <a:pPr marL="457200" lvl="1"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95400"/>
                <a:ext cx="8534400" cy="5334000"/>
              </a:xfrm>
              <a:blipFill rotWithShape="1">
                <a:blip r:embed="rId3"/>
                <a:stretch>
                  <a:fillRect l="-786" t="-1829" r="-429"/>
                </a:stretch>
              </a:blipFill>
            </p:spPr>
            <p:txBody>
              <a:bodyPr/>
              <a:lstStyle/>
              <a:p>
                <a:r>
                  <a:rPr lang="en-US">
                    <a:noFill/>
                  </a:rPr>
                  <a:t> </a:t>
                </a:r>
              </a:p>
            </p:txBody>
          </p:sp>
        </mc:Fallback>
      </mc:AlternateContent>
    </p:spTree>
    <p:extLst>
      <p:ext uri="{BB962C8B-B14F-4D97-AF65-F5344CB8AC3E}">
        <p14:creationId xmlns:p14="http://schemas.microsoft.com/office/powerpoint/2010/main" val="28057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382000" cy="3611562"/>
          </a:xfrm>
        </p:spPr>
        <p:txBody>
          <a:bodyPr/>
          <a:lstStyle/>
          <a:p>
            <a:r>
              <a:rPr lang="en-US" dirty="0"/>
              <a:t>3</a:t>
            </a:r>
            <a:r>
              <a:rPr lang="en-US" dirty="0" smtClean="0"/>
              <a:t>.  Definitions:</a:t>
            </a:r>
            <a:br>
              <a:rPr lang="en-US" dirty="0" smtClean="0"/>
            </a:br>
            <a:r>
              <a:rPr lang="en-US" dirty="0" smtClean="0"/>
              <a:t>Solving Crash Problems and Comparing Failure Detectors</a:t>
            </a:r>
            <a:endParaRPr lang="en-US" dirty="0"/>
          </a:p>
        </p:txBody>
      </p:sp>
      <p:sp>
        <p:nvSpPr>
          <p:cNvPr id="4" name="Slide Number Placeholder 3"/>
          <p:cNvSpPr>
            <a:spLocks noGrp="1"/>
          </p:cNvSpPr>
          <p:nvPr>
            <p:ph type="sldNum" sz="quarter" idx="12"/>
          </p:nvPr>
        </p:nvSpPr>
        <p:spPr/>
        <p:txBody>
          <a:bodyPr/>
          <a:lstStyle/>
          <a:p>
            <a:fld id="{D2A3D09A-7868-461E-AD70-0164CED56359}" type="slidenum">
              <a:rPr lang="en-US" smtClean="0"/>
              <a:t>31</a:t>
            </a:fld>
            <a:endParaRPr lang="en-US"/>
          </a:p>
        </p:txBody>
      </p:sp>
      <p:grpSp>
        <p:nvGrpSpPr>
          <p:cNvPr id="48" name="Group 47"/>
          <p:cNvGrpSpPr/>
          <p:nvPr/>
        </p:nvGrpSpPr>
        <p:grpSpPr>
          <a:xfrm>
            <a:off x="4648200" y="3733800"/>
            <a:ext cx="4267200" cy="2679890"/>
            <a:chOff x="4648200" y="3733800"/>
            <a:chExt cx="4267200" cy="2679890"/>
          </a:xfrm>
        </p:grpSpPr>
        <p:sp>
          <p:nvSpPr>
            <p:cNvPr id="3" name="Oval 2"/>
            <p:cNvSpPr/>
            <p:nvPr/>
          </p:nvSpPr>
          <p:spPr>
            <a:xfrm>
              <a:off x="4648200" y="4191000"/>
              <a:ext cx="4267200" cy="2222690"/>
            </a:xfrm>
            <a:prstGeom prst="ellipse">
              <a:avLst/>
            </a:prstGeom>
            <a:solidFill>
              <a:schemeClr val="accent3">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5101618" y="4724400"/>
              <a:ext cx="3413136" cy="1316597"/>
              <a:chOff x="3352800" y="2569603"/>
              <a:chExt cx="3413136" cy="1316597"/>
            </a:xfrm>
          </p:grpSpPr>
          <p:grpSp>
            <p:nvGrpSpPr>
              <p:cNvPr id="6" name="Group 5"/>
              <p:cNvGrpSpPr/>
              <p:nvPr/>
            </p:nvGrpSpPr>
            <p:grpSpPr>
              <a:xfrm>
                <a:off x="3352800" y="2569603"/>
                <a:ext cx="3413136" cy="1316597"/>
                <a:chOff x="3352800" y="2569603"/>
                <a:chExt cx="3413136" cy="1316597"/>
              </a:xfrm>
            </p:grpSpPr>
            <p:sp>
              <p:nvSpPr>
                <p:cNvPr id="8" name="Oval 7"/>
                <p:cNvSpPr>
                  <a:spLocks noChangeAspect="1"/>
                </p:cNvSpPr>
                <p:nvPr/>
              </p:nvSpPr>
              <p:spPr>
                <a:xfrm>
                  <a:off x="3352800" y="2590800"/>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9" name="Oval 8"/>
                <p:cNvSpPr>
                  <a:spLocks noChangeAspect="1"/>
                </p:cNvSpPr>
                <p:nvPr/>
              </p:nvSpPr>
              <p:spPr>
                <a:xfrm>
                  <a:off x="4108704" y="2569603"/>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0" name="Oval 9"/>
                <p:cNvSpPr>
                  <a:spLocks noChangeAspect="1"/>
                </p:cNvSpPr>
                <p:nvPr/>
              </p:nvSpPr>
              <p:spPr>
                <a:xfrm>
                  <a:off x="6162432" y="2600776"/>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11" name="Oval 10"/>
                <p:cNvSpPr/>
                <p:nvPr/>
              </p:nvSpPr>
              <p:spPr>
                <a:xfrm>
                  <a:off x="3945913" y="3352800"/>
                  <a:ext cx="2133600" cy="533400"/>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Channels</a:t>
                  </a:r>
                  <a:endParaRPr lang="en-US" dirty="0">
                    <a:solidFill>
                      <a:schemeClr val="tx1"/>
                    </a:solidFill>
                  </a:endParaRPr>
                </a:p>
              </p:txBody>
            </p:sp>
            <p:grpSp>
              <p:nvGrpSpPr>
                <p:cNvPr id="12" name="Group 11"/>
                <p:cNvGrpSpPr/>
                <p:nvPr/>
              </p:nvGrpSpPr>
              <p:grpSpPr>
                <a:xfrm>
                  <a:off x="3654552" y="3084726"/>
                  <a:ext cx="2809632" cy="534774"/>
                  <a:chOff x="3654552" y="3084726"/>
                  <a:chExt cx="2809632" cy="534774"/>
                </a:xfrm>
              </p:grpSpPr>
              <p:cxnSp>
                <p:nvCxnSpPr>
                  <p:cNvPr id="13" name="Straight Arrow Connector 12"/>
                  <p:cNvCxnSpPr>
                    <a:stCxn id="8" idx="4"/>
                    <a:endCxn id="11" idx="2"/>
                  </p:cNvCxnSpPr>
                  <p:nvPr/>
                </p:nvCxnSpPr>
                <p:spPr>
                  <a:xfrm>
                    <a:off x="3654552" y="3194304"/>
                    <a:ext cx="291361" cy="4251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8" idx="5"/>
                  </p:cNvCxnSpPr>
                  <p:nvPr/>
                </p:nvCxnSpPr>
                <p:spPr>
                  <a:xfrm flipH="1" flipV="1">
                    <a:off x="3867923" y="3105923"/>
                    <a:ext cx="240781" cy="3992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4"/>
                  </p:cNvCxnSpPr>
                  <p:nvPr/>
                </p:nvCxnSpPr>
                <p:spPr>
                  <a:xfrm>
                    <a:off x="4410456" y="3173107"/>
                    <a:ext cx="85344" cy="2337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9" idx="5"/>
                  </p:cNvCxnSpPr>
                  <p:nvPr/>
                </p:nvCxnSpPr>
                <p:spPr>
                  <a:xfrm flipH="1" flipV="1">
                    <a:off x="4623827" y="3084726"/>
                    <a:ext cx="88381" cy="2680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3"/>
                  </p:cNvCxnSpPr>
                  <p:nvPr/>
                </p:nvCxnSpPr>
                <p:spPr>
                  <a:xfrm flipH="1">
                    <a:off x="5867400" y="3115899"/>
                    <a:ext cx="383413" cy="3893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6"/>
                    <a:endCxn id="10" idx="4"/>
                  </p:cNvCxnSpPr>
                  <p:nvPr/>
                </p:nvCxnSpPr>
                <p:spPr>
                  <a:xfrm flipV="1">
                    <a:off x="6079513" y="3204280"/>
                    <a:ext cx="384671" cy="4152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7" name="Straight Connector 6"/>
              <p:cNvCxnSpPr/>
              <p:nvPr/>
            </p:nvCxnSpPr>
            <p:spPr>
              <a:xfrm>
                <a:off x="5257800" y="2871355"/>
                <a:ext cx="457200" cy="0"/>
              </a:xfrm>
              <a:prstGeom prst="line">
                <a:avLst/>
              </a:prstGeom>
              <a:ln>
                <a:prstDash val="sysDash"/>
              </a:ln>
            </p:spPr>
            <p:style>
              <a:lnRef idx="3">
                <a:schemeClr val="dk1"/>
              </a:lnRef>
              <a:fillRef idx="0">
                <a:schemeClr val="dk1"/>
              </a:fillRef>
              <a:effectRef idx="2">
                <a:schemeClr val="dk1"/>
              </a:effectRef>
              <a:fontRef idx="minor">
                <a:schemeClr val="tx1"/>
              </a:fontRef>
            </p:style>
          </p:cxnSp>
        </p:grpSp>
        <p:grpSp>
          <p:nvGrpSpPr>
            <p:cNvPr id="47" name="Group 46"/>
            <p:cNvGrpSpPr/>
            <p:nvPr/>
          </p:nvGrpSpPr>
          <p:grpSpPr>
            <a:xfrm>
              <a:off x="4800600" y="3733800"/>
              <a:ext cx="4114800" cy="1110154"/>
              <a:chOff x="4800600" y="3733800"/>
              <a:chExt cx="4114800" cy="1110154"/>
            </a:xfrm>
          </p:grpSpPr>
          <p:cxnSp>
            <p:nvCxnSpPr>
              <p:cNvPr id="25" name="Straight Arrow Connector 24"/>
              <p:cNvCxnSpPr>
                <a:endCxn id="8" idx="1"/>
              </p:cNvCxnSpPr>
              <p:nvPr/>
            </p:nvCxnSpPr>
            <p:spPr>
              <a:xfrm>
                <a:off x="4800600" y="4191000"/>
                <a:ext cx="389399" cy="64297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694731" y="3810000"/>
                <a:ext cx="325069" cy="9455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0" idx="0"/>
              </p:cNvCxnSpPr>
              <p:nvPr/>
            </p:nvCxnSpPr>
            <p:spPr>
              <a:xfrm flipH="1">
                <a:off x="8213002" y="4114800"/>
                <a:ext cx="397599" cy="6407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4995299" y="3962400"/>
                <a:ext cx="408071" cy="762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6019800" y="3733800"/>
                <a:ext cx="182146"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0" idx="7"/>
              </p:cNvCxnSpPr>
              <p:nvPr/>
            </p:nvCxnSpPr>
            <p:spPr>
              <a:xfrm flipV="1">
                <a:off x="8426373" y="4282787"/>
                <a:ext cx="489027" cy="56116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51560358"/>
      </p:ext>
    </p:extLst>
  </p:cSld>
  <p:clrMapOvr>
    <a:masterClrMapping/>
  </p:clrMapOvr>
  <p:transition spd="slow">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963" y="152400"/>
            <a:ext cx="8229600" cy="1143000"/>
          </a:xfrm>
        </p:spPr>
        <p:txBody>
          <a:bodyPr/>
          <a:lstStyle/>
          <a:p>
            <a:r>
              <a:rPr lang="en-US" dirty="0" smtClean="0"/>
              <a:t>Solving a Crash Problem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95401"/>
                <a:ext cx="8763000" cy="4974196"/>
              </a:xfrm>
            </p:spPr>
            <p:txBody>
              <a:bodyPr>
                <a:normAutofit/>
              </a:bodyPr>
              <a:lstStyle/>
              <a:p>
                <a:r>
                  <a:rPr lang="en-US" sz="2800" dirty="0"/>
                  <a:t>D</a:t>
                </a:r>
                <a:r>
                  <a:rPr lang="en-US" sz="2800" dirty="0" smtClean="0"/>
                  <a:t>istributed algorithm </a:t>
                </a:r>
                <a14:m>
                  <m:oMath xmlns:m="http://schemas.openxmlformats.org/officeDocument/2006/math">
                    <m:r>
                      <a:rPr lang="en-US" sz="2800" b="0" i="1" smtClean="0">
                        <a:latin typeface="Cambria Math"/>
                      </a:rPr>
                      <m:t>𝐴</m:t>
                    </m:r>
                    <m:r>
                      <a:rPr lang="en-US" sz="2800" b="0" i="1" smtClean="0">
                        <a:latin typeface="Cambria Math"/>
                      </a:rPr>
                      <m:t> </m:t>
                    </m:r>
                  </m:oMath>
                </a14:m>
                <a:r>
                  <a:rPr lang="en-US" sz="2800" dirty="0" smtClean="0"/>
                  <a:t>solves crash problem </a:t>
                </a:r>
                <a14:m>
                  <m:oMath xmlns:m="http://schemas.openxmlformats.org/officeDocument/2006/math">
                    <m:r>
                      <a:rPr lang="en-US" sz="2800" b="0" i="1" smtClean="0">
                        <a:latin typeface="Cambria Math"/>
                      </a:rPr>
                      <m:t>𝑃</m:t>
                    </m:r>
                    <m:r>
                      <a:rPr lang="en-US" sz="2800" b="0" i="1" smtClean="0">
                        <a:latin typeface="Cambria Math"/>
                      </a:rPr>
                      <m:t>=(</m:t>
                    </m:r>
                    <m:r>
                      <a:rPr lang="en-US" sz="2800" b="0" i="1" smtClean="0">
                        <a:latin typeface="Cambria Math"/>
                      </a:rPr>
                      <m:t>𝐼</m:t>
                    </m:r>
                    <m:r>
                      <a:rPr lang="en-US" sz="2800" b="0" i="1" smtClean="0">
                        <a:latin typeface="Cambria Math"/>
                      </a:rPr>
                      <m:t>,</m:t>
                    </m:r>
                    <m:r>
                      <a:rPr lang="en-US" sz="2800" b="0" i="1" smtClean="0">
                        <a:latin typeface="Cambria Math"/>
                      </a:rPr>
                      <m:t>𝑂</m:t>
                    </m:r>
                    <m:r>
                      <a:rPr lang="en-US" sz="2800" b="0" i="1" smtClean="0">
                        <a:latin typeface="Cambria Math"/>
                      </a:rPr>
                      <m:t>,</m:t>
                    </m:r>
                    <m:r>
                      <a:rPr lang="en-US" sz="2800" b="0" i="1" smtClean="0">
                        <a:latin typeface="Cambria Math"/>
                      </a:rPr>
                      <m:t>𝑇</m:t>
                    </m:r>
                    <m:r>
                      <a:rPr lang="en-US" sz="2800" b="0" i="1" smtClean="0">
                        <a:latin typeface="Cambria Math"/>
                      </a:rPr>
                      <m:t>)</m:t>
                    </m:r>
                  </m:oMath>
                </a14:m>
                <a:r>
                  <a:rPr lang="en-US" sz="2800" dirty="0" smtClean="0"/>
                  <a:t> in environment </a:t>
                </a:r>
                <a14:m>
                  <m:oMath xmlns:m="http://schemas.openxmlformats.org/officeDocument/2006/math">
                    <m:r>
                      <a:rPr lang="en-US" sz="2800" b="0" i="1" smtClean="0">
                        <a:latin typeface="Cambria Math"/>
                      </a:rPr>
                      <m:t>𝐸</m:t>
                    </m:r>
                  </m:oMath>
                </a14:m>
                <a:r>
                  <a:rPr lang="en-US" sz="2800" dirty="0" smtClean="0"/>
                  <a:t> provided that: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95401"/>
                <a:ext cx="8763000" cy="4974196"/>
              </a:xfrm>
              <a:blipFill rotWithShape="1">
                <a:blip r:embed="rId3"/>
                <a:stretch>
                  <a:fillRect l="-1253" t="-11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32</a:t>
            </a:fld>
            <a:endParaRPr lang="en-US"/>
          </a:p>
        </p:txBody>
      </p:sp>
      <mc:AlternateContent xmlns:mc="http://schemas.openxmlformats.org/markup-compatibility/2006" xmlns:a14="http://schemas.microsoft.com/office/drawing/2010/main">
        <mc:Choice Requires="a14">
          <p:sp>
            <p:nvSpPr>
              <p:cNvPr id="36" name="Content Placeholder 2"/>
              <p:cNvSpPr txBox="1">
                <a:spLocks/>
              </p:cNvSpPr>
              <p:nvPr/>
            </p:nvSpPr>
            <p:spPr>
              <a:xfrm>
                <a:off x="152399" y="2209801"/>
                <a:ext cx="4114801" cy="421219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400" dirty="0" smtClean="0"/>
                  <a:t>The signatures match, e.g., inputs and outputs of </a:t>
                </a:r>
                <a14:m>
                  <m:oMath xmlns:m="http://schemas.openxmlformats.org/officeDocument/2006/math">
                    <m:r>
                      <a:rPr lang="en-US" sz="2400" i="1">
                        <a:latin typeface="Cambria Math"/>
                      </a:rPr>
                      <m:t>𝐴</m:t>
                    </m:r>
                  </m:oMath>
                </a14:m>
                <a:r>
                  <a:rPr lang="en-US" sz="2400" dirty="0" smtClean="0"/>
                  <a:t> at the external boundary are </a:t>
                </a:r>
                <a14:m>
                  <m:oMath xmlns:m="http://schemas.openxmlformats.org/officeDocument/2006/math">
                    <m:r>
                      <a:rPr lang="en-US" sz="2400" i="1">
                        <a:latin typeface="Cambria Math"/>
                      </a:rPr>
                      <m:t>𝐼</m:t>
                    </m:r>
                  </m:oMath>
                </a14:m>
                <a:r>
                  <a:rPr lang="en-US" sz="2400" i="1" dirty="0" smtClean="0">
                    <a:latin typeface="Cambria Math"/>
                  </a:rPr>
                  <a:t> </a:t>
                </a:r>
                <a:r>
                  <a:rPr lang="en-US" sz="2400" dirty="0"/>
                  <a:t>and</a:t>
                </a:r>
                <a:r>
                  <a:rPr lang="en-US" sz="2400" i="1" dirty="0">
                    <a:latin typeface="Cambria Math"/>
                  </a:rPr>
                  <a:t> </a:t>
                </a:r>
                <a14:m>
                  <m:oMath xmlns:m="http://schemas.openxmlformats.org/officeDocument/2006/math">
                    <m:r>
                      <a:rPr lang="en-US" sz="2400" i="1">
                        <a:latin typeface="Cambria Math"/>
                      </a:rPr>
                      <m:t>𝑂</m:t>
                    </m:r>
                    <m:r>
                      <a:rPr lang="en-US" sz="2400" b="0" i="1" smtClean="0">
                        <a:latin typeface="Cambria Math"/>
                      </a:rPr>
                      <m:t>.</m:t>
                    </m:r>
                  </m:oMath>
                </a14:m>
                <a:r>
                  <a:rPr lang="en-US" sz="2400" dirty="0" smtClean="0"/>
                  <a:t> </a:t>
                </a:r>
              </a:p>
              <a:p>
                <a:pPr lvl="1"/>
                <a:r>
                  <a:rPr lang="en-US" sz="2400" dirty="0"/>
                  <a:t>W</a:t>
                </a:r>
                <a:r>
                  <a:rPr lang="en-US" sz="2400" dirty="0" smtClean="0"/>
                  <a:t>hen </a:t>
                </a:r>
                <a14:m>
                  <m:oMath xmlns:m="http://schemas.openxmlformats.org/officeDocument/2006/math">
                    <m:r>
                      <a:rPr lang="en-US" sz="2400" i="1">
                        <a:latin typeface="Cambria Math"/>
                      </a:rPr>
                      <m:t>𝐴</m:t>
                    </m:r>
                    <m:r>
                      <a:rPr lang="en-US" sz="2400" i="1">
                        <a:latin typeface="Cambria Math"/>
                      </a:rPr>
                      <m:t> </m:t>
                    </m:r>
                  </m:oMath>
                </a14:m>
                <a:r>
                  <a:rPr lang="en-US" sz="2400" dirty="0" smtClean="0"/>
                  <a:t>is composed with the channels, </a:t>
                </a:r>
                <a14:m>
                  <m:oMath xmlns:m="http://schemas.openxmlformats.org/officeDocument/2006/math">
                    <m:r>
                      <a:rPr lang="en-US" sz="2400" i="1" dirty="0" smtClean="0">
                        <a:latin typeface="Cambria Math"/>
                      </a:rPr>
                      <m:t>𝐸</m:t>
                    </m:r>
                  </m:oMath>
                </a14:m>
                <a:r>
                  <a:rPr lang="en-US" sz="2400" dirty="0" smtClean="0"/>
                  <a:t>,  and </a:t>
                </a:r>
                <a14:m>
                  <m:oMath xmlns:m="http://schemas.openxmlformats.org/officeDocument/2006/math">
                    <m:r>
                      <a:rPr lang="en-US" sz="2400" i="1" dirty="0" smtClean="0">
                        <a:latin typeface="Cambria Math"/>
                      </a:rPr>
                      <m:t>𝐶𝑟𝑎𝑠h</m:t>
                    </m:r>
                  </m:oMath>
                </a14:m>
                <a:r>
                  <a:rPr lang="en-US" sz="2400" dirty="0" smtClean="0"/>
                  <a:t>,  the projection of every fair trace of the composition on the </a:t>
                </a:r>
                <a14:m>
                  <m:oMath xmlns:m="http://schemas.openxmlformats.org/officeDocument/2006/math">
                    <m:r>
                      <a:rPr lang="en-US" sz="2400" b="0" i="1" dirty="0" smtClean="0">
                        <a:latin typeface="Cambria Math"/>
                      </a:rPr>
                      <m:t>𝑃</m:t>
                    </m:r>
                    <m:r>
                      <a:rPr lang="en-US" sz="2400" b="0" i="1" dirty="0" smtClean="0">
                        <a:latin typeface="Cambria Math"/>
                      </a:rPr>
                      <m:t> </m:t>
                    </m:r>
                  </m:oMath>
                </a14:m>
                <a:r>
                  <a:rPr lang="en-US" sz="2400" dirty="0" smtClean="0"/>
                  <a:t>actions is a sequence in </a:t>
                </a:r>
                <a14:m>
                  <m:oMath xmlns:m="http://schemas.openxmlformats.org/officeDocument/2006/math">
                    <m:r>
                      <a:rPr lang="en-US" sz="2400" i="1" dirty="0" smtClean="0">
                        <a:latin typeface="Cambria Math"/>
                      </a:rPr>
                      <m:t>𝑇</m:t>
                    </m:r>
                  </m:oMath>
                </a14:m>
                <a:r>
                  <a:rPr lang="en-US" sz="2400" dirty="0" smtClean="0"/>
                  <a:t>.</a:t>
                </a:r>
                <a:endParaRPr lang="en-US" sz="2400" dirty="0"/>
              </a:p>
            </p:txBody>
          </p:sp>
        </mc:Choice>
        <mc:Fallback xmlns="">
          <p:sp>
            <p:nvSpPr>
              <p:cNvPr id="36" name="Content Placeholder 2"/>
              <p:cNvSpPr txBox="1">
                <a:spLocks noRot="1" noChangeAspect="1" noMove="1" noResize="1" noEditPoints="1" noAdjustHandles="1" noChangeArrowheads="1" noChangeShapeType="1" noTextEdit="1"/>
              </p:cNvSpPr>
              <p:nvPr/>
            </p:nvSpPr>
            <p:spPr>
              <a:xfrm>
                <a:off x="152399" y="2209801"/>
                <a:ext cx="4114801" cy="4212196"/>
              </a:xfrm>
              <a:prstGeom prst="rect">
                <a:avLst/>
              </a:prstGeom>
              <a:blipFill rotWithShape="1">
                <a:blip r:embed="rId4"/>
                <a:stretch>
                  <a:fillRect t="-1159" r="-148" b="-2754"/>
                </a:stretch>
              </a:blipFill>
            </p:spPr>
            <p:txBody>
              <a:bodyPr/>
              <a:lstStyle/>
              <a:p>
                <a:r>
                  <a:rPr lang="en-US">
                    <a:noFill/>
                  </a:rPr>
                  <a:t> </a:t>
                </a:r>
              </a:p>
            </p:txBody>
          </p:sp>
        </mc:Fallback>
      </mc:AlternateContent>
      <p:grpSp>
        <p:nvGrpSpPr>
          <p:cNvPr id="51" name="Group 50"/>
          <p:cNvGrpSpPr/>
          <p:nvPr/>
        </p:nvGrpSpPr>
        <p:grpSpPr>
          <a:xfrm>
            <a:off x="3886199" y="3048000"/>
            <a:ext cx="4874830" cy="3072954"/>
            <a:chOff x="3778106" y="3048000"/>
            <a:chExt cx="5368259" cy="3552665"/>
          </a:xfrm>
        </p:grpSpPr>
        <p:grpSp>
          <p:nvGrpSpPr>
            <p:cNvPr id="37" name="Group 36"/>
            <p:cNvGrpSpPr/>
            <p:nvPr/>
          </p:nvGrpSpPr>
          <p:grpSpPr>
            <a:xfrm>
              <a:off x="4803462" y="3048000"/>
              <a:ext cx="4342903" cy="3552665"/>
              <a:chOff x="4456363" y="3048000"/>
              <a:chExt cx="4342903" cy="3552665"/>
            </a:xfrm>
          </p:grpSpPr>
          <p:grpSp>
            <p:nvGrpSpPr>
              <p:cNvPr id="5" name="Group 4"/>
              <p:cNvGrpSpPr/>
              <p:nvPr/>
            </p:nvGrpSpPr>
            <p:grpSpPr>
              <a:xfrm>
                <a:off x="4532066" y="3733800"/>
                <a:ext cx="4267200" cy="2866865"/>
                <a:chOff x="4723903" y="3505200"/>
                <a:chExt cx="4267200" cy="2866865"/>
              </a:xfrm>
            </p:grpSpPr>
            <p:sp>
              <p:nvSpPr>
                <p:cNvPr id="6" name="Oval 5"/>
                <p:cNvSpPr/>
                <p:nvPr/>
              </p:nvSpPr>
              <p:spPr>
                <a:xfrm>
                  <a:off x="4723903" y="4149375"/>
                  <a:ext cx="4267200" cy="2222690"/>
                </a:xfrm>
                <a:prstGeom prst="ellipse">
                  <a:avLst/>
                </a:prstGeom>
                <a:solidFill>
                  <a:schemeClr val="accent3">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5101618" y="4724400"/>
                  <a:ext cx="3413136" cy="1316597"/>
                  <a:chOff x="3352800" y="2569603"/>
                  <a:chExt cx="3413136" cy="1316597"/>
                </a:xfrm>
              </p:grpSpPr>
              <p:grpSp>
                <p:nvGrpSpPr>
                  <p:cNvPr id="15" name="Group 14"/>
                  <p:cNvGrpSpPr/>
                  <p:nvPr/>
                </p:nvGrpSpPr>
                <p:grpSpPr>
                  <a:xfrm>
                    <a:off x="3352800" y="2569603"/>
                    <a:ext cx="3413136" cy="1316597"/>
                    <a:chOff x="3352800" y="2569603"/>
                    <a:chExt cx="3413136" cy="1316597"/>
                  </a:xfrm>
                </p:grpSpPr>
                <p:sp>
                  <p:nvSpPr>
                    <p:cNvPr id="17" name="Oval 16"/>
                    <p:cNvSpPr>
                      <a:spLocks noChangeAspect="1"/>
                    </p:cNvSpPr>
                    <p:nvPr/>
                  </p:nvSpPr>
                  <p:spPr>
                    <a:xfrm>
                      <a:off x="3352800" y="2590800"/>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8" name="Oval 17"/>
                    <p:cNvSpPr>
                      <a:spLocks noChangeAspect="1"/>
                    </p:cNvSpPr>
                    <p:nvPr/>
                  </p:nvSpPr>
                  <p:spPr>
                    <a:xfrm>
                      <a:off x="4108704" y="2569603"/>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9" name="Oval 18"/>
                    <p:cNvSpPr>
                      <a:spLocks noChangeAspect="1"/>
                    </p:cNvSpPr>
                    <p:nvPr/>
                  </p:nvSpPr>
                  <p:spPr>
                    <a:xfrm>
                      <a:off x="6162432" y="2600776"/>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0" name="Oval 19"/>
                    <p:cNvSpPr/>
                    <p:nvPr/>
                  </p:nvSpPr>
                  <p:spPr>
                    <a:xfrm>
                      <a:off x="3945913" y="3352800"/>
                      <a:ext cx="2133600" cy="533400"/>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Channels</a:t>
                      </a:r>
                      <a:endParaRPr lang="en-US" dirty="0">
                        <a:solidFill>
                          <a:schemeClr val="tx1"/>
                        </a:solidFill>
                      </a:endParaRPr>
                    </a:p>
                  </p:txBody>
                </p:sp>
                <p:grpSp>
                  <p:nvGrpSpPr>
                    <p:cNvPr id="21" name="Group 20"/>
                    <p:cNvGrpSpPr/>
                    <p:nvPr/>
                  </p:nvGrpSpPr>
                  <p:grpSpPr>
                    <a:xfrm>
                      <a:off x="3654552" y="3084726"/>
                      <a:ext cx="2809632" cy="534774"/>
                      <a:chOff x="3654552" y="3084726"/>
                      <a:chExt cx="2809632" cy="534774"/>
                    </a:xfrm>
                  </p:grpSpPr>
                  <p:cxnSp>
                    <p:nvCxnSpPr>
                      <p:cNvPr id="22" name="Straight Arrow Connector 21"/>
                      <p:cNvCxnSpPr>
                        <a:stCxn id="17" idx="4"/>
                        <a:endCxn id="20" idx="2"/>
                      </p:cNvCxnSpPr>
                      <p:nvPr/>
                    </p:nvCxnSpPr>
                    <p:spPr>
                      <a:xfrm>
                        <a:off x="3654552" y="3194304"/>
                        <a:ext cx="291361" cy="4251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7" idx="5"/>
                      </p:cNvCxnSpPr>
                      <p:nvPr/>
                    </p:nvCxnSpPr>
                    <p:spPr>
                      <a:xfrm flipH="1" flipV="1">
                        <a:off x="3867923" y="3105923"/>
                        <a:ext cx="240781" cy="3992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4"/>
                      </p:cNvCxnSpPr>
                      <p:nvPr/>
                    </p:nvCxnSpPr>
                    <p:spPr>
                      <a:xfrm>
                        <a:off x="4410456" y="3173107"/>
                        <a:ext cx="85344" cy="2337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8" idx="5"/>
                      </p:cNvCxnSpPr>
                      <p:nvPr/>
                    </p:nvCxnSpPr>
                    <p:spPr>
                      <a:xfrm flipH="1" flipV="1">
                        <a:off x="4623827" y="3084726"/>
                        <a:ext cx="88381" cy="2680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9" idx="3"/>
                      </p:cNvCxnSpPr>
                      <p:nvPr/>
                    </p:nvCxnSpPr>
                    <p:spPr>
                      <a:xfrm flipH="1">
                        <a:off x="5867400" y="3115899"/>
                        <a:ext cx="383413" cy="3893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0" idx="6"/>
                        <a:endCxn id="19" idx="4"/>
                      </p:cNvCxnSpPr>
                      <p:nvPr/>
                    </p:nvCxnSpPr>
                    <p:spPr>
                      <a:xfrm flipV="1">
                        <a:off x="6079513" y="3204280"/>
                        <a:ext cx="384671" cy="4152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16" name="Straight Connector 15"/>
                  <p:cNvCxnSpPr/>
                  <p:nvPr/>
                </p:nvCxnSpPr>
                <p:spPr>
                  <a:xfrm>
                    <a:off x="5257800" y="2871355"/>
                    <a:ext cx="457200" cy="0"/>
                  </a:xfrm>
                  <a:prstGeom prst="line">
                    <a:avLst/>
                  </a:prstGeom>
                  <a:ln>
                    <a:prstDash val="sysDash"/>
                  </a:ln>
                </p:spPr>
                <p:style>
                  <a:lnRef idx="3">
                    <a:schemeClr val="dk1"/>
                  </a:lnRef>
                  <a:fillRef idx="0">
                    <a:schemeClr val="dk1"/>
                  </a:fillRef>
                  <a:effectRef idx="2">
                    <a:schemeClr val="dk1"/>
                  </a:effectRef>
                  <a:fontRef idx="minor">
                    <a:schemeClr val="tx1"/>
                  </a:fontRef>
                </p:style>
              </p:cxnSp>
            </p:grpSp>
            <p:grpSp>
              <p:nvGrpSpPr>
                <p:cNvPr id="8" name="Group 7"/>
                <p:cNvGrpSpPr/>
                <p:nvPr/>
              </p:nvGrpSpPr>
              <p:grpSpPr>
                <a:xfrm>
                  <a:off x="4995299" y="3505200"/>
                  <a:ext cx="3519455" cy="1338754"/>
                  <a:chOff x="4995299" y="3505200"/>
                  <a:chExt cx="3519455" cy="1338754"/>
                </a:xfrm>
              </p:grpSpPr>
              <p:cxnSp>
                <p:nvCxnSpPr>
                  <p:cNvPr id="9" name="Straight Arrow Connector 8"/>
                  <p:cNvCxnSpPr>
                    <a:endCxn id="17" idx="1"/>
                  </p:cNvCxnSpPr>
                  <p:nvPr/>
                </p:nvCxnSpPr>
                <p:spPr>
                  <a:xfrm>
                    <a:off x="4995299" y="3599889"/>
                    <a:ext cx="194700" cy="123408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737131" y="3733800"/>
                    <a:ext cx="282669" cy="10217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8" idx="5"/>
                    <a:endCxn id="19" idx="0"/>
                  </p:cNvCxnSpPr>
                  <p:nvPr/>
                </p:nvCxnSpPr>
                <p:spPr>
                  <a:xfrm flipH="1">
                    <a:off x="8213002" y="3599889"/>
                    <a:ext cx="77481" cy="11556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28" idx="3"/>
                  </p:cNvCxnSpPr>
                  <p:nvPr/>
                </p:nvCxnSpPr>
                <p:spPr>
                  <a:xfrm flipH="1" flipV="1">
                    <a:off x="5273117" y="3599889"/>
                    <a:ext cx="130254" cy="112451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6019800" y="3733800"/>
                    <a:ext cx="182146"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9" idx="7"/>
                  </p:cNvCxnSpPr>
                  <p:nvPr/>
                </p:nvCxnSpPr>
                <p:spPr>
                  <a:xfrm flipV="1">
                    <a:off x="8426373" y="3505200"/>
                    <a:ext cx="88381" cy="133875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28" name="Oval 27"/>
              <p:cNvSpPr/>
              <p:nvPr/>
            </p:nvSpPr>
            <p:spPr>
              <a:xfrm>
                <a:off x="4456363" y="3048000"/>
                <a:ext cx="42672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Environment</a:t>
                </a:r>
                <a:endParaRPr lang="en-US" dirty="0"/>
              </a:p>
            </p:txBody>
          </p:sp>
        </p:grpSp>
        <p:grpSp>
          <p:nvGrpSpPr>
            <p:cNvPr id="50" name="Group 49"/>
            <p:cNvGrpSpPr/>
            <p:nvPr/>
          </p:nvGrpSpPr>
          <p:grpSpPr>
            <a:xfrm>
              <a:off x="3778106" y="3610255"/>
              <a:ext cx="1245297" cy="1373918"/>
              <a:chOff x="3778106" y="3610255"/>
              <a:chExt cx="1245297" cy="1373918"/>
            </a:xfrm>
          </p:grpSpPr>
          <p:sp>
            <p:nvSpPr>
              <p:cNvPr id="38" name="Oval 37"/>
              <p:cNvSpPr/>
              <p:nvPr/>
            </p:nvSpPr>
            <p:spPr>
              <a:xfrm>
                <a:off x="3778106" y="3820415"/>
                <a:ext cx="1245296" cy="91440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Crash</a:t>
                </a:r>
                <a:endParaRPr lang="en-US" dirty="0">
                  <a:solidFill>
                    <a:schemeClr val="tx1"/>
                  </a:solidFill>
                </a:endParaRPr>
              </a:p>
            </p:txBody>
          </p:sp>
          <p:cxnSp>
            <p:nvCxnSpPr>
              <p:cNvPr id="40" name="Straight Arrow Connector 39"/>
              <p:cNvCxnSpPr/>
              <p:nvPr/>
            </p:nvCxnSpPr>
            <p:spPr>
              <a:xfrm>
                <a:off x="4724400" y="4648200"/>
                <a:ext cx="299003" cy="3359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4573449" y="3610255"/>
                <a:ext cx="301901" cy="24708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915233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6800" cy="1143000"/>
          </a:xfrm>
        </p:spPr>
        <p:txBody>
          <a:bodyPr>
            <a:noAutofit/>
          </a:bodyPr>
          <a:lstStyle/>
          <a:p>
            <a:r>
              <a:rPr lang="en-US" sz="3600" dirty="0" smtClean="0"/>
              <a:t>Solving One Crash Problem Using Another</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599" y="1219201"/>
                <a:ext cx="8532429" cy="1600200"/>
              </a:xfrm>
            </p:spPr>
            <p:txBody>
              <a:bodyPr/>
              <a:lstStyle/>
              <a:p>
                <a:r>
                  <a:rPr lang="en-US" sz="2400" dirty="0" smtClean="0"/>
                  <a:t>Distributed algorithm </a:t>
                </a:r>
                <a14:m>
                  <m:oMath xmlns:m="http://schemas.openxmlformats.org/officeDocument/2006/math">
                    <m:r>
                      <a:rPr lang="en-US" sz="2400" i="1">
                        <a:latin typeface="Cambria Math"/>
                      </a:rPr>
                      <m:t>𝐴</m:t>
                    </m:r>
                    <m:r>
                      <a:rPr lang="en-US" sz="2400" i="1">
                        <a:latin typeface="Cambria Math"/>
                      </a:rPr>
                      <m:t> </m:t>
                    </m:r>
                  </m:oMath>
                </a14:m>
                <a:r>
                  <a:rPr lang="en-US" sz="2400" dirty="0"/>
                  <a:t>solves crash problem </a:t>
                </a:r>
                <a14:m>
                  <m:oMath xmlns:m="http://schemas.openxmlformats.org/officeDocument/2006/math">
                    <m:r>
                      <a:rPr lang="en-US" sz="2400" i="1">
                        <a:latin typeface="Cambria Math"/>
                      </a:rPr>
                      <m:t>𝑃</m:t>
                    </m:r>
                    <m:r>
                      <a:rPr lang="en-US" sz="2400" i="1">
                        <a:latin typeface="Cambria Math"/>
                      </a:rPr>
                      <m:t>=(</m:t>
                    </m:r>
                    <m:r>
                      <a:rPr lang="en-US" sz="2400" i="1">
                        <a:latin typeface="Cambria Math"/>
                      </a:rPr>
                      <m:t>𝐼</m:t>
                    </m:r>
                    <m:r>
                      <a:rPr lang="en-US" sz="2400" i="1">
                        <a:latin typeface="Cambria Math"/>
                      </a:rPr>
                      <m:t>,</m:t>
                    </m:r>
                    <m:r>
                      <a:rPr lang="en-US" sz="2400" i="1">
                        <a:latin typeface="Cambria Math"/>
                      </a:rPr>
                      <m:t>𝑂</m:t>
                    </m:r>
                    <m:r>
                      <a:rPr lang="en-US" sz="2400" i="1">
                        <a:latin typeface="Cambria Math"/>
                      </a:rPr>
                      <m:t>,</m:t>
                    </m:r>
                    <m:r>
                      <a:rPr lang="en-US" sz="2400" i="1">
                        <a:latin typeface="Cambria Math"/>
                      </a:rPr>
                      <m:t>𝑇</m:t>
                    </m:r>
                    <m:r>
                      <a:rPr lang="en-US" sz="2400" i="1">
                        <a:latin typeface="Cambria Math"/>
                      </a:rPr>
                      <m:t>)</m:t>
                    </m:r>
                  </m:oMath>
                </a14:m>
                <a:r>
                  <a:rPr lang="en-US" sz="2400" dirty="0"/>
                  <a:t> in environment </a:t>
                </a:r>
                <a14:m>
                  <m:oMath xmlns:m="http://schemas.openxmlformats.org/officeDocument/2006/math">
                    <m:r>
                      <a:rPr lang="en-US" sz="2400" i="1">
                        <a:latin typeface="Cambria Math"/>
                      </a:rPr>
                      <m:t>𝐸</m:t>
                    </m:r>
                  </m:oMath>
                </a14:m>
                <a:r>
                  <a:rPr lang="en-US" sz="2400" dirty="0"/>
                  <a:t> </a:t>
                </a:r>
                <a:r>
                  <a:rPr lang="en-US" sz="2400" dirty="0" smtClean="0"/>
                  <a:t>using crash problem </a:t>
                </a:r>
                <a14:m>
                  <m:oMath xmlns:m="http://schemas.openxmlformats.org/officeDocument/2006/math">
                    <m:sSup>
                      <m:sSupPr>
                        <m:ctrlPr>
                          <a:rPr lang="en-US" sz="2400" b="0" i="1" smtClean="0">
                            <a:latin typeface="Cambria Math"/>
                          </a:rPr>
                        </m:ctrlPr>
                      </m:sSupPr>
                      <m:e>
                        <m:r>
                          <a:rPr lang="en-US" sz="2400" b="0" i="1" smtClean="0">
                            <a:latin typeface="Cambria Math"/>
                          </a:rPr>
                          <m:t>𝑃</m:t>
                        </m:r>
                      </m:e>
                      <m:sup>
                        <m:r>
                          <a:rPr lang="en-US" sz="2400" b="0" i="1" smtClean="0">
                            <a:latin typeface="Cambria Math"/>
                          </a:rPr>
                          <m:t>′</m:t>
                        </m:r>
                      </m:sup>
                    </m:sSup>
                    <m:r>
                      <a:rPr lang="en-US" sz="2400" b="0" i="1" smtClean="0">
                        <a:latin typeface="Cambria Math"/>
                      </a:rPr>
                      <m:t>=</m:t>
                    </m:r>
                    <m:r>
                      <a:rPr lang="en-US" sz="2400" i="1">
                        <a:latin typeface="Cambria Math"/>
                      </a:rPr>
                      <m:t>(</m:t>
                    </m:r>
                    <m:r>
                      <a:rPr lang="en-US" sz="2400" i="1">
                        <a:latin typeface="Cambria Math"/>
                      </a:rPr>
                      <m:t>𝐼</m:t>
                    </m:r>
                    <m:r>
                      <a:rPr lang="en-US" sz="2400" b="0" i="1" smtClean="0">
                        <a:latin typeface="Cambria Math"/>
                      </a:rPr>
                      <m:t>′</m:t>
                    </m:r>
                    <m:r>
                      <a:rPr lang="en-US" sz="2400" i="1">
                        <a:latin typeface="Cambria Math"/>
                      </a:rPr>
                      <m:t>,</m:t>
                    </m:r>
                    <m:r>
                      <a:rPr lang="en-US" sz="2400" i="1">
                        <a:latin typeface="Cambria Math"/>
                      </a:rPr>
                      <m:t>𝑂</m:t>
                    </m:r>
                    <m:r>
                      <a:rPr lang="en-US" sz="2400" b="0" i="1" smtClean="0">
                        <a:latin typeface="Cambria Math"/>
                      </a:rPr>
                      <m:t>′</m:t>
                    </m:r>
                    <m:r>
                      <a:rPr lang="en-US" sz="2400" i="1">
                        <a:latin typeface="Cambria Math"/>
                      </a:rPr>
                      <m:t>,</m:t>
                    </m:r>
                    <m:r>
                      <a:rPr lang="en-US" sz="2400" i="1">
                        <a:latin typeface="Cambria Math"/>
                      </a:rPr>
                      <m:t>𝑇</m:t>
                    </m:r>
                    <m:r>
                      <a:rPr lang="en-US" sz="2400" b="0" i="1" smtClean="0">
                        <a:latin typeface="Cambria Math"/>
                      </a:rPr>
                      <m:t>′</m:t>
                    </m:r>
                    <m:r>
                      <a:rPr lang="en-US" sz="2400" i="1">
                        <a:latin typeface="Cambria Math"/>
                      </a:rPr>
                      <m:t>)</m:t>
                    </m:r>
                  </m:oMath>
                </a14:m>
                <a:r>
                  <a:rPr lang="en-US" sz="2400" dirty="0"/>
                  <a:t> </a:t>
                </a:r>
                <a:r>
                  <a:rPr lang="en-US" sz="2400" dirty="0" smtClean="0"/>
                  <a:t>provided:</a:t>
                </a:r>
                <a:endParaRPr lang="en-US" sz="2400" dirty="0"/>
              </a:p>
              <a:p>
                <a:pPr lvl="1"/>
                <a:r>
                  <a:rPr lang="en-US" sz="2000" dirty="0"/>
                  <a:t>The signatures </a:t>
                </a:r>
                <a:r>
                  <a:rPr lang="en-US" sz="2000" dirty="0" smtClean="0"/>
                  <a:t>match.</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599" y="1219201"/>
                <a:ext cx="8532429" cy="1600200"/>
              </a:xfrm>
              <a:blipFill rotWithShape="1">
                <a:blip r:embed="rId3"/>
                <a:stretch>
                  <a:fillRect l="-929" t="-304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33</a:t>
            </a:fld>
            <a:endParaRPr lang="en-US"/>
          </a:p>
        </p:txBody>
      </p:sp>
      <p:grpSp>
        <p:nvGrpSpPr>
          <p:cNvPr id="43" name="Group 42"/>
          <p:cNvGrpSpPr/>
          <p:nvPr/>
        </p:nvGrpSpPr>
        <p:grpSpPr>
          <a:xfrm>
            <a:off x="3419035" y="3072245"/>
            <a:ext cx="5618409" cy="3167149"/>
            <a:chOff x="3142620" y="3048000"/>
            <a:chExt cx="5618409" cy="3167149"/>
          </a:xfrm>
        </p:grpSpPr>
        <p:grpSp>
          <p:nvGrpSpPr>
            <p:cNvPr id="5" name="Group 4"/>
            <p:cNvGrpSpPr/>
            <p:nvPr/>
          </p:nvGrpSpPr>
          <p:grpSpPr>
            <a:xfrm>
              <a:off x="3886199" y="3048000"/>
              <a:ext cx="4874830" cy="3072954"/>
              <a:chOff x="3778106" y="3048000"/>
              <a:chExt cx="5368259" cy="3552665"/>
            </a:xfrm>
          </p:grpSpPr>
          <p:grpSp>
            <p:nvGrpSpPr>
              <p:cNvPr id="6" name="Group 5"/>
              <p:cNvGrpSpPr/>
              <p:nvPr/>
            </p:nvGrpSpPr>
            <p:grpSpPr>
              <a:xfrm>
                <a:off x="4803462" y="3048000"/>
                <a:ext cx="4342903" cy="3552665"/>
                <a:chOff x="4456363" y="3048000"/>
                <a:chExt cx="4342903" cy="3552665"/>
              </a:xfrm>
            </p:grpSpPr>
            <p:grpSp>
              <p:nvGrpSpPr>
                <p:cNvPr id="11" name="Group 10"/>
                <p:cNvGrpSpPr/>
                <p:nvPr/>
              </p:nvGrpSpPr>
              <p:grpSpPr>
                <a:xfrm>
                  <a:off x="4532066" y="3733800"/>
                  <a:ext cx="4267200" cy="2866865"/>
                  <a:chOff x="4723903" y="3505200"/>
                  <a:chExt cx="4267200" cy="2866865"/>
                </a:xfrm>
              </p:grpSpPr>
              <p:sp>
                <p:nvSpPr>
                  <p:cNvPr id="13" name="Oval 12"/>
                  <p:cNvSpPr/>
                  <p:nvPr/>
                </p:nvSpPr>
                <p:spPr>
                  <a:xfrm>
                    <a:off x="4723903" y="4149375"/>
                    <a:ext cx="4267200" cy="2222690"/>
                  </a:xfrm>
                  <a:prstGeom prst="ellipse">
                    <a:avLst/>
                  </a:prstGeom>
                  <a:solidFill>
                    <a:schemeClr val="accent3">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5101618" y="4724400"/>
                    <a:ext cx="3413136" cy="1316597"/>
                    <a:chOff x="3352800" y="2569603"/>
                    <a:chExt cx="3413136" cy="1316597"/>
                  </a:xfrm>
                </p:grpSpPr>
                <p:grpSp>
                  <p:nvGrpSpPr>
                    <p:cNvPr id="22" name="Group 21"/>
                    <p:cNvGrpSpPr/>
                    <p:nvPr/>
                  </p:nvGrpSpPr>
                  <p:grpSpPr>
                    <a:xfrm>
                      <a:off x="3352800" y="2569603"/>
                      <a:ext cx="3413136" cy="1316597"/>
                      <a:chOff x="3352800" y="2569603"/>
                      <a:chExt cx="3413136" cy="1316597"/>
                    </a:xfrm>
                  </p:grpSpPr>
                  <p:sp>
                    <p:nvSpPr>
                      <p:cNvPr id="24" name="Oval 23"/>
                      <p:cNvSpPr>
                        <a:spLocks noChangeAspect="1"/>
                      </p:cNvSpPr>
                      <p:nvPr/>
                    </p:nvSpPr>
                    <p:spPr>
                      <a:xfrm>
                        <a:off x="3352800" y="2590800"/>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25" name="Oval 24"/>
                      <p:cNvSpPr>
                        <a:spLocks noChangeAspect="1"/>
                      </p:cNvSpPr>
                      <p:nvPr/>
                    </p:nvSpPr>
                    <p:spPr>
                      <a:xfrm>
                        <a:off x="4108704" y="2569603"/>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26" name="Oval 25"/>
                      <p:cNvSpPr>
                        <a:spLocks noChangeAspect="1"/>
                      </p:cNvSpPr>
                      <p:nvPr/>
                    </p:nvSpPr>
                    <p:spPr>
                      <a:xfrm>
                        <a:off x="6162432" y="2600776"/>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Oval 26"/>
                      <p:cNvSpPr/>
                      <p:nvPr/>
                    </p:nvSpPr>
                    <p:spPr>
                      <a:xfrm>
                        <a:off x="3945913" y="3352800"/>
                        <a:ext cx="2133600" cy="533400"/>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Channels</a:t>
                        </a:r>
                        <a:endParaRPr lang="en-US" dirty="0">
                          <a:solidFill>
                            <a:schemeClr val="tx1"/>
                          </a:solidFill>
                        </a:endParaRPr>
                      </a:p>
                    </p:txBody>
                  </p:sp>
                  <p:grpSp>
                    <p:nvGrpSpPr>
                      <p:cNvPr id="28" name="Group 27"/>
                      <p:cNvGrpSpPr/>
                      <p:nvPr/>
                    </p:nvGrpSpPr>
                    <p:grpSpPr>
                      <a:xfrm>
                        <a:off x="3654552" y="3084726"/>
                        <a:ext cx="2809632" cy="534774"/>
                        <a:chOff x="3654552" y="3084726"/>
                        <a:chExt cx="2809632" cy="534774"/>
                      </a:xfrm>
                    </p:grpSpPr>
                    <p:cxnSp>
                      <p:nvCxnSpPr>
                        <p:cNvPr id="29" name="Straight Arrow Connector 28"/>
                        <p:cNvCxnSpPr>
                          <a:stCxn id="24" idx="4"/>
                          <a:endCxn id="27" idx="2"/>
                        </p:cNvCxnSpPr>
                        <p:nvPr/>
                      </p:nvCxnSpPr>
                      <p:spPr>
                        <a:xfrm>
                          <a:off x="3654552" y="3194304"/>
                          <a:ext cx="291361" cy="4251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4" idx="5"/>
                        </p:cNvCxnSpPr>
                        <p:nvPr/>
                      </p:nvCxnSpPr>
                      <p:spPr>
                        <a:xfrm flipH="1" flipV="1">
                          <a:off x="3867923" y="3105923"/>
                          <a:ext cx="240781" cy="3992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5" idx="4"/>
                        </p:cNvCxnSpPr>
                        <p:nvPr/>
                      </p:nvCxnSpPr>
                      <p:spPr>
                        <a:xfrm>
                          <a:off x="4410456" y="3173107"/>
                          <a:ext cx="85344" cy="2337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25" idx="5"/>
                        </p:cNvCxnSpPr>
                        <p:nvPr/>
                      </p:nvCxnSpPr>
                      <p:spPr>
                        <a:xfrm flipH="1" flipV="1">
                          <a:off x="4623827" y="3084726"/>
                          <a:ext cx="88381" cy="2680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6" idx="3"/>
                        </p:cNvCxnSpPr>
                        <p:nvPr/>
                      </p:nvCxnSpPr>
                      <p:spPr>
                        <a:xfrm flipH="1">
                          <a:off x="5867400" y="3115899"/>
                          <a:ext cx="383413" cy="3893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7" idx="6"/>
                          <a:endCxn id="26" idx="4"/>
                        </p:cNvCxnSpPr>
                        <p:nvPr/>
                      </p:nvCxnSpPr>
                      <p:spPr>
                        <a:xfrm flipV="1">
                          <a:off x="6079513" y="3204280"/>
                          <a:ext cx="384671" cy="4152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23" name="Straight Connector 22"/>
                    <p:cNvCxnSpPr/>
                    <p:nvPr/>
                  </p:nvCxnSpPr>
                  <p:spPr>
                    <a:xfrm>
                      <a:off x="5257800" y="2871355"/>
                      <a:ext cx="457200" cy="0"/>
                    </a:xfrm>
                    <a:prstGeom prst="line">
                      <a:avLst/>
                    </a:prstGeom>
                    <a:ln>
                      <a:prstDash val="sysDash"/>
                    </a:ln>
                  </p:spPr>
                  <p:style>
                    <a:lnRef idx="3">
                      <a:schemeClr val="dk1"/>
                    </a:lnRef>
                    <a:fillRef idx="0">
                      <a:schemeClr val="dk1"/>
                    </a:fillRef>
                    <a:effectRef idx="2">
                      <a:schemeClr val="dk1"/>
                    </a:effectRef>
                    <a:fontRef idx="minor">
                      <a:schemeClr val="tx1"/>
                    </a:fontRef>
                  </p:style>
                </p:cxnSp>
              </p:grpSp>
              <p:grpSp>
                <p:nvGrpSpPr>
                  <p:cNvPr id="15" name="Group 14"/>
                  <p:cNvGrpSpPr/>
                  <p:nvPr/>
                </p:nvGrpSpPr>
                <p:grpSpPr>
                  <a:xfrm>
                    <a:off x="4995299" y="3505200"/>
                    <a:ext cx="3519455" cy="1338754"/>
                    <a:chOff x="4995299" y="3505200"/>
                    <a:chExt cx="3519455" cy="1338754"/>
                  </a:xfrm>
                </p:grpSpPr>
                <p:cxnSp>
                  <p:nvCxnSpPr>
                    <p:cNvPr id="16" name="Straight Arrow Connector 15"/>
                    <p:cNvCxnSpPr>
                      <a:endCxn id="24" idx="1"/>
                    </p:cNvCxnSpPr>
                    <p:nvPr/>
                  </p:nvCxnSpPr>
                  <p:spPr>
                    <a:xfrm>
                      <a:off x="4995299" y="3599889"/>
                      <a:ext cx="194700" cy="123408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737131" y="3733800"/>
                      <a:ext cx="282669" cy="10217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5"/>
                      <a:endCxn id="26" idx="0"/>
                    </p:cNvCxnSpPr>
                    <p:nvPr/>
                  </p:nvCxnSpPr>
                  <p:spPr>
                    <a:xfrm flipH="1">
                      <a:off x="8213002" y="3599889"/>
                      <a:ext cx="77481" cy="11556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2" idx="3"/>
                    </p:cNvCxnSpPr>
                    <p:nvPr/>
                  </p:nvCxnSpPr>
                  <p:spPr>
                    <a:xfrm flipH="1" flipV="1">
                      <a:off x="5273117" y="3599889"/>
                      <a:ext cx="130254" cy="112451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6019800" y="3733800"/>
                      <a:ext cx="182146"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6" idx="7"/>
                    </p:cNvCxnSpPr>
                    <p:nvPr/>
                  </p:nvCxnSpPr>
                  <p:spPr>
                    <a:xfrm flipV="1">
                      <a:off x="8426373" y="3505200"/>
                      <a:ext cx="88381" cy="133875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12" name="Oval 11"/>
                <p:cNvSpPr/>
                <p:nvPr/>
              </p:nvSpPr>
              <p:spPr>
                <a:xfrm>
                  <a:off x="4456363" y="3048000"/>
                  <a:ext cx="42672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Environment</a:t>
                  </a:r>
                  <a:endParaRPr lang="en-US" dirty="0"/>
                </a:p>
              </p:txBody>
            </p:sp>
          </p:grpSp>
          <p:grpSp>
            <p:nvGrpSpPr>
              <p:cNvPr id="7" name="Group 6"/>
              <p:cNvGrpSpPr/>
              <p:nvPr/>
            </p:nvGrpSpPr>
            <p:grpSpPr>
              <a:xfrm>
                <a:off x="3778106" y="3610255"/>
                <a:ext cx="1245297" cy="1373918"/>
                <a:chOff x="3778106" y="3610255"/>
                <a:chExt cx="1245297" cy="1373918"/>
              </a:xfrm>
            </p:grpSpPr>
            <p:sp>
              <p:nvSpPr>
                <p:cNvPr id="8" name="Oval 7"/>
                <p:cNvSpPr/>
                <p:nvPr/>
              </p:nvSpPr>
              <p:spPr>
                <a:xfrm>
                  <a:off x="3778106" y="3820415"/>
                  <a:ext cx="1245296" cy="91440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Crash</a:t>
                  </a:r>
                  <a:endParaRPr lang="en-US" dirty="0">
                    <a:solidFill>
                      <a:schemeClr val="tx1"/>
                    </a:solidFill>
                  </a:endParaRPr>
                </a:p>
              </p:txBody>
            </p:sp>
            <p:cxnSp>
              <p:nvCxnSpPr>
                <p:cNvPr id="9" name="Straight Arrow Connector 8"/>
                <p:cNvCxnSpPr/>
                <p:nvPr/>
              </p:nvCxnSpPr>
              <p:spPr>
                <a:xfrm>
                  <a:off x="4724400" y="4648200"/>
                  <a:ext cx="299003" cy="3359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573449" y="3610255"/>
                  <a:ext cx="301901" cy="24708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35" name="Group 34"/>
            <p:cNvGrpSpPr/>
            <p:nvPr/>
          </p:nvGrpSpPr>
          <p:grpSpPr>
            <a:xfrm>
              <a:off x="3142620" y="5059970"/>
              <a:ext cx="4790832" cy="1155179"/>
              <a:chOff x="1371600" y="2865144"/>
              <a:chExt cx="4790832" cy="1155179"/>
            </a:xfrm>
          </p:grpSpPr>
          <p:sp>
            <p:nvSpPr>
              <p:cNvPr id="36" name="Oval 35"/>
              <p:cNvSpPr/>
              <p:nvPr/>
            </p:nvSpPr>
            <p:spPr>
              <a:xfrm>
                <a:off x="1371600" y="3105923"/>
                <a:ext cx="1828800" cy="9144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t>
                </a:r>
              </a:p>
            </p:txBody>
          </p:sp>
          <p:cxnSp>
            <p:nvCxnSpPr>
              <p:cNvPr id="37" name="Straight Arrow Connector 36"/>
              <p:cNvCxnSpPr/>
              <p:nvPr/>
            </p:nvCxnSpPr>
            <p:spPr>
              <a:xfrm flipV="1">
                <a:off x="2590800" y="2865144"/>
                <a:ext cx="762000" cy="22698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6" idx="7"/>
              </p:cNvCxnSpPr>
              <p:nvPr/>
            </p:nvCxnSpPr>
            <p:spPr>
              <a:xfrm flipV="1">
                <a:off x="2932578" y="2999237"/>
                <a:ext cx="1176126" cy="24059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200400" y="2999238"/>
                <a:ext cx="2962032" cy="4126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41" name="Straight Arrow Connector 40"/>
            <p:cNvCxnSpPr>
              <a:endCxn id="36" idx="0"/>
            </p:cNvCxnSpPr>
            <p:nvPr/>
          </p:nvCxnSpPr>
          <p:spPr>
            <a:xfrm flipH="1">
              <a:off x="4057020" y="4507047"/>
              <a:ext cx="210180" cy="793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Content Placeholder 2"/>
              <p:cNvSpPr txBox="1">
                <a:spLocks/>
              </p:cNvSpPr>
              <p:nvPr/>
            </p:nvSpPr>
            <p:spPr>
              <a:xfrm>
                <a:off x="228600" y="2405747"/>
                <a:ext cx="3352800" cy="410125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000" dirty="0" smtClean="0"/>
                  <a:t>When </a:t>
                </a:r>
                <a14:m>
                  <m:oMath xmlns:m="http://schemas.openxmlformats.org/officeDocument/2006/math">
                    <m:r>
                      <a:rPr lang="en-US" sz="2000" i="1">
                        <a:latin typeface="Cambria Math"/>
                      </a:rPr>
                      <m:t>𝐴</m:t>
                    </m:r>
                    <m:r>
                      <a:rPr lang="en-US" sz="2000" i="1">
                        <a:latin typeface="Cambria Math"/>
                      </a:rPr>
                      <m:t> </m:t>
                    </m:r>
                  </m:oMath>
                </a14:m>
                <a:r>
                  <a:rPr lang="en-US" sz="2000" dirty="0"/>
                  <a:t>is composed with </a:t>
                </a:r>
                <a:r>
                  <a:rPr lang="en-US" sz="2000" dirty="0" smtClean="0"/>
                  <a:t>channels</a:t>
                </a:r>
                <a:r>
                  <a:rPr lang="en-US" sz="2000" dirty="0"/>
                  <a:t>, </a:t>
                </a:r>
                <a14:m>
                  <m:oMath xmlns:m="http://schemas.openxmlformats.org/officeDocument/2006/math">
                    <m:r>
                      <a:rPr lang="en-US" sz="2000" i="1" dirty="0">
                        <a:latin typeface="Cambria Math"/>
                      </a:rPr>
                      <m:t>𝐸</m:t>
                    </m:r>
                  </m:oMath>
                </a14:m>
                <a:r>
                  <a:rPr lang="en-US" sz="2000" dirty="0"/>
                  <a:t>, </a:t>
                </a:r>
                <a:r>
                  <a:rPr lang="en-US" sz="2000" dirty="0" smtClean="0"/>
                  <a:t>and </a:t>
                </a:r>
                <a14:m>
                  <m:oMath xmlns:m="http://schemas.openxmlformats.org/officeDocument/2006/math">
                    <m:r>
                      <a:rPr lang="en-US" sz="2000" i="1" dirty="0">
                        <a:latin typeface="Cambria Math"/>
                      </a:rPr>
                      <m:t>𝐶𝑟𝑎𝑠h</m:t>
                    </m:r>
                  </m:oMath>
                </a14:m>
                <a:r>
                  <a:rPr lang="en-US" sz="2000" dirty="0"/>
                  <a:t>,  </a:t>
                </a:r>
                <a:r>
                  <a:rPr lang="en-US" sz="2000" dirty="0" smtClean="0"/>
                  <a:t>for any fair trace </a:t>
                </a:r>
                <a14:m>
                  <m:oMath xmlns:m="http://schemas.openxmlformats.org/officeDocument/2006/math">
                    <m:r>
                      <a:rPr lang="en-US" sz="2000" b="0" i="1" smtClean="0">
                        <a:latin typeface="Cambria Math"/>
                      </a:rPr>
                      <m:t>𝑡</m:t>
                    </m:r>
                  </m:oMath>
                </a14:m>
                <a:r>
                  <a:rPr lang="en-US" sz="2000" dirty="0" smtClean="0"/>
                  <a:t> of the composition, if the projection of </a:t>
                </a:r>
                <a14:m>
                  <m:oMath xmlns:m="http://schemas.openxmlformats.org/officeDocument/2006/math">
                    <m:r>
                      <a:rPr lang="en-US" sz="2000" b="0" i="1" smtClean="0">
                        <a:latin typeface="Cambria Math"/>
                      </a:rPr>
                      <m:t>𝑡</m:t>
                    </m:r>
                  </m:oMath>
                </a14:m>
                <a:r>
                  <a:rPr lang="en-US" sz="2000" dirty="0" smtClean="0"/>
                  <a:t> on the </a:t>
                </a:r>
                <a14:m>
                  <m:oMath xmlns:m="http://schemas.openxmlformats.org/officeDocument/2006/math">
                    <m:r>
                      <a:rPr lang="en-US" sz="2000" b="0" i="1" smtClean="0">
                        <a:latin typeface="Cambria Math"/>
                      </a:rPr>
                      <m:t>𝑃</m:t>
                    </m:r>
                    <m:r>
                      <a:rPr lang="en-US" sz="2000" b="0" i="1" smtClean="0">
                        <a:latin typeface="Cambria Math"/>
                      </a:rPr>
                      <m:t>′</m:t>
                    </m:r>
                  </m:oMath>
                </a14:m>
                <a:r>
                  <a:rPr lang="en-US" sz="2000" dirty="0" smtClean="0"/>
                  <a:t> actions is in </a:t>
                </a:r>
                <a14:m>
                  <m:oMath xmlns:m="http://schemas.openxmlformats.org/officeDocument/2006/math">
                    <m:sSup>
                      <m:sSupPr>
                        <m:ctrlPr>
                          <a:rPr lang="en-US" sz="2000" i="1">
                            <a:latin typeface="Cambria Math"/>
                          </a:rPr>
                        </m:ctrlPr>
                      </m:sSupPr>
                      <m:e>
                        <m:r>
                          <a:rPr lang="en-US" sz="2000" i="1">
                            <a:latin typeface="Cambria Math"/>
                          </a:rPr>
                          <m:t>𝑇</m:t>
                        </m:r>
                      </m:e>
                      <m:sup>
                        <m:r>
                          <a:rPr lang="en-US" sz="2000" i="1">
                            <a:latin typeface="Cambria Math"/>
                          </a:rPr>
                          <m:t>′</m:t>
                        </m:r>
                      </m:sup>
                    </m:sSup>
                    <m:r>
                      <a:rPr lang="en-US" sz="2000" b="0" i="0" smtClean="0">
                        <a:latin typeface="Cambria Math"/>
                      </a:rPr>
                      <m:t>, </m:t>
                    </m:r>
                  </m:oMath>
                </a14:m>
                <a:r>
                  <a:rPr lang="en-US" sz="2000" dirty="0" smtClean="0"/>
                  <a:t>then the </a:t>
                </a:r>
                <a:r>
                  <a:rPr lang="en-US" sz="2000" dirty="0"/>
                  <a:t>projection of </a:t>
                </a:r>
                <a14:m>
                  <m:oMath xmlns:m="http://schemas.openxmlformats.org/officeDocument/2006/math">
                    <m:r>
                      <a:rPr lang="en-US" sz="2000" i="1">
                        <a:latin typeface="Cambria Math"/>
                      </a:rPr>
                      <m:t>𝑡</m:t>
                    </m:r>
                  </m:oMath>
                </a14:m>
                <a:r>
                  <a:rPr lang="en-US" sz="2000" dirty="0"/>
                  <a:t> </a:t>
                </a:r>
                <a:r>
                  <a:rPr lang="en-US" sz="2000" dirty="0" smtClean="0"/>
                  <a:t> </a:t>
                </a:r>
                <a:r>
                  <a:rPr lang="en-US" sz="2000" dirty="0"/>
                  <a:t>on the </a:t>
                </a:r>
                <a14:m>
                  <m:oMath xmlns:m="http://schemas.openxmlformats.org/officeDocument/2006/math">
                    <m:r>
                      <a:rPr lang="en-US" sz="2000" b="0" i="1" smtClean="0">
                        <a:latin typeface="Cambria Math"/>
                      </a:rPr>
                      <m:t>𝑃</m:t>
                    </m:r>
                  </m:oMath>
                </a14:m>
                <a:r>
                  <a:rPr lang="en-US" sz="2000" dirty="0" smtClean="0"/>
                  <a:t> actions</a:t>
                </a:r>
                <a14:m>
                  <m:oMath xmlns:m="http://schemas.openxmlformats.org/officeDocument/2006/math">
                    <m:r>
                      <a:rPr lang="en-US" sz="2000" i="1" dirty="0">
                        <a:latin typeface="Cambria Math"/>
                      </a:rPr>
                      <m:t> </m:t>
                    </m:r>
                  </m:oMath>
                </a14:m>
                <a:r>
                  <a:rPr lang="en-US" sz="2000" dirty="0" smtClean="0"/>
                  <a:t>is </a:t>
                </a:r>
                <a:r>
                  <a:rPr lang="en-US" sz="2000" dirty="0"/>
                  <a:t>in </a:t>
                </a:r>
                <a14:m>
                  <m:oMath xmlns:m="http://schemas.openxmlformats.org/officeDocument/2006/math">
                    <m:r>
                      <a:rPr lang="en-US" sz="2000" i="1" dirty="0">
                        <a:latin typeface="Cambria Math"/>
                      </a:rPr>
                      <m:t>𝑇</m:t>
                    </m:r>
                  </m:oMath>
                </a14:m>
                <a:r>
                  <a:rPr lang="en-US" sz="2000" dirty="0"/>
                  <a:t>.</a:t>
                </a:r>
              </a:p>
              <a:p>
                <a:endParaRPr lang="en-US" dirty="0"/>
              </a:p>
            </p:txBody>
          </p:sp>
        </mc:Choice>
        <mc:Fallback xmlns="">
          <p:sp>
            <p:nvSpPr>
              <p:cNvPr id="42" name="Content Placeholder 2"/>
              <p:cNvSpPr txBox="1">
                <a:spLocks noRot="1" noChangeAspect="1" noMove="1" noResize="1" noEditPoints="1" noAdjustHandles="1" noChangeArrowheads="1" noChangeShapeType="1" noTextEdit="1"/>
              </p:cNvSpPr>
              <p:nvPr/>
            </p:nvSpPr>
            <p:spPr>
              <a:xfrm>
                <a:off x="228600" y="2405747"/>
                <a:ext cx="3352800" cy="4101251"/>
              </a:xfrm>
              <a:prstGeom prst="rect">
                <a:avLst/>
              </a:prstGeom>
              <a:blipFill rotWithShape="1">
                <a:blip r:embed="rId4"/>
                <a:stretch>
                  <a:fillRect t="-744" r="-1818"/>
                </a:stretch>
              </a:blipFill>
            </p:spPr>
            <p:txBody>
              <a:bodyPr/>
              <a:lstStyle/>
              <a:p>
                <a:r>
                  <a:rPr lang="en-US">
                    <a:noFill/>
                  </a:rPr>
                  <a:t> </a:t>
                </a:r>
              </a:p>
            </p:txBody>
          </p:sp>
        </mc:Fallback>
      </mc:AlternateContent>
    </p:spTree>
    <p:extLst>
      <p:ext uri="{BB962C8B-B14F-4D97-AF65-F5344CB8AC3E}">
        <p14:creationId xmlns:p14="http://schemas.microsoft.com/office/powerpoint/2010/main" val="30986536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normAutofit/>
          </a:bodyPr>
          <a:lstStyle/>
          <a:p>
            <a:r>
              <a:rPr lang="en-US" sz="3600" dirty="0" smtClean="0"/>
              <a:t>Specializing to Failure Detectors</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00200"/>
                <a:ext cx="8534400" cy="4525963"/>
              </a:xfrm>
            </p:spPr>
            <p:txBody>
              <a:bodyPr>
                <a:normAutofit/>
              </a:bodyPr>
              <a:lstStyle/>
              <a:p>
                <a:r>
                  <a:rPr lang="en-US" dirty="0" smtClean="0"/>
                  <a:t>Since FDs are now just special cases of crash problems, our definitions specialize to define:</a:t>
                </a:r>
              </a:p>
              <a:p>
                <a:pPr lvl="1"/>
                <a:r>
                  <a:rPr lang="en-US" dirty="0"/>
                  <a:t>Distributed algorithm </a:t>
                </a:r>
                <a14:m>
                  <m:oMath xmlns:m="http://schemas.openxmlformats.org/officeDocument/2006/math">
                    <m:r>
                      <a:rPr lang="en-US" i="1">
                        <a:latin typeface="Cambria Math"/>
                      </a:rPr>
                      <m:t>𝐴</m:t>
                    </m:r>
                    <m:r>
                      <a:rPr lang="en-US" i="1">
                        <a:latin typeface="Cambria Math"/>
                      </a:rPr>
                      <m:t> </m:t>
                    </m:r>
                  </m:oMath>
                </a14:m>
                <a:r>
                  <a:rPr lang="en-US" dirty="0" smtClean="0"/>
                  <a:t>solves (implements) FD </a:t>
                </a:r>
                <a14:m>
                  <m:oMath xmlns:m="http://schemas.openxmlformats.org/officeDocument/2006/math">
                    <m:r>
                      <a:rPr lang="en-US" b="0" i="1" smtClean="0">
                        <a:latin typeface="Cambria Math"/>
                      </a:rPr>
                      <m:t>𝐷</m:t>
                    </m:r>
                    <m:r>
                      <a:rPr lang="en-US" b="0" i="0" smtClean="0">
                        <a:latin typeface="Cambria Math"/>
                      </a:rPr>
                      <m:t>.</m:t>
                    </m:r>
                  </m:oMath>
                </a14:m>
                <a:endParaRPr lang="en-US" b="0" dirty="0" smtClean="0"/>
              </a:p>
              <a:p>
                <a:pPr lvl="1"/>
                <a14:m>
                  <m:oMath xmlns:m="http://schemas.openxmlformats.org/officeDocument/2006/math">
                    <m:r>
                      <a:rPr lang="en-US" i="1">
                        <a:latin typeface="Cambria Math"/>
                      </a:rPr>
                      <m:t>𝐴</m:t>
                    </m:r>
                    <m:r>
                      <a:rPr lang="en-US" i="1">
                        <a:latin typeface="Cambria Math"/>
                      </a:rPr>
                      <m:t> </m:t>
                    </m:r>
                  </m:oMath>
                </a14:m>
                <a:r>
                  <a:rPr lang="en-US" dirty="0"/>
                  <a:t>solves crash problem </a:t>
                </a:r>
                <a14:m>
                  <m:oMath xmlns:m="http://schemas.openxmlformats.org/officeDocument/2006/math">
                    <m:r>
                      <a:rPr lang="en-US" i="1">
                        <a:latin typeface="Cambria Math"/>
                      </a:rPr>
                      <m:t>𝑃</m:t>
                    </m:r>
                  </m:oMath>
                </a14:m>
                <a:r>
                  <a:rPr lang="en-US" dirty="0"/>
                  <a:t> in environment </a:t>
                </a:r>
                <a14:m>
                  <m:oMath xmlns:m="http://schemas.openxmlformats.org/officeDocument/2006/math">
                    <m:r>
                      <a:rPr lang="en-US" i="1">
                        <a:latin typeface="Cambria Math"/>
                      </a:rPr>
                      <m:t>𝐸</m:t>
                    </m:r>
                  </m:oMath>
                </a14:m>
                <a:r>
                  <a:rPr lang="en-US" dirty="0"/>
                  <a:t> using </a:t>
                </a:r>
                <a:r>
                  <a:rPr lang="en-US" dirty="0" smtClean="0"/>
                  <a:t>failure detector </a:t>
                </a:r>
                <a14:m>
                  <m:oMath xmlns:m="http://schemas.openxmlformats.org/officeDocument/2006/math">
                    <m:r>
                      <a:rPr lang="en-US" i="1">
                        <a:latin typeface="Cambria Math"/>
                      </a:rPr>
                      <m:t>𝐷</m:t>
                    </m:r>
                    <m:r>
                      <a:rPr lang="en-US" b="0" i="0" smtClean="0">
                        <a:latin typeface="Cambria Math"/>
                      </a:rPr>
                      <m:t>′</m:t>
                    </m:r>
                    <m:r>
                      <a:rPr lang="en-US">
                        <a:latin typeface="Cambria Math"/>
                      </a:rPr>
                      <m:t>.</m:t>
                    </m:r>
                  </m:oMath>
                </a14:m>
                <a:endParaRPr lang="en-US" dirty="0"/>
              </a:p>
              <a:p>
                <a:pPr lvl="1"/>
                <a14:m>
                  <m:oMath xmlns:m="http://schemas.openxmlformats.org/officeDocument/2006/math">
                    <m:r>
                      <a:rPr lang="en-US" i="1">
                        <a:latin typeface="Cambria Math"/>
                      </a:rPr>
                      <m:t>𝐴</m:t>
                    </m:r>
                    <m:r>
                      <a:rPr lang="en-US" i="1">
                        <a:latin typeface="Cambria Math"/>
                      </a:rPr>
                      <m:t> </m:t>
                    </m:r>
                  </m:oMath>
                </a14:m>
                <a:r>
                  <a:rPr lang="en-US" dirty="0"/>
                  <a:t>solves </a:t>
                </a:r>
                <a:r>
                  <a:rPr lang="en-US" dirty="0" smtClean="0"/>
                  <a:t>failure detector </a:t>
                </a:r>
                <a14:m>
                  <m:oMath xmlns:m="http://schemas.openxmlformats.org/officeDocument/2006/math">
                    <m:r>
                      <a:rPr lang="en-US" i="1">
                        <a:latin typeface="Cambria Math"/>
                      </a:rPr>
                      <m:t>𝐷</m:t>
                    </m:r>
                    <m:r>
                      <a:rPr lang="en-US" b="0" i="0" smtClean="0">
                        <a:latin typeface="Cambria Math"/>
                      </a:rPr>
                      <m:t> </m:t>
                    </m:r>
                  </m:oMath>
                </a14:m>
                <a:r>
                  <a:rPr lang="en-US" dirty="0" smtClean="0"/>
                  <a:t>using </a:t>
                </a:r>
                <a:r>
                  <a:rPr lang="en-US" dirty="0"/>
                  <a:t>crash problem</a:t>
                </a:r>
                <a14:m>
                  <m:oMath xmlns:m="http://schemas.openxmlformats.org/officeDocument/2006/math">
                    <m:sSup>
                      <m:sSupPr>
                        <m:ctrlPr>
                          <a:rPr lang="en-US" i="1">
                            <a:latin typeface="Cambria Math"/>
                          </a:rPr>
                        </m:ctrlPr>
                      </m:sSupPr>
                      <m:e>
                        <m:r>
                          <a:rPr lang="en-US" i="1">
                            <a:latin typeface="Cambria Math"/>
                          </a:rPr>
                          <m:t> </m:t>
                        </m:r>
                        <m:r>
                          <a:rPr lang="en-US" i="1">
                            <a:latin typeface="Cambria Math"/>
                          </a:rPr>
                          <m:t>𝑃</m:t>
                        </m:r>
                      </m:e>
                      <m:sup>
                        <m:r>
                          <a:rPr lang="en-US" i="1">
                            <a:latin typeface="Cambria Math"/>
                          </a:rPr>
                          <m:t>′</m:t>
                        </m:r>
                      </m:sup>
                    </m:sSup>
                  </m:oMath>
                </a14:m>
                <a:r>
                  <a:rPr lang="en-US" dirty="0"/>
                  <a:t>.</a:t>
                </a:r>
              </a:p>
              <a:p>
                <a:pPr lvl="1"/>
                <a14:m>
                  <m:oMath xmlns:m="http://schemas.openxmlformats.org/officeDocument/2006/math">
                    <m:r>
                      <a:rPr lang="en-US" i="1">
                        <a:latin typeface="Cambria Math"/>
                      </a:rPr>
                      <m:t>𝐴</m:t>
                    </m:r>
                    <m:r>
                      <a:rPr lang="en-US" i="1">
                        <a:latin typeface="Cambria Math"/>
                      </a:rPr>
                      <m:t> </m:t>
                    </m:r>
                  </m:oMath>
                </a14:m>
                <a:r>
                  <a:rPr lang="en-US" dirty="0"/>
                  <a:t>solves failure detector </a:t>
                </a:r>
                <a14:m>
                  <m:oMath xmlns:m="http://schemas.openxmlformats.org/officeDocument/2006/math">
                    <m:r>
                      <a:rPr lang="en-US" i="1">
                        <a:latin typeface="Cambria Math"/>
                      </a:rPr>
                      <m:t>𝐷</m:t>
                    </m:r>
                    <m:r>
                      <a:rPr lang="en-US">
                        <a:latin typeface="Cambria Math"/>
                      </a:rPr>
                      <m:t> </m:t>
                    </m:r>
                  </m:oMath>
                </a14:m>
                <a:r>
                  <a:rPr lang="en-US" dirty="0" smtClean="0"/>
                  <a:t>using </a:t>
                </a:r>
                <a:r>
                  <a:rPr lang="en-US" dirty="0"/>
                  <a:t>failure detector </a:t>
                </a:r>
                <a14:m>
                  <m:oMath xmlns:m="http://schemas.openxmlformats.org/officeDocument/2006/math">
                    <m:r>
                      <a:rPr lang="en-US" i="1">
                        <a:latin typeface="Cambria Math"/>
                      </a:rPr>
                      <m:t>𝐷</m:t>
                    </m:r>
                    <m:r>
                      <a:rPr lang="en-US">
                        <a:latin typeface="Cambria Math"/>
                      </a:rPr>
                      <m:t>′.</m:t>
                    </m:r>
                  </m:oMath>
                </a14:m>
                <a:endParaRPr lang="en-US" dirty="0" smtClean="0"/>
              </a:p>
              <a:p>
                <a:pPr lvl="1"/>
                <a:endParaRPr lang="en-US" dirty="0"/>
              </a:p>
              <a:p>
                <a:pPr lvl="1"/>
                <a:endParaRPr lang="en-US" dirty="0"/>
              </a:p>
              <a:p>
                <a:pPr lvl="1"/>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00200"/>
                <a:ext cx="8534400" cy="4525963"/>
              </a:xfrm>
              <a:blipFill rotWithShape="1">
                <a:blip r:embed="rId3"/>
                <a:stretch>
                  <a:fillRect l="-1571" t="-175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34</a:t>
            </a:fld>
            <a:endParaRPr lang="en-US"/>
          </a:p>
        </p:txBody>
      </p:sp>
    </p:spTree>
    <p:extLst>
      <p:ext uri="{BB962C8B-B14F-4D97-AF65-F5344CB8AC3E}">
        <p14:creationId xmlns:p14="http://schemas.microsoft.com/office/powerpoint/2010/main" val="40690995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036638"/>
          </a:xfrm>
        </p:spPr>
        <p:txBody>
          <a:bodyPr>
            <a:normAutofit fontScale="90000"/>
          </a:bodyPr>
          <a:lstStyle/>
          <a:p>
            <a:r>
              <a:rPr lang="en-US" dirty="0" smtClean="0"/>
              <a:t>Comparing FDs, and other crash problems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905000"/>
                <a:ext cx="8229600" cy="4221163"/>
              </a:xfrm>
            </p:spPr>
            <p:txBody>
              <a:bodyPr/>
              <a:lstStyle/>
              <a:p>
                <a:r>
                  <a:rPr lang="en-US" dirty="0" smtClean="0"/>
                  <a:t>If </a:t>
                </a:r>
                <a14:m>
                  <m:oMath xmlns:m="http://schemas.openxmlformats.org/officeDocument/2006/math">
                    <m:r>
                      <a:rPr lang="en-US" i="1" dirty="0" smtClean="0">
                        <a:latin typeface="Cambria Math"/>
                      </a:rPr>
                      <m:t>𝑃</m:t>
                    </m:r>
                  </m:oMath>
                </a14:m>
                <a:r>
                  <a:rPr lang="en-US" dirty="0" smtClean="0"/>
                  <a:t> and </a:t>
                </a:r>
                <a14:m>
                  <m:oMath xmlns:m="http://schemas.openxmlformats.org/officeDocument/2006/math">
                    <m:r>
                      <a:rPr lang="en-US" i="1" dirty="0" smtClean="0">
                        <a:latin typeface="Cambria Math"/>
                      </a:rPr>
                      <m:t>𝑃</m:t>
                    </m:r>
                    <m:r>
                      <a:rPr lang="en-US" b="0" i="1" dirty="0" smtClean="0">
                        <a:latin typeface="Cambria Math"/>
                      </a:rPr>
                      <m:t>′</m:t>
                    </m:r>
                  </m:oMath>
                </a14:m>
                <a:r>
                  <a:rPr lang="en-US" dirty="0" smtClean="0"/>
                  <a:t> are crash problems, then define </a:t>
                </a:r>
                <a14:m>
                  <m:oMath xmlns:m="http://schemas.openxmlformats.org/officeDocument/2006/math">
                    <m:r>
                      <a:rPr lang="en-US" b="0" i="1" dirty="0" smtClean="0">
                        <a:solidFill>
                          <a:schemeClr val="accent2">
                            <a:lumMod val="75000"/>
                          </a:schemeClr>
                        </a:solidFill>
                        <a:latin typeface="Cambria Math"/>
                      </a:rPr>
                      <m:t>𝑃</m:t>
                    </m:r>
                    <m:sSub>
                      <m:sSubPr>
                        <m:ctrlPr>
                          <a:rPr lang="en-US" b="0" i="1" dirty="0" smtClean="0">
                            <a:solidFill>
                              <a:schemeClr val="accent2">
                                <a:lumMod val="75000"/>
                              </a:schemeClr>
                            </a:solidFill>
                            <a:latin typeface="Cambria Math"/>
                          </a:rPr>
                        </m:ctrlPr>
                      </m:sSubPr>
                      <m:e>
                        <m:r>
                          <a:rPr lang="en-US" i="1" dirty="0">
                            <a:solidFill>
                              <a:schemeClr val="accent2">
                                <a:lumMod val="75000"/>
                              </a:schemeClr>
                            </a:solidFill>
                            <a:latin typeface="Cambria Math"/>
                          </a:rPr>
                          <m:t>≤</m:t>
                        </m:r>
                      </m:e>
                      <m:sub>
                        <m:r>
                          <a:rPr lang="en-US" b="0" i="1" dirty="0" smtClean="0">
                            <a:solidFill>
                              <a:schemeClr val="accent2">
                                <a:lumMod val="75000"/>
                              </a:schemeClr>
                            </a:solidFill>
                            <a:latin typeface="Cambria Math"/>
                          </a:rPr>
                          <m:t>𝐸</m:t>
                        </m:r>
                      </m:sub>
                    </m:sSub>
                    <m:r>
                      <a:rPr lang="en-US" b="0" i="1" dirty="0" smtClean="0">
                        <a:solidFill>
                          <a:schemeClr val="accent2">
                            <a:lumMod val="75000"/>
                          </a:schemeClr>
                        </a:solidFill>
                        <a:latin typeface="Cambria Math"/>
                      </a:rPr>
                      <m:t>𝑃</m:t>
                    </m:r>
                    <m:r>
                      <a:rPr lang="en-US" b="0" i="1" dirty="0" smtClean="0">
                        <a:solidFill>
                          <a:schemeClr val="accent2">
                            <a:lumMod val="75000"/>
                          </a:schemeClr>
                        </a:solidFill>
                        <a:latin typeface="Cambria Math"/>
                      </a:rPr>
                      <m:t>′</m:t>
                    </m:r>
                  </m:oMath>
                </a14:m>
                <a:r>
                  <a:rPr lang="en-US" dirty="0">
                    <a:solidFill>
                      <a:schemeClr val="accent2">
                        <a:lumMod val="75000"/>
                      </a:schemeClr>
                    </a:solidFill>
                  </a:rPr>
                  <a:t> </a:t>
                </a:r>
                <a:r>
                  <a:rPr lang="en-US" dirty="0"/>
                  <a:t>if </a:t>
                </a:r>
                <a:r>
                  <a:rPr lang="en-US" dirty="0" smtClean="0"/>
                  <a:t>there is some distributed </a:t>
                </a:r>
                <a:r>
                  <a:rPr lang="en-US" dirty="0"/>
                  <a:t>algorithm </a:t>
                </a:r>
                <a14:m>
                  <m:oMath xmlns:m="http://schemas.openxmlformats.org/officeDocument/2006/math">
                    <m:r>
                      <a:rPr lang="en-US" i="1">
                        <a:latin typeface="Cambria Math"/>
                      </a:rPr>
                      <m:t>𝐴</m:t>
                    </m:r>
                    <m:r>
                      <a:rPr lang="en-US" i="1">
                        <a:latin typeface="Cambria Math"/>
                      </a:rPr>
                      <m:t> </m:t>
                    </m:r>
                  </m:oMath>
                </a14:m>
                <a:r>
                  <a:rPr lang="en-US" dirty="0" smtClean="0"/>
                  <a:t>that solves </a:t>
                </a:r>
                <a14:m>
                  <m:oMath xmlns:m="http://schemas.openxmlformats.org/officeDocument/2006/math">
                    <m:r>
                      <a:rPr lang="en-US" i="1" dirty="0" smtClean="0">
                        <a:latin typeface="Cambria Math"/>
                      </a:rPr>
                      <m:t>𝑃</m:t>
                    </m:r>
                  </m:oMath>
                </a14:m>
                <a:r>
                  <a:rPr lang="en-US" dirty="0" smtClean="0"/>
                  <a:t> in </a:t>
                </a:r>
                <a:r>
                  <a:rPr lang="en-US" dirty="0"/>
                  <a:t>environment </a:t>
                </a:r>
                <a14:m>
                  <m:oMath xmlns:m="http://schemas.openxmlformats.org/officeDocument/2006/math">
                    <m:r>
                      <a:rPr lang="en-US" i="1">
                        <a:latin typeface="Cambria Math"/>
                      </a:rPr>
                      <m:t>𝐸</m:t>
                    </m:r>
                  </m:oMath>
                </a14:m>
                <a:r>
                  <a:rPr lang="en-US" dirty="0"/>
                  <a:t> </a:t>
                </a:r>
                <a:r>
                  <a:rPr lang="en-US" dirty="0" smtClean="0"/>
                  <a:t>using </a:t>
                </a:r>
                <a14:m>
                  <m:oMath xmlns:m="http://schemas.openxmlformats.org/officeDocument/2006/math">
                    <m:sSup>
                      <m:sSupPr>
                        <m:ctrlPr>
                          <a:rPr lang="en-US" i="1">
                            <a:latin typeface="Cambria Math"/>
                          </a:rPr>
                        </m:ctrlPr>
                      </m:sSupPr>
                      <m:e>
                        <m:r>
                          <a:rPr lang="en-US" i="1">
                            <a:latin typeface="Cambria Math"/>
                          </a:rPr>
                          <m:t>𝑃</m:t>
                        </m:r>
                      </m:e>
                      <m:sup>
                        <m:r>
                          <a:rPr lang="en-US" i="1">
                            <a:latin typeface="Cambria Math"/>
                          </a:rPr>
                          <m:t>′</m:t>
                        </m:r>
                      </m:sup>
                    </m:sSup>
                    <m:r>
                      <a:rPr lang="en-US" b="0" i="1" smtClean="0">
                        <a:latin typeface="Cambria Math"/>
                      </a:rPr>
                      <m:t>.</m:t>
                    </m:r>
                  </m:oMath>
                </a14:m>
                <a:r>
                  <a:rPr lang="en-US" dirty="0"/>
                  <a:t> </a:t>
                </a:r>
                <a:endParaRPr lang="en-US" dirty="0" smtClean="0"/>
              </a:p>
              <a:p>
                <a:r>
                  <a:rPr lang="en-US" dirty="0" smtClean="0"/>
                  <a:t>If </a:t>
                </a:r>
                <a14:m>
                  <m:oMath xmlns:m="http://schemas.openxmlformats.org/officeDocument/2006/math">
                    <m:r>
                      <a:rPr lang="en-US" b="0" i="1" dirty="0" smtClean="0">
                        <a:latin typeface="Cambria Math"/>
                      </a:rPr>
                      <m:t>𝐷</m:t>
                    </m:r>
                  </m:oMath>
                </a14:m>
                <a:r>
                  <a:rPr lang="en-US" dirty="0"/>
                  <a:t> and </a:t>
                </a:r>
                <a14:m>
                  <m:oMath xmlns:m="http://schemas.openxmlformats.org/officeDocument/2006/math">
                    <m:r>
                      <a:rPr lang="en-US" b="0" i="1" dirty="0" smtClean="0">
                        <a:latin typeface="Cambria Math"/>
                      </a:rPr>
                      <m:t>𝐷</m:t>
                    </m:r>
                    <m:r>
                      <a:rPr lang="en-US" b="0" i="1" dirty="0" smtClean="0">
                        <a:latin typeface="Cambria Math"/>
                      </a:rPr>
                      <m:t>′</m:t>
                    </m:r>
                  </m:oMath>
                </a14:m>
                <a:r>
                  <a:rPr lang="en-US" dirty="0"/>
                  <a:t> are </a:t>
                </a:r>
                <a:r>
                  <a:rPr lang="en-US" dirty="0" smtClean="0"/>
                  <a:t>failure detectors, </a:t>
                </a:r>
                <a:r>
                  <a:rPr lang="en-US" dirty="0"/>
                  <a:t>then define </a:t>
                </a:r>
                <a14:m>
                  <m:oMath xmlns:m="http://schemas.openxmlformats.org/officeDocument/2006/math">
                    <m:r>
                      <a:rPr lang="en-US" b="0" i="1" dirty="0" smtClean="0">
                        <a:solidFill>
                          <a:schemeClr val="accent2">
                            <a:lumMod val="75000"/>
                          </a:schemeClr>
                        </a:solidFill>
                        <a:latin typeface="Cambria Math"/>
                      </a:rPr>
                      <m:t>𝐷</m:t>
                    </m:r>
                    <m:r>
                      <a:rPr lang="en-US" b="0" i="1" dirty="0" smtClean="0">
                        <a:solidFill>
                          <a:schemeClr val="accent2">
                            <a:lumMod val="75000"/>
                          </a:schemeClr>
                        </a:solidFill>
                        <a:latin typeface="Cambria Math"/>
                      </a:rPr>
                      <m:t>≤</m:t>
                    </m:r>
                    <m:r>
                      <a:rPr lang="en-US" b="0" i="1" dirty="0" smtClean="0">
                        <a:solidFill>
                          <a:schemeClr val="accent2">
                            <a:lumMod val="75000"/>
                          </a:schemeClr>
                        </a:solidFill>
                        <a:latin typeface="Cambria Math"/>
                      </a:rPr>
                      <m:t>𝐷</m:t>
                    </m:r>
                    <m:r>
                      <a:rPr lang="en-US" b="0" i="1" dirty="0" smtClean="0">
                        <a:solidFill>
                          <a:schemeClr val="accent2">
                            <a:lumMod val="75000"/>
                          </a:schemeClr>
                        </a:solidFill>
                        <a:latin typeface="Cambria Math"/>
                      </a:rPr>
                      <m:t>′</m:t>
                    </m:r>
                  </m:oMath>
                </a14:m>
                <a:r>
                  <a:rPr lang="en-US" dirty="0">
                    <a:solidFill>
                      <a:schemeClr val="accent2">
                        <a:lumMod val="75000"/>
                      </a:schemeClr>
                    </a:solidFill>
                  </a:rPr>
                  <a:t> </a:t>
                </a:r>
                <a:r>
                  <a:rPr lang="en-US" dirty="0"/>
                  <a:t>if there is some distributed algorithm </a:t>
                </a:r>
                <a14:m>
                  <m:oMath xmlns:m="http://schemas.openxmlformats.org/officeDocument/2006/math">
                    <m:r>
                      <a:rPr lang="en-US" i="1">
                        <a:latin typeface="Cambria Math"/>
                      </a:rPr>
                      <m:t>𝐴</m:t>
                    </m:r>
                    <m:r>
                      <a:rPr lang="en-US" i="1">
                        <a:latin typeface="Cambria Math"/>
                      </a:rPr>
                      <m:t> </m:t>
                    </m:r>
                  </m:oMath>
                </a14:m>
                <a:r>
                  <a:rPr lang="en-US" dirty="0"/>
                  <a:t>that solves </a:t>
                </a:r>
                <a14:m>
                  <m:oMath xmlns:m="http://schemas.openxmlformats.org/officeDocument/2006/math">
                    <m:r>
                      <a:rPr lang="en-US" b="0" i="1" dirty="0" smtClean="0">
                        <a:latin typeface="Cambria Math"/>
                      </a:rPr>
                      <m:t>𝐷</m:t>
                    </m:r>
                  </m:oMath>
                </a14:m>
                <a:r>
                  <a:rPr lang="en-US" dirty="0"/>
                  <a:t> </a:t>
                </a:r>
                <a:r>
                  <a:rPr lang="en-US" dirty="0" smtClean="0"/>
                  <a:t>using </a:t>
                </a:r>
                <a14:m>
                  <m:oMath xmlns:m="http://schemas.openxmlformats.org/officeDocument/2006/math">
                    <m:sSup>
                      <m:sSupPr>
                        <m:ctrlPr>
                          <a:rPr lang="en-US" i="1">
                            <a:latin typeface="Cambria Math"/>
                          </a:rPr>
                        </m:ctrlPr>
                      </m:sSupPr>
                      <m:e>
                        <m:r>
                          <a:rPr lang="en-US" b="0" i="1" smtClean="0">
                            <a:latin typeface="Cambria Math"/>
                          </a:rPr>
                          <m:t>𝐷</m:t>
                        </m:r>
                      </m:e>
                      <m:sup>
                        <m:r>
                          <a:rPr lang="en-US" i="1">
                            <a:latin typeface="Cambria Math"/>
                          </a:rPr>
                          <m:t>′</m:t>
                        </m:r>
                      </m:sup>
                    </m:sSup>
                    <m:r>
                      <a:rPr lang="en-US" i="1">
                        <a:latin typeface="Cambria Math"/>
                      </a:rPr>
                      <m:t>.</m:t>
                    </m:r>
                  </m:oMath>
                </a14:m>
                <a:r>
                  <a:rPr lang="en-US" dirty="0"/>
                  <a:t> </a:t>
                </a:r>
                <a:endParaRPr lang="en-US" dirty="0" smtClean="0"/>
              </a:p>
              <a:p>
                <a:r>
                  <a:rPr lang="en-US" dirty="0" smtClean="0"/>
                  <a:t>Transitivity results (complicated a bit by the need for renaming).</a:t>
                </a:r>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905000"/>
                <a:ext cx="8229600" cy="4221163"/>
              </a:xfrm>
              <a:blipFill rotWithShape="1">
                <a:blip r:embed="rId3"/>
                <a:stretch>
                  <a:fillRect l="-1630" t="-1734" r="-1630" b="-390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35</a:t>
            </a:fld>
            <a:endParaRPr lang="en-US"/>
          </a:p>
        </p:txBody>
      </p:sp>
    </p:spTree>
    <p:extLst>
      <p:ext uri="{BB962C8B-B14F-4D97-AF65-F5344CB8AC3E}">
        <p14:creationId xmlns:p14="http://schemas.microsoft.com/office/powerpoint/2010/main" val="27204249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382000" cy="3611562"/>
          </a:xfrm>
        </p:spPr>
        <p:txBody>
          <a:bodyPr/>
          <a:lstStyle/>
          <a:p>
            <a:r>
              <a:rPr lang="en-US" dirty="0"/>
              <a:t>4</a:t>
            </a:r>
            <a:r>
              <a:rPr lang="en-US" dirty="0" smtClean="0"/>
              <a:t>.  Self-</a:t>
            </a:r>
            <a:r>
              <a:rPr lang="en-US" dirty="0" err="1" smtClean="0"/>
              <a:t>Implementability</a:t>
            </a:r>
            <a:endParaRPr lang="en-US" dirty="0"/>
          </a:p>
        </p:txBody>
      </p:sp>
      <p:sp>
        <p:nvSpPr>
          <p:cNvPr id="4" name="Slide Number Placeholder 3"/>
          <p:cNvSpPr>
            <a:spLocks noGrp="1"/>
          </p:cNvSpPr>
          <p:nvPr>
            <p:ph type="sldNum" sz="quarter" idx="12"/>
          </p:nvPr>
        </p:nvSpPr>
        <p:spPr/>
        <p:txBody>
          <a:bodyPr/>
          <a:lstStyle/>
          <a:p>
            <a:fld id="{D2A3D09A-7868-461E-AD70-0164CED56359}" type="slidenum">
              <a:rPr lang="en-US" smtClean="0"/>
              <a:t>36</a:t>
            </a:fld>
            <a:endParaRPr lang="en-US"/>
          </a:p>
        </p:txBody>
      </p:sp>
      <p:grpSp>
        <p:nvGrpSpPr>
          <p:cNvPr id="28" name="Group 27"/>
          <p:cNvGrpSpPr/>
          <p:nvPr/>
        </p:nvGrpSpPr>
        <p:grpSpPr>
          <a:xfrm>
            <a:off x="2591030" y="3136440"/>
            <a:ext cx="5618409" cy="3167149"/>
            <a:chOff x="3142620" y="3048000"/>
            <a:chExt cx="5618409" cy="3167149"/>
          </a:xfrm>
        </p:grpSpPr>
        <p:grpSp>
          <p:nvGrpSpPr>
            <p:cNvPr id="29" name="Group 28"/>
            <p:cNvGrpSpPr/>
            <p:nvPr/>
          </p:nvGrpSpPr>
          <p:grpSpPr>
            <a:xfrm>
              <a:off x="3886199" y="3048000"/>
              <a:ext cx="4874830" cy="3072954"/>
              <a:chOff x="3778106" y="3048000"/>
              <a:chExt cx="5368259" cy="3552665"/>
            </a:xfrm>
          </p:grpSpPr>
          <p:grpSp>
            <p:nvGrpSpPr>
              <p:cNvPr id="37" name="Group 36"/>
              <p:cNvGrpSpPr/>
              <p:nvPr/>
            </p:nvGrpSpPr>
            <p:grpSpPr>
              <a:xfrm>
                <a:off x="4803462" y="3048000"/>
                <a:ext cx="4342903" cy="3552665"/>
                <a:chOff x="4456363" y="3048000"/>
                <a:chExt cx="4342903" cy="3552665"/>
              </a:xfrm>
            </p:grpSpPr>
            <p:grpSp>
              <p:nvGrpSpPr>
                <p:cNvPr id="44" name="Group 43"/>
                <p:cNvGrpSpPr/>
                <p:nvPr/>
              </p:nvGrpSpPr>
              <p:grpSpPr>
                <a:xfrm>
                  <a:off x="4532066" y="3733800"/>
                  <a:ext cx="4267200" cy="2866865"/>
                  <a:chOff x="4723903" y="3505200"/>
                  <a:chExt cx="4267200" cy="2866865"/>
                </a:xfrm>
              </p:grpSpPr>
              <p:sp>
                <p:nvSpPr>
                  <p:cNvPr id="49" name="Oval 48"/>
                  <p:cNvSpPr/>
                  <p:nvPr/>
                </p:nvSpPr>
                <p:spPr>
                  <a:xfrm>
                    <a:off x="4723903" y="4149375"/>
                    <a:ext cx="4267200" cy="2222690"/>
                  </a:xfrm>
                  <a:prstGeom prst="ellipse">
                    <a:avLst/>
                  </a:prstGeom>
                  <a:solidFill>
                    <a:schemeClr val="accent3">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p:cNvGrpSpPr/>
                  <p:nvPr/>
                </p:nvGrpSpPr>
                <p:grpSpPr>
                  <a:xfrm>
                    <a:off x="5101618" y="4724400"/>
                    <a:ext cx="3413136" cy="1316597"/>
                    <a:chOff x="3352800" y="2569603"/>
                    <a:chExt cx="3413136" cy="1316597"/>
                  </a:xfrm>
                </p:grpSpPr>
                <p:grpSp>
                  <p:nvGrpSpPr>
                    <p:cNvPr id="58" name="Group 57"/>
                    <p:cNvGrpSpPr/>
                    <p:nvPr/>
                  </p:nvGrpSpPr>
                  <p:grpSpPr>
                    <a:xfrm>
                      <a:off x="3352800" y="2569603"/>
                      <a:ext cx="3413136" cy="1316597"/>
                      <a:chOff x="3352800" y="2569603"/>
                      <a:chExt cx="3413136" cy="1316597"/>
                    </a:xfrm>
                  </p:grpSpPr>
                  <p:sp>
                    <p:nvSpPr>
                      <p:cNvPr id="60" name="Oval 59"/>
                      <p:cNvSpPr>
                        <a:spLocks noChangeAspect="1"/>
                      </p:cNvSpPr>
                      <p:nvPr/>
                    </p:nvSpPr>
                    <p:spPr>
                      <a:xfrm>
                        <a:off x="3352800" y="2590800"/>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61" name="Oval 60"/>
                      <p:cNvSpPr>
                        <a:spLocks noChangeAspect="1"/>
                      </p:cNvSpPr>
                      <p:nvPr/>
                    </p:nvSpPr>
                    <p:spPr>
                      <a:xfrm>
                        <a:off x="4108704" y="2569603"/>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2" name="Oval 61"/>
                      <p:cNvSpPr>
                        <a:spLocks noChangeAspect="1"/>
                      </p:cNvSpPr>
                      <p:nvPr/>
                    </p:nvSpPr>
                    <p:spPr>
                      <a:xfrm>
                        <a:off x="6162432" y="2600776"/>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63" name="Oval 62"/>
                      <p:cNvSpPr/>
                      <p:nvPr/>
                    </p:nvSpPr>
                    <p:spPr>
                      <a:xfrm>
                        <a:off x="3945913" y="3352800"/>
                        <a:ext cx="2133600" cy="533400"/>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Channels</a:t>
                        </a:r>
                        <a:endParaRPr lang="en-US" dirty="0">
                          <a:solidFill>
                            <a:schemeClr val="tx1"/>
                          </a:solidFill>
                        </a:endParaRPr>
                      </a:p>
                    </p:txBody>
                  </p:sp>
                  <p:grpSp>
                    <p:nvGrpSpPr>
                      <p:cNvPr id="64" name="Group 63"/>
                      <p:cNvGrpSpPr/>
                      <p:nvPr/>
                    </p:nvGrpSpPr>
                    <p:grpSpPr>
                      <a:xfrm>
                        <a:off x="3654552" y="3084726"/>
                        <a:ext cx="2809632" cy="534774"/>
                        <a:chOff x="3654552" y="3084726"/>
                        <a:chExt cx="2809632" cy="534774"/>
                      </a:xfrm>
                    </p:grpSpPr>
                    <p:cxnSp>
                      <p:nvCxnSpPr>
                        <p:cNvPr id="65" name="Straight Arrow Connector 64"/>
                        <p:cNvCxnSpPr>
                          <a:stCxn id="60" idx="4"/>
                          <a:endCxn id="63" idx="2"/>
                        </p:cNvCxnSpPr>
                        <p:nvPr/>
                      </p:nvCxnSpPr>
                      <p:spPr>
                        <a:xfrm>
                          <a:off x="3654552" y="3194304"/>
                          <a:ext cx="291361" cy="4251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60" idx="5"/>
                        </p:cNvCxnSpPr>
                        <p:nvPr/>
                      </p:nvCxnSpPr>
                      <p:spPr>
                        <a:xfrm flipH="1" flipV="1">
                          <a:off x="3867923" y="3105923"/>
                          <a:ext cx="240781" cy="3992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1" idx="4"/>
                        </p:cNvCxnSpPr>
                        <p:nvPr/>
                      </p:nvCxnSpPr>
                      <p:spPr>
                        <a:xfrm>
                          <a:off x="4410456" y="3173107"/>
                          <a:ext cx="85344" cy="2337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61" idx="5"/>
                        </p:cNvCxnSpPr>
                        <p:nvPr/>
                      </p:nvCxnSpPr>
                      <p:spPr>
                        <a:xfrm flipH="1" flipV="1">
                          <a:off x="4623827" y="3084726"/>
                          <a:ext cx="88381" cy="2680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2" idx="3"/>
                        </p:cNvCxnSpPr>
                        <p:nvPr/>
                      </p:nvCxnSpPr>
                      <p:spPr>
                        <a:xfrm flipH="1">
                          <a:off x="5867400" y="3115899"/>
                          <a:ext cx="383413" cy="3893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3" idx="6"/>
                          <a:endCxn id="62" idx="4"/>
                        </p:cNvCxnSpPr>
                        <p:nvPr/>
                      </p:nvCxnSpPr>
                      <p:spPr>
                        <a:xfrm flipV="1">
                          <a:off x="6079513" y="3204280"/>
                          <a:ext cx="384671" cy="4152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59" name="Straight Connector 58"/>
                    <p:cNvCxnSpPr/>
                    <p:nvPr/>
                  </p:nvCxnSpPr>
                  <p:spPr>
                    <a:xfrm>
                      <a:off x="5257800" y="2871355"/>
                      <a:ext cx="457200" cy="0"/>
                    </a:xfrm>
                    <a:prstGeom prst="line">
                      <a:avLst/>
                    </a:prstGeom>
                    <a:ln>
                      <a:prstDash val="sysDash"/>
                    </a:ln>
                  </p:spPr>
                  <p:style>
                    <a:lnRef idx="3">
                      <a:schemeClr val="dk1"/>
                    </a:lnRef>
                    <a:fillRef idx="0">
                      <a:schemeClr val="dk1"/>
                    </a:fillRef>
                    <a:effectRef idx="2">
                      <a:schemeClr val="dk1"/>
                    </a:effectRef>
                    <a:fontRef idx="minor">
                      <a:schemeClr val="tx1"/>
                    </a:fontRef>
                  </p:style>
                </p:cxnSp>
              </p:grpSp>
              <p:grpSp>
                <p:nvGrpSpPr>
                  <p:cNvPr id="51" name="Group 50"/>
                  <p:cNvGrpSpPr/>
                  <p:nvPr/>
                </p:nvGrpSpPr>
                <p:grpSpPr>
                  <a:xfrm>
                    <a:off x="4995299" y="3505200"/>
                    <a:ext cx="3519455" cy="1338754"/>
                    <a:chOff x="4995299" y="3505200"/>
                    <a:chExt cx="3519455" cy="1338754"/>
                  </a:xfrm>
                </p:grpSpPr>
                <p:cxnSp>
                  <p:nvCxnSpPr>
                    <p:cNvPr id="52" name="Straight Arrow Connector 51"/>
                    <p:cNvCxnSpPr>
                      <a:endCxn id="60" idx="1"/>
                    </p:cNvCxnSpPr>
                    <p:nvPr/>
                  </p:nvCxnSpPr>
                  <p:spPr>
                    <a:xfrm>
                      <a:off x="4995299" y="3599889"/>
                      <a:ext cx="194700" cy="123408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37131" y="3733800"/>
                      <a:ext cx="282669" cy="10217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5"/>
                      <a:endCxn id="62" idx="0"/>
                    </p:cNvCxnSpPr>
                    <p:nvPr/>
                  </p:nvCxnSpPr>
                  <p:spPr>
                    <a:xfrm flipH="1">
                      <a:off x="8213002" y="3599889"/>
                      <a:ext cx="77481" cy="11556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46" idx="3"/>
                    </p:cNvCxnSpPr>
                    <p:nvPr/>
                  </p:nvCxnSpPr>
                  <p:spPr>
                    <a:xfrm flipH="1" flipV="1">
                      <a:off x="5273117" y="3599889"/>
                      <a:ext cx="130254" cy="112451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flipV="1">
                      <a:off x="6019800" y="3733800"/>
                      <a:ext cx="182146"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62" idx="7"/>
                    </p:cNvCxnSpPr>
                    <p:nvPr/>
                  </p:nvCxnSpPr>
                  <p:spPr>
                    <a:xfrm flipV="1">
                      <a:off x="8426373" y="3505200"/>
                      <a:ext cx="88381" cy="133875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46" name="Oval 45"/>
                <p:cNvSpPr/>
                <p:nvPr/>
              </p:nvSpPr>
              <p:spPr>
                <a:xfrm>
                  <a:off x="4456363" y="3048000"/>
                  <a:ext cx="42672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Environment</a:t>
                  </a:r>
                  <a:endParaRPr lang="en-US" dirty="0"/>
                </a:p>
              </p:txBody>
            </p:sp>
          </p:grpSp>
          <p:grpSp>
            <p:nvGrpSpPr>
              <p:cNvPr id="38" name="Group 37"/>
              <p:cNvGrpSpPr/>
              <p:nvPr/>
            </p:nvGrpSpPr>
            <p:grpSpPr>
              <a:xfrm>
                <a:off x="3778106" y="3610255"/>
                <a:ext cx="1245297" cy="1373918"/>
                <a:chOff x="3778106" y="3610255"/>
                <a:chExt cx="1245297" cy="1373918"/>
              </a:xfrm>
            </p:grpSpPr>
            <p:sp>
              <p:nvSpPr>
                <p:cNvPr id="39" name="Oval 38"/>
                <p:cNvSpPr/>
                <p:nvPr/>
              </p:nvSpPr>
              <p:spPr>
                <a:xfrm>
                  <a:off x="3778106" y="3820415"/>
                  <a:ext cx="1245296" cy="91440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Crash</a:t>
                  </a:r>
                  <a:endParaRPr lang="en-US" dirty="0">
                    <a:solidFill>
                      <a:schemeClr val="tx1"/>
                    </a:solidFill>
                  </a:endParaRPr>
                </a:p>
              </p:txBody>
            </p:sp>
            <p:cxnSp>
              <p:nvCxnSpPr>
                <p:cNvPr id="41" name="Straight Arrow Connector 40"/>
                <p:cNvCxnSpPr/>
                <p:nvPr/>
              </p:nvCxnSpPr>
              <p:spPr>
                <a:xfrm>
                  <a:off x="4724400" y="4648200"/>
                  <a:ext cx="299003" cy="3359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4573449" y="3610255"/>
                  <a:ext cx="301901" cy="24708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30" name="Group 29"/>
            <p:cNvGrpSpPr/>
            <p:nvPr/>
          </p:nvGrpSpPr>
          <p:grpSpPr>
            <a:xfrm>
              <a:off x="3142620" y="5059970"/>
              <a:ext cx="4790832" cy="1155179"/>
              <a:chOff x="1371600" y="2865144"/>
              <a:chExt cx="4790832" cy="1155179"/>
            </a:xfrm>
          </p:grpSpPr>
          <p:sp>
            <p:nvSpPr>
              <p:cNvPr id="33" name="Oval 32"/>
              <p:cNvSpPr/>
              <p:nvPr/>
            </p:nvSpPr>
            <p:spPr>
              <a:xfrm>
                <a:off x="1371600" y="3105923"/>
                <a:ext cx="1828800" cy="9144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endParaRPr lang="en-US" dirty="0" smtClean="0">
                  <a:solidFill>
                    <a:schemeClr val="tx1"/>
                  </a:solidFill>
                </a:endParaRPr>
              </a:p>
            </p:txBody>
          </p:sp>
          <p:cxnSp>
            <p:nvCxnSpPr>
              <p:cNvPr id="34" name="Straight Arrow Connector 33"/>
              <p:cNvCxnSpPr/>
              <p:nvPr/>
            </p:nvCxnSpPr>
            <p:spPr>
              <a:xfrm flipV="1">
                <a:off x="2590800" y="2865144"/>
                <a:ext cx="762000" cy="22698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3" idx="7"/>
              </p:cNvCxnSpPr>
              <p:nvPr/>
            </p:nvCxnSpPr>
            <p:spPr>
              <a:xfrm flipV="1">
                <a:off x="2932578" y="2999237"/>
                <a:ext cx="1176126" cy="24059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3200400" y="2999238"/>
                <a:ext cx="2962032" cy="4126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p:cNvCxnSpPr>
              <a:endCxn id="33" idx="0"/>
            </p:cNvCxnSpPr>
            <p:nvPr/>
          </p:nvCxnSpPr>
          <p:spPr>
            <a:xfrm flipH="1">
              <a:off x="4057020" y="4507047"/>
              <a:ext cx="210180" cy="793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1394171"/>
      </p:ext>
    </p:extLst>
  </p:cSld>
  <p:clrMapOvr>
    <a:masterClrMapping/>
  </p:clrMapOvr>
  <p:transition spd="slow">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Self-</a:t>
            </a:r>
            <a:r>
              <a:rPr lang="en-US" dirty="0" err="1" smtClean="0"/>
              <a:t>Implementability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47800"/>
                <a:ext cx="8229600" cy="5029200"/>
              </a:xfrm>
            </p:spPr>
            <p:txBody>
              <a:bodyPr>
                <a:normAutofit fontScale="77500" lnSpcReduction="20000"/>
              </a:bodyPr>
              <a:lstStyle/>
              <a:p>
                <a:r>
                  <a:rPr lang="en-US" sz="3400" dirty="0" smtClean="0"/>
                  <a:t>A basic property of failure detectors should be that any FD should be able to “implement” itself, i.e., for any FD </a:t>
                </a:r>
                <a14:m>
                  <m:oMath xmlns:m="http://schemas.openxmlformats.org/officeDocument/2006/math">
                    <m:r>
                      <a:rPr lang="en-US" sz="3400" i="1" dirty="0">
                        <a:latin typeface="Cambria Math"/>
                      </a:rPr>
                      <m:t>𝐷</m:t>
                    </m:r>
                    <m:r>
                      <a:rPr lang="en-US" sz="3400" b="0" i="1" dirty="0" smtClean="0">
                        <a:latin typeface="Cambria Math"/>
                      </a:rPr>
                      <m:t>, </m:t>
                    </m:r>
                  </m:oMath>
                </a14:m>
                <a:r>
                  <a:rPr lang="en-US" sz="3400" dirty="0" smtClean="0"/>
                  <a:t>there should be a distributed algorithm </a:t>
                </a:r>
                <a14:m>
                  <m:oMath xmlns:m="http://schemas.openxmlformats.org/officeDocument/2006/math">
                    <m:r>
                      <a:rPr lang="en-US" sz="3400" b="0" i="1" smtClean="0">
                        <a:latin typeface="Cambria Math"/>
                      </a:rPr>
                      <m:t>𝐴</m:t>
                    </m:r>
                    <m:r>
                      <a:rPr lang="en-US" sz="3400" b="0" i="1" smtClean="0">
                        <a:latin typeface="Cambria Math"/>
                      </a:rPr>
                      <m:t> </m:t>
                    </m:r>
                  </m:oMath>
                </a14:m>
                <a:r>
                  <a:rPr lang="en-US" sz="3400" dirty="0" smtClean="0"/>
                  <a:t>that implements </a:t>
                </a:r>
                <a14:m>
                  <m:oMath xmlns:m="http://schemas.openxmlformats.org/officeDocument/2006/math">
                    <m:r>
                      <a:rPr lang="en-US" sz="3400" i="1" dirty="0" smtClean="0">
                        <a:latin typeface="Cambria Math"/>
                      </a:rPr>
                      <m:t>𝐷</m:t>
                    </m:r>
                  </m:oMath>
                </a14:m>
                <a:r>
                  <a:rPr lang="en-US" sz="3400" dirty="0" smtClean="0"/>
                  <a:t> using </a:t>
                </a:r>
                <a14:m>
                  <m:oMath xmlns:m="http://schemas.openxmlformats.org/officeDocument/2006/math">
                    <m:r>
                      <a:rPr lang="en-US" sz="3400" i="1" dirty="0" smtClean="0">
                        <a:latin typeface="Cambria Math"/>
                      </a:rPr>
                      <m:t>𝐷</m:t>
                    </m:r>
                  </m:oMath>
                </a14:m>
                <a:r>
                  <a:rPr lang="en-US" sz="3400" dirty="0" smtClean="0"/>
                  <a:t> itself.</a:t>
                </a:r>
              </a:p>
              <a:p>
                <a:r>
                  <a:rPr lang="en-US" sz="3400" dirty="0" smtClean="0"/>
                  <a:t>Using the </a:t>
                </a:r>
                <a:r>
                  <a:rPr lang="en-US" sz="3400" dirty="0" smtClean="0">
                    <a:solidFill>
                      <a:schemeClr val="accent3">
                        <a:lumMod val="50000"/>
                      </a:schemeClr>
                    </a:solidFill>
                  </a:rPr>
                  <a:t>[CT] </a:t>
                </a:r>
                <a:r>
                  <a:rPr lang="en-US" sz="3400" dirty="0" smtClean="0"/>
                  <a:t>definitions, this isn’t always true!</a:t>
                </a:r>
              </a:p>
              <a:p>
                <a:r>
                  <a:rPr lang="en-US" dirty="0"/>
                  <a:t>Instantaneously Perfect failure detector </a:t>
                </a:r>
                <a14:m>
                  <m:oMath xmlns:m="http://schemas.openxmlformats.org/officeDocument/2006/math">
                    <m:sSup>
                      <m:sSupPr>
                        <m:ctrlPr>
                          <a:rPr lang="en-US" i="1">
                            <a:latin typeface="Cambria Math"/>
                            <a:ea typeface="Cambria Math"/>
                          </a:rPr>
                        </m:ctrlPr>
                      </m:sSupPr>
                      <m:e>
                        <m:r>
                          <a:rPr lang="en-US" i="1">
                            <a:latin typeface="Cambria Math"/>
                            <a:ea typeface="Cambria Math"/>
                          </a:rPr>
                          <m:t>𝒫</m:t>
                        </m:r>
                      </m:e>
                      <m:sup>
                        <m:r>
                          <a:rPr lang="en-US" i="1">
                            <a:latin typeface="Cambria Math"/>
                            <a:ea typeface="Cambria Math"/>
                          </a:rPr>
                          <m:t>+</m:t>
                        </m:r>
                      </m:sup>
                    </m:sSup>
                  </m:oMath>
                </a14:m>
                <a:r>
                  <a:rPr lang="en-US" dirty="0"/>
                  <a:t> </a:t>
                </a:r>
                <a:endParaRPr lang="en-US" dirty="0" smtClean="0"/>
              </a:p>
              <a:p>
                <a:pPr lvl="1"/>
                <a:r>
                  <a:rPr lang="en-US" dirty="0" smtClean="0">
                    <a:solidFill>
                      <a:schemeClr val="accent3">
                        <a:lumMod val="50000"/>
                      </a:schemeClr>
                    </a:solidFill>
                  </a:rPr>
                  <a:t>[</a:t>
                </a:r>
                <a:r>
                  <a:rPr lang="en-US" dirty="0" err="1">
                    <a:solidFill>
                      <a:schemeClr val="accent3">
                        <a:lumMod val="50000"/>
                      </a:schemeClr>
                    </a:solidFill>
                  </a:rPr>
                  <a:t>Charron-Bost</a:t>
                </a:r>
                <a:r>
                  <a:rPr lang="en-US" dirty="0">
                    <a:solidFill>
                      <a:schemeClr val="accent3">
                        <a:lumMod val="50000"/>
                      </a:schemeClr>
                    </a:solidFill>
                  </a:rPr>
                  <a:t> et </a:t>
                </a:r>
                <a:r>
                  <a:rPr lang="en-US" dirty="0" smtClean="0">
                    <a:solidFill>
                      <a:schemeClr val="accent3">
                        <a:lumMod val="50000"/>
                      </a:schemeClr>
                    </a:solidFill>
                  </a:rPr>
                  <a:t>al., 2010</a:t>
                </a:r>
                <a:r>
                  <a:rPr lang="en-US" dirty="0">
                    <a:solidFill>
                      <a:schemeClr val="accent3">
                        <a:lumMod val="50000"/>
                      </a:schemeClr>
                    </a:solidFill>
                  </a:rPr>
                  <a:t>]</a:t>
                </a:r>
              </a:p>
              <a:p>
                <a:pPr lvl="1"/>
                <a:r>
                  <a:rPr lang="en-US" dirty="0"/>
                  <a:t>At each time </a:t>
                </a:r>
                <a14:m>
                  <m:oMath xmlns:m="http://schemas.openxmlformats.org/officeDocument/2006/math">
                    <m:r>
                      <a:rPr lang="en-US" i="1" dirty="0" smtClean="0">
                        <a:latin typeface="Cambria Math"/>
                      </a:rPr>
                      <m:t>𝑡</m:t>
                    </m:r>
                  </m:oMath>
                </a14:m>
                <a:r>
                  <a:rPr lang="en-US" dirty="0"/>
                  <a:t>, it outputs the </a:t>
                </a:r>
                <a:r>
                  <a:rPr lang="en-US" dirty="0">
                    <a:solidFill>
                      <a:schemeClr val="accent2">
                        <a:lumMod val="75000"/>
                      </a:schemeClr>
                    </a:solidFill>
                  </a:rPr>
                  <a:t>exact set of </a:t>
                </a:r>
                <a:r>
                  <a:rPr lang="en-US" dirty="0" smtClean="0">
                    <a:solidFill>
                      <a:schemeClr val="accent2">
                        <a:lumMod val="75000"/>
                      </a:schemeClr>
                    </a:solidFill>
                  </a:rPr>
                  <a:t>processes that have crashed by that time.</a:t>
                </a:r>
                <a:endParaRPr lang="en-US" dirty="0">
                  <a:solidFill>
                    <a:schemeClr val="accent2">
                      <a:lumMod val="75000"/>
                    </a:schemeClr>
                  </a:solidFill>
                </a:endParaRPr>
              </a:p>
              <a:p>
                <a:pPr lvl="1"/>
                <a14:m>
                  <m:oMath xmlns:m="http://schemas.openxmlformats.org/officeDocument/2006/math">
                    <m:sSup>
                      <m:sSupPr>
                        <m:ctrlPr>
                          <a:rPr lang="en-US" i="1">
                            <a:latin typeface="Cambria Math"/>
                            <a:ea typeface="Cambria Math"/>
                          </a:rPr>
                        </m:ctrlPr>
                      </m:sSupPr>
                      <m:e>
                        <m:r>
                          <a:rPr lang="en-US" i="1">
                            <a:latin typeface="Cambria Math"/>
                            <a:ea typeface="Cambria Math"/>
                          </a:rPr>
                          <m:t>𝒫</m:t>
                        </m:r>
                      </m:e>
                      <m:sup>
                        <m:r>
                          <a:rPr lang="en-US" i="1">
                            <a:latin typeface="Cambria Math"/>
                            <a:ea typeface="Cambria Math"/>
                          </a:rPr>
                          <m:t>+</m:t>
                        </m:r>
                      </m:sup>
                    </m:sSup>
                  </m:oMath>
                </a14:m>
                <a:r>
                  <a:rPr lang="en-US" dirty="0"/>
                  <a:t> is not </a:t>
                </a:r>
                <a:r>
                  <a:rPr lang="en-US" dirty="0" smtClean="0"/>
                  <a:t>self-implementable (using an asynchronous distributed algorithm).</a:t>
                </a:r>
              </a:p>
              <a:p>
                <a:r>
                  <a:rPr lang="en-US" sz="3400" dirty="0" smtClean="0">
                    <a:solidFill>
                      <a:schemeClr val="accent2">
                        <a:lumMod val="75000"/>
                      </a:schemeClr>
                    </a:solidFill>
                  </a:rPr>
                  <a:t>Q:  </a:t>
                </a:r>
                <a:r>
                  <a:rPr lang="en-US" sz="3400" dirty="0" smtClean="0"/>
                  <a:t>So how could we rule out such cases?</a:t>
                </a:r>
              </a:p>
              <a:p>
                <a:r>
                  <a:rPr lang="en-US" sz="3400" dirty="0" smtClean="0">
                    <a:solidFill>
                      <a:schemeClr val="accent2">
                        <a:lumMod val="75000"/>
                      </a:schemeClr>
                    </a:solidFill>
                  </a:rPr>
                  <a:t>Q:  </a:t>
                </a:r>
                <a:r>
                  <a:rPr lang="en-US" sz="3400" dirty="0" smtClean="0"/>
                  <a:t>How should a self-implementing algorithm work?</a:t>
                </a:r>
                <a:endParaRPr lang="en-US" sz="3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47800"/>
                <a:ext cx="8229600" cy="5029200"/>
              </a:xfrm>
              <a:blipFill rotWithShape="1">
                <a:blip r:embed="rId3"/>
                <a:stretch>
                  <a:fillRect l="-1111" t="-24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37</a:t>
            </a:fld>
            <a:endParaRPr lang="en-US"/>
          </a:p>
        </p:txBody>
      </p:sp>
    </p:spTree>
    <p:extLst>
      <p:ext uri="{BB962C8B-B14F-4D97-AF65-F5344CB8AC3E}">
        <p14:creationId xmlns:p14="http://schemas.microsoft.com/office/powerpoint/2010/main" val="285207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Simple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371600"/>
                <a:ext cx="8229600" cy="5105400"/>
              </a:xfrm>
            </p:spPr>
            <p:txBody>
              <a:bodyPr>
                <a:normAutofit fontScale="77500" lnSpcReduction="20000"/>
              </a:bodyPr>
              <a:lstStyle/>
              <a:p>
                <a:r>
                  <a:rPr lang="en-US" dirty="0" smtClean="0"/>
                  <a:t>Design a distributed </a:t>
                </a:r>
                <a:r>
                  <a:rPr lang="en-US" dirty="0"/>
                  <a:t>algorithm </a:t>
                </a:r>
                <a14:m>
                  <m:oMath xmlns:m="http://schemas.openxmlformats.org/officeDocument/2006/math">
                    <m:r>
                      <a:rPr lang="en-US" i="1">
                        <a:latin typeface="Cambria Math"/>
                      </a:rPr>
                      <m:t>𝐴</m:t>
                    </m:r>
                    <m:r>
                      <a:rPr lang="en-US" i="1">
                        <a:latin typeface="Cambria Math"/>
                      </a:rPr>
                      <m:t> </m:t>
                    </m:r>
                    <m:r>
                      <m:rPr>
                        <m:sty m:val="p"/>
                      </m:rPr>
                      <a:rPr lang="en-US" b="0" i="0" smtClean="0">
                        <a:latin typeface="Cambria Math"/>
                      </a:rPr>
                      <m:t>that</m:t>
                    </m:r>
                  </m:oMath>
                </a14:m>
                <a:r>
                  <a:rPr lang="en-US" dirty="0" smtClean="0"/>
                  <a:t> implements failure </a:t>
                </a:r>
                <a:r>
                  <a:rPr lang="en-US" dirty="0"/>
                  <a:t>detector </a:t>
                </a:r>
                <a14:m>
                  <m:oMath xmlns:m="http://schemas.openxmlformats.org/officeDocument/2006/math">
                    <m:r>
                      <a:rPr lang="en-US" i="1" dirty="0">
                        <a:latin typeface="Cambria Math"/>
                      </a:rPr>
                      <m:t>𝐷</m:t>
                    </m:r>
                  </m:oMath>
                </a14:m>
                <a:r>
                  <a:rPr lang="en-US" dirty="0"/>
                  <a:t> using </a:t>
                </a:r>
                <a14:m>
                  <m:oMath xmlns:m="http://schemas.openxmlformats.org/officeDocument/2006/math">
                    <m:r>
                      <a:rPr lang="en-US" i="1" dirty="0">
                        <a:latin typeface="Cambria Math"/>
                      </a:rPr>
                      <m:t>𝐷</m:t>
                    </m:r>
                  </m:oMath>
                </a14:m>
                <a:r>
                  <a:rPr lang="en-US" dirty="0"/>
                  <a:t> itself</a:t>
                </a:r>
                <a:r>
                  <a:rPr lang="en-US" dirty="0" smtClean="0"/>
                  <a:t>.</a:t>
                </a:r>
              </a:p>
              <a:p>
                <a:r>
                  <a:rPr lang="en-US" dirty="0" smtClean="0"/>
                  <a:t>Formally, we must rename the actions of </a:t>
                </a:r>
                <a14:m>
                  <m:oMath xmlns:m="http://schemas.openxmlformats.org/officeDocument/2006/math">
                    <m:r>
                      <a:rPr lang="en-US" i="1" dirty="0">
                        <a:latin typeface="Cambria Math"/>
                      </a:rPr>
                      <m:t>𝐷</m:t>
                    </m:r>
                  </m:oMath>
                </a14:m>
                <a:r>
                  <a:rPr lang="en-US" dirty="0" smtClean="0"/>
                  <a:t>, i.e., </a:t>
                </a:r>
                <a14:m>
                  <m:oMath xmlns:m="http://schemas.openxmlformats.org/officeDocument/2006/math">
                    <m:r>
                      <a:rPr lang="en-US" i="1">
                        <a:latin typeface="Cambria Math"/>
                      </a:rPr>
                      <m:t>𝐴</m:t>
                    </m:r>
                    <m:r>
                      <a:rPr lang="en-US" i="1">
                        <a:latin typeface="Cambria Math"/>
                      </a:rPr>
                      <m:t> </m:t>
                    </m:r>
                  </m:oMath>
                </a14:m>
                <a:r>
                  <a:rPr lang="en-US" dirty="0" smtClean="0"/>
                  <a:t>implements </a:t>
                </a:r>
                <a14:m>
                  <m:oMath xmlns:m="http://schemas.openxmlformats.org/officeDocument/2006/math">
                    <m:r>
                      <a:rPr lang="en-US" i="1" dirty="0">
                        <a:latin typeface="Cambria Math"/>
                      </a:rPr>
                      <m:t>𝐷</m:t>
                    </m:r>
                  </m:oMath>
                </a14:m>
                <a:r>
                  <a:rPr lang="en-US" dirty="0"/>
                  <a:t> using </a:t>
                </a:r>
                <a14:m>
                  <m:oMath xmlns:m="http://schemas.openxmlformats.org/officeDocument/2006/math">
                    <m:sSup>
                      <m:sSupPr>
                        <m:ctrlPr>
                          <a:rPr lang="en-US" b="0" i="1" dirty="0" smtClean="0">
                            <a:latin typeface="Cambria Math"/>
                          </a:rPr>
                        </m:ctrlPr>
                      </m:sSupPr>
                      <m:e>
                        <m:r>
                          <a:rPr lang="en-US" i="1" dirty="0">
                            <a:latin typeface="Cambria Math"/>
                          </a:rPr>
                          <m:t>𝐷</m:t>
                        </m:r>
                      </m:e>
                      <m:sup>
                        <m:r>
                          <a:rPr lang="en-US" b="0" i="1" dirty="0" smtClean="0">
                            <a:latin typeface="Cambria Math"/>
                          </a:rPr>
                          <m:t>′</m:t>
                        </m:r>
                      </m:sup>
                    </m:sSup>
                    <m:r>
                      <a:rPr lang="en-US" b="0" i="0" dirty="0" smtClean="0">
                        <a:latin typeface="Cambria Math"/>
                      </a:rPr>
                      <m:t>, </m:t>
                    </m:r>
                  </m:oMath>
                </a14:m>
                <a:r>
                  <a:rPr lang="en-US" b="0" i="0" dirty="0" smtClean="0">
                    <a:latin typeface="+mj-lt"/>
                  </a:rPr>
                  <a:t>which is a renamed version of </a:t>
                </a:r>
                <a14:m>
                  <m:oMath xmlns:m="http://schemas.openxmlformats.org/officeDocument/2006/math">
                    <m:r>
                      <a:rPr lang="en-US" i="1" dirty="0">
                        <a:latin typeface="Cambria Math"/>
                      </a:rPr>
                      <m:t>𝐷</m:t>
                    </m:r>
                  </m:oMath>
                </a14:m>
                <a:r>
                  <a:rPr lang="en-US" dirty="0" smtClean="0"/>
                  <a:t>.</a:t>
                </a:r>
              </a:p>
              <a:p>
                <a:endParaRPr lang="en-US" dirty="0" smtClean="0"/>
              </a:p>
              <a:p>
                <a:r>
                  <a:rPr lang="en-US" dirty="0" smtClean="0">
                    <a:solidFill>
                      <a:schemeClr val="accent2">
                        <a:lumMod val="75000"/>
                      </a:schemeClr>
                    </a:solidFill>
                  </a:rPr>
                  <a:t>Algorithm </a:t>
                </a:r>
                <a14:m>
                  <m:oMath xmlns:m="http://schemas.openxmlformats.org/officeDocument/2006/math">
                    <m:r>
                      <a:rPr lang="en-US" i="1" dirty="0" smtClean="0">
                        <a:solidFill>
                          <a:schemeClr val="accent2">
                            <a:lumMod val="75000"/>
                          </a:schemeClr>
                        </a:solidFill>
                        <a:latin typeface="Cambria Math"/>
                      </a:rPr>
                      <m:t>𝐴</m:t>
                    </m:r>
                  </m:oMath>
                </a14:m>
                <a:r>
                  <a:rPr lang="en-US" dirty="0" smtClean="0">
                    <a:solidFill>
                      <a:schemeClr val="accent2">
                        <a:lumMod val="75000"/>
                      </a:schemeClr>
                    </a:solidFill>
                  </a:rPr>
                  <a:t>, process </a:t>
                </a:r>
                <a14:m>
                  <m:oMath xmlns:m="http://schemas.openxmlformats.org/officeDocument/2006/math">
                    <m:r>
                      <a:rPr lang="en-US" i="1" dirty="0" smtClean="0">
                        <a:solidFill>
                          <a:schemeClr val="accent2">
                            <a:lumMod val="75000"/>
                          </a:schemeClr>
                        </a:solidFill>
                        <a:latin typeface="Cambria Math"/>
                      </a:rPr>
                      <m:t>𝑖</m:t>
                    </m:r>
                  </m:oMath>
                </a14:m>
                <a:r>
                  <a:rPr lang="en-US" dirty="0" smtClean="0">
                    <a:solidFill>
                      <a:schemeClr val="accent2">
                        <a:lumMod val="75000"/>
                      </a:schemeClr>
                    </a:solidFill>
                  </a:rPr>
                  <a:t>:</a:t>
                </a:r>
              </a:p>
              <a:p>
                <a:pPr lvl="1"/>
                <a:r>
                  <a:rPr lang="en-US" dirty="0"/>
                  <a:t>Q</a:t>
                </a:r>
                <a:r>
                  <a:rPr lang="en-US" dirty="0" smtClean="0"/>
                  <a:t>ueue up inputs that arrive from </a:t>
                </a:r>
                <a14:m>
                  <m:oMath xmlns:m="http://schemas.openxmlformats.org/officeDocument/2006/math">
                    <m:r>
                      <a:rPr lang="en-US" i="1" dirty="0" smtClean="0">
                        <a:latin typeface="Cambria Math"/>
                      </a:rPr>
                      <m:t>𝐷</m:t>
                    </m:r>
                    <m:r>
                      <a:rPr lang="en-US" b="0" i="1" dirty="0" smtClean="0">
                        <a:latin typeface="Cambria Math"/>
                      </a:rPr>
                      <m:t>′</m:t>
                    </m:r>
                  </m:oMath>
                </a14:m>
                <a:r>
                  <a:rPr lang="en-US" dirty="0" smtClean="0"/>
                  <a:t>, in order.</a:t>
                </a:r>
              </a:p>
              <a:p>
                <a:pPr lvl="1"/>
                <a:r>
                  <a:rPr lang="en-US" dirty="0" smtClean="0"/>
                  <a:t>Output them in the same order.</a:t>
                </a:r>
              </a:p>
              <a:p>
                <a:pPr lvl="1"/>
                <a:endParaRPr lang="en-US" dirty="0" smtClean="0"/>
              </a:p>
              <a:p>
                <a:r>
                  <a:rPr lang="en-US" dirty="0" smtClean="0"/>
                  <a:t>Algorithm </a:t>
                </a:r>
                <a14:m>
                  <m:oMath xmlns:m="http://schemas.openxmlformats.org/officeDocument/2006/math">
                    <m:r>
                      <a:rPr lang="en-US" i="1" dirty="0" smtClean="0">
                        <a:solidFill>
                          <a:schemeClr val="tx1"/>
                        </a:solidFill>
                        <a:latin typeface="Cambria Math"/>
                      </a:rPr>
                      <m:t>𝐴</m:t>
                    </m:r>
                    <m:r>
                      <a:rPr lang="en-US" i="1" dirty="0" smtClean="0">
                        <a:solidFill>
                          <a:schemeClr val="tx1"/>
                        </a:solidFill>
                        <a:latin typeface="Cambria Math"/>
                      </a:rPr>
                      <m:t> </m:t>
                    </m:r>
                  </m:oMath>
                </a14:m>
                <a:r>
                  <a:rPr lang="en-US" dirty="0" smtClean="0"/>
                  <a:t>doesn’t work for </a:t>
                </a:r>
                <a14:m>
                  <m:oMath xmlns:m="http://schemas.openxmlformats.org/officeDocument/2006/math">
                    <m:sSup>
                      <m:sSupPr>
                        <m:ctrlPr>
                          <a:rPr lang="en-US" i="1">
                            <a:latin typeface="Cambria Math"/>
                            <a:ea typeface="Cambria Math"/>
                          </a:rPr>
                        </m:ctrlPr>
                      </m:sSupPr>
                      <m:e>
                        <m:r>
                          <a:rPr lang="en-US" i="1">
                            <a:latin typeface="Cambria Math"/>
                            <a:ea typeface="Cambria Math"/>
                          </a:rPr>
                          <m:t>𝒫</m:t>
                        </m:r>
                      </m:e>
                      <m:sup>
                        <m:r>
                          <a:rPr lang="en-US" i="1">
                            <a:latin typeface="Cambria Math"/>
                            <a:ea typeface="Cambria Math"/>
                          </a:rPr>
                          <m:t>+</m:t>
                        </m:r>
                      </m:sup>
                    </m:sSup>
                  </m:oMath>
                </a14:m>
                <a:r>
                  <a:rPr lang="en-US" dirty="0" smtClean="0"/>
                  <a:t>, because the processes convey out-of-date information.</a:t>
                </a:r>
              </a:p>
              <a:p>
                <a:r>
                  <a:rPr lang="en-US" dirty="0" smtClean="0">
                    <a:solidFill>
                      <a:schemeClr val="accent2">
                        <a:lumMod val="75000"/>
                      </a:schemeClr>
                    </a:solidFill>
                  </a:rPr>
                  <a:t>Q:</a:t>
                </a:r>
                <a:r>
                  <a:rPr lang="en-US" dirty="0" smtClean="0"/>
                  <a:t>  What failure detectors does it work for?</a:t>
                </a:r>
              </a:p>
              <a:p>
                <a:r>
                  <a:rPr lang="en-US" dirty="0" smtClean="0">
                    <a:solidFill>
                      <a:schemeClr val="accent2">
                        <a:lumMod val="75000"/>
                      </a:schemeClr>
                    </a:solidFill>
                  </a:rPr>
                  <a:t>A:</a:t>
                </a:r>
                <a:r>
                  <a:rPr lang="en-US" dirty="0" smtClean="0"/>
                  <a:t>  All FDs that satisfy the new (asynchronous) definition.</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371600"/>
                <a:ext cx="8229600" cy="5105400"/>
              </a:xfrm>
              <a:blipFill rotWithShape="1">
                <a:blip r:embed="rId3"/>
                <a:stretch>
                  <a:fillRect l="-1037" t="-214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38</a:t>
            </a:fld>
            <a:endParaRPr lang="en-US"/>
          </a:p>
        </p:txBody>
      </p:sp>
    </p:spTree>
    <p:extLst>
      <p:ext uri="{BB962C8B-B14F-4D97-AF65-F5344CB8AC3E}">
        <p14:creationId xmlns:p14="http://schemas.microsoft.com/office/powerpoint/2010/main" val="407269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90600"/>
          </a:xfrm>
        </p:spPr>
        <p:txBody>
          <a:bodyPr/>
          <a:lstStyle/>
          <a:p>
            <a:r>
              <a:rPr lang="en-US" dirty="0" smtClean="0"/>
              <a:t>Why the Algorithm Works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95400"/>
                <a:ext cx="8534400" cy="5410200"/>
              </a:xfrm>
            </p:spPr>
            <p:txBody>
              <a:bodyPr>
                <a:normAutofit fontScale="77500" lnSpcReduction="20000"/>
              </a:bodyPr>
              <a:lstStyle/>
              <a:p>
                <a:r>
                  <a:rPr lang="en-US" sz="3100" dirty="0" smtClean="0"/>
                  <a:t>Since </a:t>
                </a:r>
                <a14:m>
                  <m:oMath xmlns:m="http://schemas.openxmlformats.org/officeDocument/2006/math">
                    <m:r>
                      <a:rPr lang="en-US" sz="3100" i="1">
                        <a:latin typeface="Cambria Math"/>
                      </a:rPr>
                      <m:t>𝐷</m:t>
                    </m:r>
                    <m:r>
                      <a:rPr lang="en-US" sz="3100" i="1">
                        <a:latin typeface="Cambria Math"/>
                      </a:rPr>
                      <m:t>′ </m:t>
                    </m:r>
                  </m:oMath>
                </a14:m>
                <a:r>
                  <a:rPr lang="en-US" sz="3100" dirty="0" smtClean="0"/>
                  <a:t>is a failure detector, we have by the definition of an FD:</a:t>
                </a:r>
              </a:p>
              <a:p>
                <a:pPr lvl="1"/>
                <a:r>
                  <a:rPr lang="en-US" sz="2600" dirty="0" smtClean="0">
                    <a:solidFill>
                      <a:schemeClr val="tx1"/>
                    </a:solidFill>
                  </a:rPr>
                  <a:t>Each </a:t>
                </a:r>
                <a14:m>
                  <m:oMath xmlns:m="http://schemas.openxmlformats.org/officeDocument/2006/math">
                    <m:r>
                      <a:rPr lang="en-US" sz="2600" i="1">
                        <a:solidFill>
                          <a:schemeClr val="tx1"/>
                        </a:solidFill>
                        <a:latin typeface="Cambria Math"/>
                      </a:rPr>
                      <m:t>𝑡</m:t>
                    </m:r>
                    <m:r>
                      <a:rPr lang="en-US" sz="2600" i="1">
                        <a:solidFill>
                          <a:schemeClr val="tx1"/>
                        </a:solidFill>
                        <a:latin typeface="Cambria Math"/>
                      </a:rPr>
                      <m:t>∈</m:t>
                    </m:r>
                    <m:r>
                      <a:rPr lang="en-US" sz="2600" i="1">
                        <a:solidFill>
                          <a:schemeClr val="tx1"/>
                        </a:solidFill>
                        <a:latin typeface="Cambria Math"/>
                      </a:rPr>
                      <m:t>𝑇</m:t>
                    </m:r>
                    <m:r>
                      <a:rPr lang="en-US" sz="2600" b="0" i="1" smtClean="0">
                        <a:solidFill>
                          <a:schemeClr val="tx1"/>
                        </a:solidFill>
                        <a:latin typeface="Cambria Math"/>
                      </a:rPr>
                      <m:t>′</m:t>
                    </m:r>
                    <m:r>
                      <a:rPr lang="en-US" sz="2600" i="1">
                        <a:solidFill>
                          <a:schemeClr val="tx1"/>
                        </a:solidFill>
                        <a:latin typeface="Cambria Math"/>
                      </a:rPr>
                      <m:t> </m:t>
                    </m:r>
                    <m:r>
                      <m:rPr>
                        <m:sty m:val="p"/>
                      </m:rPr>
                      <a:rPr lang="en-US" sz="2600">
                        <a:solidFill>
                          <a:schemeClr val="tx1"/>
                        </a:solidFill>
                        <a:latin typeface="Cambria Math"/>
                      </a:rPr>
                      <m:t>is</m:t>
                    </m:r>
                    <m:r>
                      <a:rPr lang="en-US" sz="2600">
                        <a:solidFill>
                          <a:schemeClr val="tx1"/>
                        </a:solidFill>
                        <a:latin typeface="Cambria Math"/>
                      </a:rPr>
                      <m:t> </m:t>
                    </m:r>
                    <m:r>
                      <m:rPr>
                        <m:sty m:val="p"/>
                      </m:rPr>
                      <a:rPr lang="en-US" sz="2600">
                        <a:solidFill>
                          <a:schemeClr val="tx1"/>
                        </a:solidFill>
                        <a:latin typeface="Cambria Math"/>
                      </a:rPr>
                      <m:t>valid</m:t>
                    </m:r>
                    <m:r>
                      <a:rPr lang="en-US" sz="2600" b="0" i="0" smtClean="0">
                        <a:solidFill>
                          <a:schemeClr val="tx1"/>
                        </a:solidFill>
                        <a:latin typeface="Cambria Math"/>
                      </a:rPr>
                      <m:t>.</m:t>
                    </m:r>
                  </m:oMath>
                </a14:m>
                <a:endParaRPr lang="en-US" sz="2600" dirty="0" smtClean="0">
                  <a:solidFill>
                    <a:schemeClr val="tx1"/>
                  </a:solidFill>
                </a:endParaRPr>
              </a:p>
              <a:p>
                <a:pPr lvl="2"/>
                <a:r>
                  <a:rPr lang="en-US" sz="2600" dirty="0" smtClean="0"/>
                  <a:t>No outputs at already-crashed locations.</a:t>
                </a:r>
              </a:p>
              <a:p>
                <a:pPr lvl="2"/>
                <a:r>
                  <a:rPr lang="en-US" sz="2600" dirty="0" smtClean="0">
                    <a:solidFill>
                      <a:schemeClr val="tx1"/>
                    </a:solidFill>
                  </a:rPr>
                  <a:t>Infinitely many outputs for </a:t>
                </a:r>
                <a:r>
                  <a:rPr lang="en-US" sz="2600" dirty="0" err="1" smtClean="0">
                    <a:solidFill>
                      <a:schemeClr val="tx1"/>
                    </a:solidFill>
                  </a:rPr>
                  <a:t>nonfaulty</a:t>
                </a:r>
                <a:r>
                  <a:rPr lang="en-US" sz="2600" dirty="0" smtClean="0">
                    <a:solidFill>
                      <a:schemeClr val="tx1"/>
                    </a:solidFill>
                  </a:rPr>
                  <a:t> processes.</a:t>
                </a:r>
                <a:endParaRPr lang="en-US" sz="2600" dirty="0">
                  <a:solidFill>
                    <a:schemeClr val="tx1"/>
                  </a:solidFill>
                </a:endParaRPr>
              </a:p>
              <a:p>
                <a:pPr lvl="1"/>
                <a14:m>
                  <m:oMath xmlns:m="http://schemas.openxmlformats.org/officeDocument/2006/math">
                    <m:r>
                      <a:rPr lang="en-US" sz="2600" i="1" dirty="0">
                        <a:solidFill>
                          <a:schemeClr val="tx1"/>
                        </a:solidFill>
                        <a:latin typeface="Cambria Math"/>
                      </a:rPr>
                      <m:t>𝑇</m:t>
                    </m:r>
                    <m:r>
                      <a:rPr lang="en-US" sz="2600" b="0" i="1" dirty="0" smtClean="0">
                        <a:solidFill>
                          <a:schemeClr val="tx1"/>
                        </a:solidFill>
                        <a:latin typeface="Cambria Math"/>
                      </a:rPr>
                      <m:t>′</m:t>
                    </m:r>
                  </m:oMath>
                </a14:m>
                <a:r>
                  <a:rPr lang="en-US" sz="2600" dirty="0">
                    <a:solidFill>
                      <a:schemeClr val="tx1"/>
                    </a:solidFill>
                  </a:rPr>
                  <a:t> is closed under </a:t>
                </a:r>
                <a:r>
                  <a:rPr lang="en-US" sz="2600" dirty="0" smtClean="0">
                    <a:solidFill>
                      <a:schemeClr val="tx1"/>
                    </a:solidFill>
                  </a:rPr>
                  <a:t>sampling.</a:t>
                </a:r>
              </a:p>
              <a:p>
                <a:pPr lvl="2"/>
                <a:r>
                  <a:rPr lang="en-US" sz="2600" dirty="0"/>
                  <a:t>C</a:t>
                </a:r>
                <a:r>
                  <a:rPr lang="en-US" sz="2600" dirty="0" smtClean="0"/>
                  <a:t>an remove any suffix of outputs at faulty processes.</a:t>
                </a:r>
                <a:endParaRPr lang="en-US" sz="2600" dirty="0">
                  <a:solidFill>
                    <a:schemeClr val="tx1"/>
                  </a:solidFill>
                </a:endParaRPr>
              </a:p>
              <a:p>
                <a:pPr lvl="1"/>
                <a14:m>
                  <m:oMath xmlns:m="http://schemas.openxmlformats.org/officeDocument/2006/math">
                    <m:r>
                      <a:rPr lang="en-US" sz="2600" i="1" dirty="0">
                        <a:solidFill>
                          <a:schemeClr val="tx1"/>
                        </a:solidFill>
                        <a:latin typeface="Cambria Math"/>
                      </a:rPr>
                      <m:t>𝑇</m:t>
                    </m:r>
                    <m:r>
                      <a:rPr lang="en-US" sz="2600" b="0" i="1" dirty="0" smtClean="0">
                        <a:solidFill>
                          <a:schemeClr val="tx1"/>
                        </a:solidFill>
                        <a:latin typeface="Cambria Math"/>
                      </a:rPr>
                      <m:t>′</m:t>
                    </m:r>
                  </m:oMath>
                </a14:m>
                <a:r>
                  <a:rPr lang="en-US" sz="2600" dirty="0">
                    <a:solidFill>
                      <a:schemeClr val="tx1"/>
                    </a:solidFill>
                  </a:rPr>
                  <a:t> is closed under constrained </a:t>
                </a:r>
                <a:r>
                  <a:rPr lang="en-US" sz="2600" dirty="0" smtClean="0">
                    <a:solidFill>
                      <a:schemeClr val="tx1"/>
                    </a:solidFill>
                  </a:rPr>
                  <a:t>reordering.</a:t>
                </a:r>
              </a:p>
              <a:p>
                <a:pPr lvl="2"/>
                <a:r>
                  <a:rPr lang="en-US" sz="2600" dirty="0" smtClean="0"/>
                  <a:t>Can delay outputs, if we don’t disturb the order of output events at each location, or move crashes later, past outputs.</a:t>
                </a:r>
              </a:p>
              <a:p>
                <a:r>
                  <a:rPr lang="en-US" sz="3100" dirty="0" smtClean="0"/>
                  <a:t>In any execution, the external trace </a:t>
                </a:r>
                <a14:m>
                  <m:oMath xmlns:m="http://schemas.openxmlformats.org/officeDocument/2006/math">
                    <m:r>
                      <a:rPr lang="en-US" sz="3100" b="0" i="1" smtClean="0">
                        <a:latin typeface="Cambria Math"/>
                      </a:rPr>
                      <m:t>𝑡</m:t>
                    </m:r>
                    <m:r>
                      <a:rPr lang="en-US" sz="3100" b="0" i="1" smtClean="0">
                        <a:latin typeface="Cambria Math"/>
                      </a:rPr>
                      <m:t>′</m:t>
                    </m:r>
                  </m:oMath>
                </a14:m>
                <a:r>
                  <a:rPr lang="en-US" sz="3100" dirty="0" smtClean="0"/>
                  <a:t> produced by the algorithm is a </a:t>
                </a:r>
                <a:r>
                  <a:rPr lang="en-US" sz="3100" dirty="0" smtClean="0">
                    <a:solidFill>
                      <a:schemeClr val="accent2">
                        <a:lumMod val="75000"/>
                      </a:schemeClr>
                    </a:solidFill>
                  </a:rPr>
                  <a:t>constrained reordering of a sampling of the trace of </a:t>
                </a:r>
                <a14:m>
                  <m:oMath xmlns:m="http://schemas.openxmlformats.org/officeDocument/2006/math">
                    <m:r>
                      <a:rPr lang="en-US" sz="3100" i="1">
                        <a:solidFill>
                          <a:schemeClr val="accent2">
                            <a:lumMod val="75000"/>
                          </a:schemeClr>
                        </a:solidFill>
                        <a:latin typeface="Cambria Math"/>
                      </a:rPr>
                      <m:t>𝐷</m:t>
                    </m:r>
                    <m:r>
                      <a:rPr lang="en-US" sz="3100" i="1">
                        <a:solidFill>
                          <a:schemeClr val="accent2">
                            <a:lumMod val="75000"/>
                          </a:schemeClr>
                        </a:solidFill>
                        <a:latin typeface="Cambria Math"/>
                      </a:rPr>
                      <m:t>′</m:t>
                    </m:r>
                  </m:oMath>
                </a14:m>
                <a:r>
                  <a:rPr lang="en-US" sz="3100" dirty="0" smtClean="0">
                    <a:solidFill>
                      <a:schemeClr val="accent2">
                        <a:lumMod val="75000"/>
                      </a:schemeClr>
                    </a:solidFill>
                  </a:rPr>
                  <a:t>.</a:t>
                </a:r>
                <a:endParaRPr lang="en-US" sz="3100" dirty="0" smtClean="0">
                  <a:solidFill>
                    <a:schemeClr val="tx1"/>
                  </a:solidFill>
                </a:endParaRPr>
              </a:p>
              <a:p>
                <a:r>
                  <a:rPr lang="en-US" sz="3100" dirty="0" smtClean="0"/>
                  <a:t>This is because the only changes the algorithm makes to the output sequence are:</a:t>
                </a:r>
              </a:p>
              <a:p>
                <a:pPr lvl="1"/>
                <a:r>
                  <a:rPr lang="en-US" sz="2600" dirty="0"/>
                  <a:t>R</a:t>
                </a:r>
                <a:r>
                  <a:rPr lang="en-US" sz="2600" dirty="0" smtClean="0"/>
                  <a:t>emove a suffix of outputs of a crashed process (if the process crashes with a nonempty queue).</a:t>
                </a:r>
              </a:p>
              <a:p>
                <a:pPr lvl="1"/>
                <a:r>
                  <a:rPr lang="en-US" sz="2600" dirty="0"/>
                  <a:t>M</a:t>
                </a:r>
                <a:r>
                  <a:rPr lang="en-US" sz="2600" dirty="0" smtClean="0"/>
                  <a:t>ove some FD outputs later (because of the delay in the queue).</a:t>
                </a:r>
                <a:endParaRPr lang="en-US" sz="26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95400"/>
                <a:ext cx="8534400" cy="5410200"/>
              </a:xfrm>
              <a:blipFill rotWithShape="1">
                <a:blip r:embed="rId3"/>
                <a:stretch>
                  <a:fillRect l="-929" t="-2142" r="-16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39</a:t>
            </a:fld>
            <a:endParaRPr lang="en-US"/>
          </a:p>
        </p:txBody>
      </p:sp>
    </p:spTree>
    <p:extLst>
      <p:ext uri="{BB962C8B-B14F-4D97-AF65-F5344CB8AC3E}">
        <p14:creationId xmlns:p14="http://schemas.microsoft.com/office/powerpoint/2010/main" val="116360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401762"/>
          </a:xfrm>
        </p:spPr>
        <p:txBody>
          <a:bodyPr>
            <a:normAutofit/>
          </a:bodyPr>
          <a:lstStyle/>
          <a:p>
            <a:r>
              <a:rPr lang="en-US" dirty="0" smtClean="0"/>
              <a:t>Ballots and Quorums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447800"/>
                <a:ext cx="8534400" cy="5105400"/>
              </a:xfrm>
            </p:spPr>
            <p:txBody>
              <a:bodyPr>
                <a:normAutofit/>
              </a:bodyPr>
              <a:lstStyle/>
              <a:p>
                <a:pPr>
                  <a:lnSpc>
                    <a:spcPct val="90000"/>
                  </a:lnSpc>
                </a:pPr>
                <a:r>
                  <a:rPr lang="en-US" sz="2800" dirty="0" smtClean="0">
                    <a:solidFill>
                      <a:schemeClr val="accent2">
                        <a:lumMod val="75000"/>
                      </a:schemeClr>
                    </a:solidFill>
                  </a:rPr>
                  <a:t>Ballot</a:t>
                </a:r>
                <a:r>
                  <a:rPr lang="en-US" sz="2800" dirty="0" smtClean="0">
                    <a:solidFill>
                      <a:schemeClr val="tx1"/>
                    </a:solidFill>
                  </a:rPr>
                  <a:t> </a:t>
                </a:r>
                <a:r>
                  <a:rPr lang="en-US" sz="2800" dirty="0">
                    <a:solidFill>
                      <a:schemeClr val="tx1"/>
                    </a:solidFill>
                  </a:rPr>
                  <a:t>= (identifier, value) pair.</a:t>
                </a:r>
              </a:p>
              <a:p>
                <a:pPr>
                  <a:lnSpc>
                    <a:spcPct val="90000"/>
                  </a:lnSpc>
                </a:pPr>
                <a:r>
                  <a:rPr lang="en-US" sz="2800" dirty="0">
                    <a:solidFill>
                      <a:schemeClr val="tx1"/>
                    </a:solidFill>
                    <a:sym typeface="Symbol" pitchFamily="18" charset="2"/>
                  </a:rPr>
                  <a:t>B</a:t>
                </a:r>
                <a:r>
                  <a:rPr lang="en-US" sz="2800" dirty="0" smtClean="0">
                    <a:solidFill>
                      <a:schemeClr val="tx1"/>
                    </a:solidFill>
                    <a:sym typeface="Symbol" pitchFamily="18" charset="2"/>
                  </a:rPr>
                  <a:t>allots </a:t>
                </a:r>
                <a:r>
                  <a:rPr lang="en-US" sz="2800" dirty="0">
                    <a:solidFill>
                      <a:schemeClr val="tx1"/>
                    </a:solidFill>
                    <a:sym typeface="Symbol" pitchFamily="18" charset="2"/>
                  </a:rPr>
                  <a:t>get started, </a:t>
                </a:r>
                <a:r>
                  <a:rPr lang="en-US" sz="2800" dirty="0" smtClean="0">
                    <a:solidFill>
                      <a:schemeClr val="tx1"/>
                    </a:solidFill>
                    <a:sym typeface="Symbol" pitchFamily="18" charset="2"/>
                  </a:rPr>
                  <a:t>get </a:t>
                </a:r>
                <a:r>
                  <a:rPr lang="en-US" sz="2800" dirty="0">
                    <a:solidFill>
                      <a:schemeClr val="tx1"/>
                    </a:solidFill>
                    <a:sym typeface="Symbol" pitchFamily="18" charset="2"/>
                  </a:rPr>
                  <a:t>values </a:t>
                </a:r>
                <a:r>
                  <a:rPr lang="en-US" sz="2800" dirty="0" smtClean="0">
                    <a:solidFill>
                      <a:schemeClr val="tx1"/>
                    </a:solidFill>
                    <a:sym typeface="Symbol" pitchFamily="18" charset="2"/>
                  </a:rPr>
                  <a:t>assigned.</a:t>
                </a:r>
                <a:endParaRPr lang="en-US" sz="2800" dirty="0">
                  <a:solidFill>
                    <a:schemeClr val="tx1"/>
                  </a:solidFill>
                  <a:sym typeface="Symbol" pitchFamily="18" charset="2"/>
                </a:endParaRPr>
              </a:p>
              <a:p>
                <a:pPr>
                  <a:lnSpc>
                    <a:spcPct val="90000"/>
                  </a:lnSpc>
                </a:pPr>
                <a:r>
                  <a:rPr lang="en-US" sz="2800" dirty="0">
                    <a:solidFill>
                      <a:schemeClr val="tx1"/>
                    </a:solidFill>
                    <a:sym typeface="Symbol" pitchFamily="18" charset="2"/>
                  </a:rPr>
                  <a:t>Processes can vote for, or abstain </a:t>
                </a:r>
                <a:r>
                  <a:rPr lang="en-US" sz="2800" dirty="0" smtClean="0">
                    <a:solidFill>
                      <a:schemeClr val="tx1"/>
                    </a:solidFill>
                    <a:sym typeface="Symbol" pitchFamily="18" charset="2"/>
                  </a:rPr>
                  <a:t>from, ballots.</a:t>
                </a:r>
              </a:p>
              <a:p>
                <a:pPr>
                  <a:lnSpc>
                    <a:spcPct val="90000"/>
                  </a:lnSpc>
                </a:pPr>
                <a:r>
                  <a:rPr lang="en-US" sz="2800" dirty="0">
                    <a:solidFill>
                      <a:schemeClr val="accent2">
                        <a:lumMod val="75000"/>
                      </a:schemeClr>
                    </a:solidFill>
                  </a:rPr>
                  <a:t>Quorum configuration:</a:t>
                </a:r>
              </a:p>
              <a:p>
                <a:pPr lvl="1">
                  <a:lnSpc>
                    <a:spcPct val="90000"/>
                  </a:lnSpc>
                </a:pPr>
                <a:r>
                  <a:rPr lang="en-US" sz="2400" dirty="0">
                    <a:solidFill>
                      <a:schemeClr val="tx1"/>
                    </a:solidFill>
                  </a:rPr>
                  <a:t>A set of read-quorums, finite subsets of process </a:t>
                </a:r>
                <a:r>
                  <a:rPr lang="en-US" sz="2400" dirty="0" smtClean="0">
                    <a:solidFill>
                      <a:schemeClr val="tx1"/>
                    </a:solidFill>
                  </a:rPr>
                  <a:t>indices</a:t>
                </a:r>
                <a:r>
                  <a:rPr lang="en-US" sz="2400" dirty="0">
                    <a:solidFill>
                      <a:schemeClr val="tx1"/>
                    </a:solidFill>
                  </a:rPr>
                  <a:t>.</a:t>
                </a:r>
              </a:p>
              <a:p>
                <a:pPr lvl="1">
                  <a:lnSpc>
                    <a:spcPct val="90000"/>
                  </a:lnSpc>
                </a:pPr>
                <a:r>
                  <a:rPr lang="en-US" sz="2400" dirty="0">
                    <a:solidFill>
                      <a:schemeClr val="tx1"/>
                    </a:solidFill>
                  </a:rPr>
                  <a:t>A set of write-quorums, finite subsets </a:t>
                </a:r>
                <a:r>
                  <a:rPr lang="en-US" sz="2400" dirty="0" smtClean="0">
                    <a:solidFill>
                      <a:schemeClr val="tx1"/>
                    </a:solidFill>
                  </a:rPr>
                  <a:t>of process indices</a:t>
                </a:r>
                <a:r>
                  <a:rPr lang="en-US" sz="2400" dirty="0">
                    <a:solidFill>
                      <a:schemeClr val="tx1"/>
                    </a:solidFill>
                  </a:rPr>
                  <a:t>.</a:t>
                </a:r>
              </a:p>
              <a:p>
                <a:pPr lvl="1">
                  <a:lnSpc>
                    <a:spcPct val="90000"/>
                  </a:lnSpc>
                </a:pPr>
                <a14:m>
                  <m:oMath xmlns:m="http://schemas.openxmlformats.org/officeDocument/2006/math">
                    <m:r>
                      <a:rPr lang="en-US" sz="2400" i="1" dirty="0">
                        <a:solidFill>
                          <a:schemeClr val="tx1"/>
                        </a:solidFill>
                        <a:latin typeface="Cambria Math"/>
                      </a:rPr>
                      <m:t>𝑅</m:t>
                    </m:r>
                    <m:r>
                      <a:rPr lang="en-US" sz="2400" i="1" dirty="0">
                        <a:solidFill>
                          <a:schemeClr val="tx1"/>
                        </a:solidFill>
                        <a:latin typeface="Cambria Math"/>
                      </a:rPr>
                      <m:t>∩</m:t>
                    </m:r>
                    <m:r>
                      <a:rPr lang="en-US" sz="2400" i="1" dirty="0">
                        <a:solidFill>
                          <a:schemeClr val="tx1"/>
                        </a:solidFill>
                        <a:latin typeface="Cambria Math"/>
                        <a:sym typeface="Symbol" pitchFamily="18" charset="2"/>
                      </a:rPr>
                      <m:t>𝑊</m:t>
                    </m:r>
                    <m:r>
                      <a:rPr lang="en-US" sz="2400" i="1" dirty="0">
                        <a:solidFill>
                          <a:schemeClr val="tx1"/>
                        </a:solidFill>
                        <a:latin typeface="Cambria Math"/>
                        <a:sym typeface="Symbol" pitchFamily="18" charset="2"/>
                      </a:rPr>
                      <m:t>   </m:t>
                    </m:r>
                  </m:oMath>
                </a14:m>
                <a:r>
                  <a:rPr lang="en-US" sz="2400" dirty="0">
                    <a:solidFill>
                      <a:schemeClr val="tx1"/>
                    </a:solidFill>
                    <a:sym typeface="Symbol" pitchFamily="18" charset="2"/>
                  </a:rPr>
                  <a:t> for every read-quorum </a:t>
                </a:r>
                <a14:m>
                  <m:oMath xmlns:m="http://schemas.openxmlformats.org/officeDocument/2006/math">
                    <m:r>
                      <a:rPr lang="en-US" sz="2400" i="1" dirty="0">
                        <a:solidFill>
                          <a:schemeClr val="tx1"/>
                        </a:solidFill>
                        <a:latin typeface="Cambria Math"/>
                        <a:sym typeface="Symbol" pitchFamily="18" charset="2"/>
                      </a:rPr>
                      <m:t>𝑅</m:t>
                    </m:r>
                  </m:oMath>
                </a14:m>
                <a:r>
                  <a:rPr lang="en-US" sz="2400" dirty="0">
                    <a:solidFill>
                      <a:schemeClr val="tx1"/>
                    </a:solidFill>
                    <a:sym typeface="Symbol" pitchFamily="18" charset="2"/>
                  </a:rPr>
                  <a:t> and write-quorum </a:t>
                </a:r>
                <a14:m>
                  <m:oMath xmlns:m="http://schemas.openxmlformats.org/officeDocument/2006/math">
                    <m:r>
                      <a:rPr lang="en-US" sz="2400" i="1" dirty="0">
                        <a:solidFill>
                          <a:schemeClr val="tx1"/>
                        </a:solidFill>
                        <a:latin typeface="Cambria Math"/>
                        <a:sym typeface="Symbol" pitchFamily="18" charset="2"/>
                      </a:rPr>
                      <m:t>𝑊</m:t>
                    </m:r>
                  </m:oMath>
                </a14:m>
                <a:r>
                  <a:rPr lang="en-US" sz="2400" dirty="0">
                    <a:solidFill>
                      <a:schemeClr val="tx1"/>
                    </a:solidFill>
                    <a:sym typeface="Symbol" pitchFamily="18" charset="2"/>
                  </a:rPr>
                  <a:t>.</a:t>
                </a:r>
              </a:p>
              <a:p>
                <a:pPr>
                  <a:lnSpc>
                    <a:spcPct val="90000"/>
                  </a:lnSpc>
                </a:pPr>
                <a:r>
                  <a:rPr lang="en-US" sz="2400" dirty="0">
                    <a:solidFill>
                      <a:schemeClr val="tx1"/>
                    </a:solidFill>
                    <a:sym typeface="Symbol" pitchFamily="18" charset="2"/>
                  </a:rPr>
                  <a:t>Ballot becomes dead if every node in some read-quorum abstains from it.</a:t>
                </a:r>
              </a:p>
              <a:p>
                <a:pPr>
                  <a:lnSpc>
                    <a:spcPct val="90000"/>
                  </a:lnSpc>
                </a:pPr>
                <a:r>
                  <a:rPr lang="en-US" sz="2400" dirty="0">
                    <a:solidFill>
                      <a:schemeClr val="tx1"/>
                    </a:solidFill>
                    <a:sym typeface="Symbol" pitchFamily="18" charset="2"/>
                  </a:rPr>
                  <a:t>A ballot can succeed only if every node in some write-quorum votes for it</a:t>
                </a:r>
                <a:r>
                  <a:rPr lang="en-US" sz="2400" dirty="0" smtClean="0">
                    <a:solidFill>
                      <a:schemeClr val="tx1"/>
                    </a:solidFill>
                    <a:sym typeface="Symbol" pitchFamily="18" charset="2"/>
                  </a:rPr>
                  <a:t>.</a:t>
                </a:r>
                <a:endParaRPr lang="en-US" sz="2800" dirty="0">
                  <a:solidFill>
                    <a:schemeClr val="tx1"/>
                  </a:solidFill>
                  <a:sym typeface="Symbol" pitchFamily="18" charset="2"/>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447800"/>
                <a:ext cx="8534400" cy="5105400"/>
              </a:xfrm>
              <a:blipFill rotWithShape="1">
                <a:blip r:embed="rId2"/>
                <a:stretch>
                  <a:fillRect l="-1214" t="-1912"/>
                </a:stretch>
              </a:blipFill>
            </p:spPr>
            <p:txBody>
              <a:bodyPr/>
              <a:lstStyle/>
              <a:p>
                <a:r>
                  <a:rPr lang="en-US">
                    <a:noFill/>
                  </a:rPr>
                  <a:t> </a:t>
                </a:r>
              </a:p>
            </p:txBody>
          </p:sp>
        </mc:Fallback>
      </mc:AlternateContent>
    </p:spTree>
    <p:extLst>
      <p:ext uri="{BB962C8B-B14F-4D97-AF65-F5344CB8AC3E}">
        <p14:creationId xmlns:p14="http://schemas.microsoft.com/office/powerpoint/2010/main" val="3655984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Remarks</a:t>
            </a:r>
            <a:endParaRPr lang="en-US" dirty="0"/>
          </a:p>
        </p:txBody>
      </p:sp>
      <p:sp>
        <p:nvSpPr>
          <p:cNvPr id="3" name="Content Placeholder 2"/>
          <p:cNvSpPr>
            <a:spLocks noGrp="1"/>
          </p:cNvSpPr>
          <p:nvPr>
            <p:ph idx="1"/>
          </p:nvPr>
        </p:nvSpPr>
        <p:spPr/>
        <p:txBody>
          <a:bodyPr/>
          <a:lstStyle/>
          <a:p>
            <a:r>
              <a:rPr lang="en-US" dirty="0" smtClean="0"/>
              <a:t>We obtained self-</a:t>
            </a:r>
            <a:r>
              <a:rPr lang="en-US" dirty="0" err="1" smtClean="0"/>
              <a:t>implementability</a:t>
            </a:r>
            <a:r>
              <a:rPr lang="en-US" dirty="0" smtClean="0"/>
              <a:t> by adding some constraints to the FDs.</a:t>
            </a:r>
          </a:p>
          <a:p>
            <a:r>
              <a:rPr lang="en-US" dirty="0" smtClean="0"/>
              <a:t>Constraints are minimal, satisfied by nearly all the interesting FDs in the literature.</a:t>
            </a:r>
          </a:p>
          <a:p>
            <a:r>
              <a:rPr lang="en-US" dirty="0" smtClean="0"/>
              <a:t>But not satisfied by some “oddities”.</a:t>
            </a:r>
            <a:endParaRPr lang="en-US" dirty="0"/>
          </a:p>
        </p:txBody>
      </p:sp>
      <p:sp>
        <p:nvSpPr>
          <p:cNvPr id="4" name="Slide Number Placeholder 3"/>
          <p:cNvSpPr>
            <a:spLocks noGrp="1"/>
          </p:cNvSpPr>
          <p:nvPr>
            <p:ph type="sldNum" sz="quarter" idx="12"/>
          </p:nvPr>
        </p:nvSpPr>
        <p:spPr/>
        <p:txBody>
          <a:bodyPr/>
          <a:lstStyle/>
          <a:p>
            <a:fld id="{D2A3D09A-7868-461E-AD70-0164CED56359}" type="slidenum">
              <a:rPr lang="en-US" smtClean="0"/>
              <a:t>40</a:t>
            </a:fld>
            <a:endParaRPr lang="en-US"/>
          </a:p>
        </p:txBody>
      </p:sp>
    </p:spTree>
    <p:extLst>
      <p:ext uri="{BB962C8B-B14F-4D97-AF65-F5344CB8AC3E}">
        <p14:creationId xmlns:p14="http://schemas.microsoft.com/office/powerpoint/2010/main" val="29234359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382000" cy="3611562"/>
          </a:xfrm>
        </p:spPr>
        <p:txBody>
          <a:bodyPr/>
          <a:lstStyle/>
          <a:p>
            <a:r>
              <a:rPr lang="en-US" dirty="0"/>
              <a:t>5. Examples:  </a:t>
            </a:r>
            <a:r>
              <a:rPr lang="en-US" dirty="0" smtClean="0"/>
              <a:t/>
            </a:r>
            <a:br>
              <a:rPr lang="en-US" dirty="0" smtClean="0"/>
            </a:br>
            <a:r>
              <a:rPr lang="en-US" dirty="0" smtClean="0"/>
              <a:t>Comparing Typical </a:t>
            </a:r>
            <a:r>
              <a:rPr lang="en-US" dirty="0"/>
              <a:t>FDs</a:t>
            </a:r>
            <a:br>
              <a:rPr lang="en-US" dirty="0"/>
            </a:br>
            <a:endParaRPr lang="en-US" dirty="0"/>
          </a:p>
        </p:txBody>
      </p:sp>
      <p:sp>
        <p:nvSpPr>
          <p:cNvPr id="4" name="Slide Number Placeholder 3"/>
          <p:cNvSpPr>
            <a:spLocks noGrp="1"/>
          </p:cNvSpPr>
          <p:nvPr>
            <p:ph type="sldNum" sz="quarter" idx="12"/>
          </p:nvPr>
        </p:nvSpPr>
        <p:spPr/>
        <p:txBody>
          <a:bodyPr/>
          <a:lstStyle/>
          <a:p>
            <a:fld id="{D2A3D09A-7868-461E-AD70-0164CED56359}" type="slidenum">
              <a:rPr lang="en-US" smtClean="0"/>
              <a:t>41</a:t>
            </a:fld>
            <a:endParaRPr lang="en-US"/>
          </a:p>
        </p:txBody>
      </p:sp>
      <p:grpSp>
        <p:nvGrpSpPr>
          <p:cNvPr id="28" name="Group 27"/>
          <p:cNvGrpSpPr/>
          <p:nvPr/>
        </p:nvGrpSpPr>
        <p:grpSpPr>
          <a:xfrm>
            <a:off x="2591030" y="3136440"/>
            <a:ext cx="5618409" cy="3167149"/>
            <a:chOff x="3142620" y="3048000"/>
            <a:chExt cx="5618409" cy="3167149"/>
          </a:xfrm>
        </p:grpSpPr>
        <p:grpSp>
          <p:nvGrpSpPr>
            <p:cNvPr id="29" name="Group 28"/>
            <p:cNvGrpSpPr/>
            <p:nvPr/>
          </p:nvGrpSpPr>
          <p:grpSpPr>
            <a:xfrm>
              <a:off x="3886199" y="3048000"/>
              <a:ext cx="4874830" cy="3072954"/>
              <a:chOff x="3778106" y="3048000"/>
              <a:chExt cx="5368259" cy="3552665"/>
            </a:xfrm>
          </p:grpSpPr>
          <p:grpSp>
            <p:nvGrpSpPr>
              <p:cNvPr id="37" name="Group 36"/>
              <p:cNvGrpSpPr/>
              <p:nvPr/>
            </p:nvGrpSpPr>
            <p:grpSpPr>
              <a:xfrm>
                <a:off x="4803462" y="3048000"/>
                <a:ext cx="4342903" cy="3552665"/>
                <a:chOff x="4456363" y="3048000"/>
                <a:chExt cx="4342903" cy="3552665"/>
              </a:xfrm>
            </p:grpSpPr>
            <p:grpSp>
              <p:nvGrpSpPr>
                <p:cNvPr id="44" name="Group 43"/>
                <p:cNvGrpSpPr/>
                <p:nvPr/>
              </p:nvGrpSpPr>
              <p:grpSpPr>
                <a:xfrm>
                  <a:off x="4532066" y="3733800"/>
                  <a:ext cx="4267200" cy="2866865"/>
                  <a:chOff x="4723903" y="3505200"/>
                  <a:chExt cx="4267200" cy="2866865"/>
                </a:xfrm>
              </p:grpSpPr>
              <p:sp>
                <p:nvSpPr>
                  <p:cNvPr id="49" name="Oval 48"/>
                  <p:cNvSpPr/>
                  <p:nvPr/>
                </p:nvSpPr>
                <p:spPr>
                  <a:xfrm>
                    <a:off x="4723903" y="4149375"/>
                    <a:ext cx="4267200" cy="2222690"/>
                  </a:xfrm>
                  <a:prstGeom prst="ellipse">
                    <a:avLst/>
                  </a:prstGeom>
                  <a:solidFill>
                    <a:schemeClr val="accent3">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p:cNvGrpSpPr/>
                  <p:nvPr/>
                </p:nvGrpSpPr>
                <p:grpSpPr>
                  <a:xfrm>
                    <a:off x="5101618" y="4724400"/>
                    <a:ext cx="3413136" cy="1316597"/>
                    <a:chOff x="3352800" y="2569603"/>
                    <a:chExt cx="3413136" cy="1316597"/>
                  </a:xfrm>
                </p:grpSpPr>
                <p:grpSp>
                  <p:nvGrpSpPr>
                    <p:cNvPr id="58" name="Group 57"/>
                    <p:cNvGrpSpPr/>
                    <p:nvPr/>
                  </p:nvGrpSpPr>
                  <p:grpSpPr>
                    <a:xfrm>
                      <a:off x="3352800" y="2569603"/>
                      <a:ext cx="3413136" cy="1316597"/>
                      <a:chOff x="3352800" y="2569603"/>
                      <a:chExt cx="3413136" cy="1316597"/>
                    </a:xfrm>
                  </p:grpSpPr>
                  <p:sp>
                    <p:nvSpPr>
                      <p:cNvPr id="60" name="Oval 59"/>
                      <p:cNvSpPr>
                        <a:spLocks noChangeAspect="1"/>
                      </p:cNvSpPr>
                      <p:nvPr/>
                    </p:nvSpPr>
                    <p:spPr>
                      <a:xfrm>
                        <a:off x="3352800" y="2590800"/>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61" name="Oval 60"/>
                      <p:cNvSpPr>
                        <a:spLocks noChangeAspect="1"/>
                      </p:cNvSpPr>
                      <p:nvPr/>
                    </p:nvSpPr>
                    <p:spPr>
                      <a:xfrm>
                        <a:off x="4108704" y="2569603"/>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2" name="Oval 61"/>
                      <p:cNvSpPr>
                        <a:spLocks noChangeAspect="1"/>
                      </p:cNvSpPr>
                      <p:nvPr/>
                    </p:nvSpPr>
                    <p:spPr>
                      <a:xfrm>
                        <a:off x="6162432" y="2600776"/>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63" name="Oval 62"/>
                      <p:cNvSpPr/>
                      <p:nvPr/>
                    </p:nvSpPr>
                    <p:spPr>
                      <a:xfrm>
                        <a:off x="3945913" y="3352800"/>
                        <a:ext cx="2133600" cy="533400"/>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Channels</a:t>
                        </a:r>
                        <a:endParaRPr lang="en-US" dirty="0">
                          <a:solidFill>
                            <a:schemeClr val="tx1"/>
                          </a:solidFill>
                        </a:endParaRPr>
                      </a:p>
                    </p:txBody>
                  </p:sp>
                  <p:grpSp>
                    <p:nvGrpSpPr>
                      <p:cNvPr id="64" name="Group 63"/>
                      <p:cNvGrpSpPr/>
                      <p:nvPr/>
                    </p:nvGrpSpPr>
                    <p:grpSpPr>
                      <a:xfrm>
                        <a:off x="3654552" y="3084726"/>
                        <a:ext cx="2809632" cy="534774"/>
                        <a:chOff x="3654552" y="3084726"/>
                        <a:chExt cx="2809632" cy="534774"/>
                      </a:xfrm>
                    </p:grpSpPr>
                    <p:cxnSp>
                      <p:nvCxnSpPr>
                        <p:cNvPr id="65" name="Straight Arrow Connector 64"/>
                        <p:cNvCxnSpPr>
                          <a:stCxn id="60" idx="4"/>
                          <a:endCxn id="63" idx="2"/>
                        </p:cNvCxnSpPr>
                        <p:nvPr/>
                      </p:nvCxnSpPr>
                      <p:spPr>
                        <a:xfrm>
                          <a:off x="3654552" y="3194304"/>
                          <a:ext cx="291361" cy="4251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60" idx="5"/>
                        </p:cNvCxnSpPr>
                        <p:nvPr/>
                      </p:nvCxnSpPr>
                      <p:spPr>
                        <a:xfrm flipH="1" flipV="1">
                          <a:off x="3867923" y="3105923"/>
                          <a:ext cx="240781" cy="3992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1" idx="4"/>
                        </p:cNvCxnSpPr>
                        <p:nvPr/>
                      </p:nvCxnSpPr>
                      <p:spPr>
                        <a:xfrm>
                          <a:off x="4410456" y="3173107"/>
                          <a:ext cx="85344" cy="2337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61" idx="5"/>
                        </p:cNvCxnSpPr>
                        <p:nvPr/>
                      </p:nvCxnSpPr>
                      <p:spPr>
                        <a:xfrm flipH="1" flipV="1">
                          <a:off x="4623827" y="3084726"/>
                          <a:ext cx="88381" cy="2680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2" idx="3"/>
                        </p:cNvCxnSpPr>
                        <p:nvPr/>
                      </p:nvCxnSpPr>
                      <p:spPr>
                        <a:xfrm flipH="1">
                          <a:off x="5867400" y="3115899"/>
                          <a:ext cx="383413" cy="3893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3" idx="6"/>
                          <a:endCxn id="62" idx="4"/>
                        </p:cNvCxnSpPr>
                        <p:nvPr/>
                      </p:nvCxnSpPr>
                      <p:spPr>
                        <a:xfrm flipV="1">
                          <a:off x="6079513" y="3204280"/>
                          <a:ext cx="384671" cy="4152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59" name="Straight Connector 58"/>
                    <p:cNvCxnSpPr/>
                    <p:nvPr/>
                  </p:nvCxnSpPr>
                  <p:spPr>
                    <a:xfrm>
                      <a:off x="5257800" y="2871355"/>
                      <a:ext cx="457200" cy="0"/>
                    </a:xfrm>
                    <a:prstGeom prst="line">
                      <a:avLst/>
                    </a:prstGeom>
                    <a:ln>
                      <a:prstDash val="sysDash"/>
                    </a:ln>
                  </p:spPr>
                  <p:style>
                    <a:lnRef idx="3">
                      <a:schemeClr val="dk1"/>
                    </a:lnRef>
                    <a:fillRef idx="0">
                      <a:schemeClr val="dk1"/>
                    </a:fillRef>
                    <a:effectRef idx="2">
                      <a:schemeClr val="dk1"/>
                    </a:effectRef>
                    <a:fontRef idx="minor">
                      <a:schemeClr val="tx1"/>
                    </a:fontRef>
                  </p:style>
                </p:cxnSp>
              </p:grpSp>
              <p:grpSp>
                <p:nvGrpSpPr>
                  <p:cNvPr id="51" name="Group 50"/>
                  <p:cNvGrpSpPr/>
                  <p:nvPr/>
                </p:nvGrpSpPr>
                <p:grpSpPr>
                  <a:xfrm>
                    <a:off x="4995299" y="3505200"/>
                    <a:ext cx="3519455" cy="1338754"/>
                    <a:chOff x="4995299" y="3505200"/>
                    <a:chExt cx="3519455" cy="1338754"/>
                  </a:xfrm>
                </p:grpSpPr>
                <p:cxnSp>
                  <p:nvCxnSpPr>
                    <p:cNvPr id="52" name="Straight Arrow Connector 51"/>
                    <p:cNvCxnSpPr>
                      <a:endCxn id="60" idx="1"/>
                    </p:cNvCxnSpPr>
                    <p:nvPr/>
                  </p:nvCxnSpPr>
                  <p:spPr>
                    <a:xfrm>
                      <a:off x="4995299" y="3599889"/>
                      <a:ext cx="194700" cy="123408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37131" y="3733800"/>
                      <a:ext cx="282669" cy="10217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5"/>
                      <a:endCxn id="62" idx="0"/>
                    </p:cNvCxnSpPr>
                    <p:nvPr/>
                  </p:nvCxnSpPr>
                  <p:spPr>
                    <a:xfrm flipH="1">
                      <a:off x="8213002" y="3599889"/>
                      <a:ext cx="77481" cy="11556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46" idx="3"/>
                    </p:cNvCxnSpPr>
                    <p:nvPr/>
                  </p:nvCxnSpPr>
                  <p:spPr>
                    <a:xfrm flipH="1" flipV="1">
                      <a:off x="5273117" y="3599889"/>
                      <a:ext cx="130254" cy="112451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flipV="1">
                      <a:off x="6019800" y="3733800"/>
                      <a:ext cx="182146"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62" idx="7"/>
                    </p:cNvCxnSpPr>
                    <p:nvPr/>
                  </p:nvCxnSpPr>
                  <p:spPr>
                    <a:xfrm flipV="1">
                      <a:off x="8426373" y="3505200"/>
                      <a:ext cx="88381" cy="133875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46" name="Oval 45"/>
                <p:cNvSpPr/>
                <p:nvPr/>
              </p:nvSpPr>
              <p:spPr>
                <a:xfrm>
                  <a:off x="4456363" y="3048000"/>
                  <a:ext cx="42672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Environment</a:t>
                  </a:r>
                  <a:endParaRPr lang="en-US" dirty="0"/>
                </a:p>
              </p:txBody>
            </p:sp>
          </p:grpSp>
          <p:grpSp>
            <p:nvGrpSpPr>
              <p:cNvPr id="38" name="Group 37"/>
              <p:cNvGrpSpPr/>
              <p:nvPr/>
            </p:nvGrpSpPr>
            <p:grpSpPr>
              <a:xfrm>
                <a:off x="3778106" y="3610255"/>
                <a:ext cx="1245297" cy="1373918"/>
                <a:chOff x="3778106" y="3610255"/>
                <a:chExt cx="1245297" cy="1373918"/>
              </a:xfrm>
            </p:grpSpPr>
            <p:sp>
              <p:nvSpPr>
                <p:cNvPr id="39" name="Oval 38"/>
                <p:cNvSpPr/>
                <p:nvPr/>
              </p:nvSpPr>
              <p:spPr>
                <a:xfrm>
                  <a:off x="3778106" y="3820415"/>
                  <a:ext cx="1245296" cy="91440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Crash</a:t>
                  </a:r>
                  <a:endParaRPr lang="en-US" dirty="0">
                    <a:solidFill>
                      <a:schemeClr val="tx1"/>
                    </a:solidFill>
                  </a:endParaRPr>
                </a:p>
              </p:txBody>
            </p:sp>
            <p:cxnSp>
              <p:nvCxnSpPr>
                <p:cNvPr id="41" name="Straight Arrow Connector 40"/>
                <p:cNvCxnSpPr/>
                <p:nvPr/>
              </p:nvCxnSpPr>
              <p:spPr>
                <a:xfrm>
                  <a:off x="4724400" y="4648200"/>
                  <a:ext cx="299003" cy="3359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4573449" y="3610255"/>
                  <a:ext cx="301901" cy="24708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30" name="Group 29"/>
            <p:cNvGrpSpPr/>
            <p:nvPr/>
          </p:nvGrpSpPr>
          <p:grpSpPr>
            <a:xfrm>
              <a:off x="3142620" y="5059970"/>
              <a:ext cx="4790832" cy="1155179"/>
              <a:chOff x="1371600" y="2865144"/>
              <a:chExt cx="4790832" cy="1155179"/>
            </a:xfrm>
          </p:grpSpPr>
          <p:sp>
            <p:nvSpPr>
              <p:cNvPr id="33" name="Oval 32"/>
              <p:cNvSpPr/>
              <p:nvPr/>
            </p:nvSpPr>
            <p:spPr>
              <a:xfrm>
                <a:off x="1371600" y="3105923"/>
                <a:ext cx="1828800" cy="9144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r>
                  <a:rPr lang="en-US" dirty="0" smtClean="0">
                    <a:solidFill>
                      <a:schemeClr val="tx1"/>
                    </a:solidFill>
                  </a:rPr>
                  <a:t>’</a:t>
                </a:r>
              </a:p>
            </p:txBody>
          </p:sp>
          <p:cxnSp>
            <p:nvCxnSpPr>
              <p:cNvPr id="34" name="Straight Arrow Connector 33"/>
              <p:cNvCxnSpPr/>
              <p:nvPr/>
            </p:nvCxnSpPr>
            <p:spPr>
              <a:xfrm flipV="1">
                <a:off x="2590800" y="2865144"/>
                <a:ext cx="762000" cy="22698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3" idx="7"/>
              </p:cNvCxnSpPr>
              <p:nvPr/>
            </p:nvCxnSpPr>
            <p:spPr>
              <a:xfrm flipV="1">
                <a:off x="2932578" y="2999237"/>
                <a:ext cx="1176126" cy="24059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3200400" y="2999238"/>
                <a:ext cx="2962032" cy="4126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p:cNvCxnSpPr>
              <a:endCxn id="33" idx="0"/>
            </p:cNvCxnSpPr>
            <p:nvPr/>
          </p:nvCxnSpPr>
          <p:spPr>
            <a:xfrm flipH="1">
              <a:off x="4057020" y="4507047"/>
              <a:ext cx="210180" cy="793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9083579"/>
      </p:ext>
    </p:extLst>
  </p:cSld>
  <p:clrMapOvr>
    <a:masterClrMapping/>
  </p:clrMapOvr>
  <p:transition spd="slow">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FDs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14:m>
                  <m:oMath xmlns:m="http://schemas.openxmlformats.org/officeDocument/2006/math">
                    <m:r>
                      <a:rPr lang="en-US" b="0" i="1" smtClean="0">
                        <a:latin typeface="Cambria Math"/>
                      </a:rPr>
                      <m:t>⋄</m:t>
                    </m:r>
                    <m:r>
                      <a:rPr lang="en-US" b="0" i="1" smtClean="0">
                        <a:latin typeface="Cambria Math"/>
                      </a:rPr>
                      <m:t>𝑃</m:t>
                    </m:r>
                    <m:r>
                      <a:rPr lang="en-US" b="0" i="1" smtClean="0">
                        <a:latin typeface="Cambria Math"/>
                      </a:rPr>
                      <m:t>, </m:t>
                    </m:r>
                  </m:oMath>
                </a14:m>
                <a:r>
                  <a:rPr lang="en-US" dirty="0" smtClean="0"/>
                  <a:t>Eventually Perfect FD</a:t>
                </a:r>
              </a:p>
              <a:p>
                <a14:m>
                  <m:oMath xmlns:m="http://schemas.openxmlformats.org/officeDocument/2006/math">
                    <m:r>
                      <a:rPr lang="en-US" i="1">
                        <a:latin typeface="Cambria Math"/>
                      </a:rPr>
                      <m:t>⋄</m:t>
                    </m:r>
                    <m:r>
                      <a:rPr lang="en-US" b="0" i="1" smtClean="0">
                        <a:latin typeface="Cambria Math"/>
                      </a:rPr>
                      <m:t>𝑆</m:t>
                    </m:r>
                    <m:r>
                      <a:rPr lang="en-US" i="1">
                        <a:latin typeface="Cambria Math"/>
                      </a:rPr>
                      <m:t>, </m:t>
                    </m:r>
                  </m:oMath>
                </a14:m>
                <a:r>
                  <a:rPr lang="en-US" dirty="0"/>
                  <a:t>Eventually </a:t>
                </a:r>
                <a:r>
                  <a:rPr lang="en-US" dirty="0" smtClean="0"/>
                  <a:t>Strong FD</a:t>
                </a:r>
              </a:p>
              <a:p>
                <a14:m>
                  <m:oMath xmlns:m="http://schemas.openxmlformats.org/officeDocument/2006/math">
                    <m:r>
                      <m:rPr>
                        <m:sty m:val="p"/>
                      </m:rPr>
                      <a:rPr lang="en-US" b="0" i="0" smtClean="0">
                        <a:latin typeface="Cambria Math"/>
                      </a:rPr>
                      <m:t>Ω</m:t>
                    </m:r>
                    <m:r>
                      <a:rPr lang="en-US" b="0" i="1" smtClean="0">
                        <a:latin typeface="Cambria Math"/>
                      </a:rPr>
                      <m:t>, </m:t>
                    </m:r>
                  </m:oMath>
                </a14:m>
                <a:r>
                  <a:rPr lang="en-US" dirty="0" smtClean="0"/>
                  <a:t>Leader Election FD</a:t>
                </a:r>
              </a:p>
              <a:p>
                <a:r>
                  <a:rPr lang="en-US" dirty="0" smtClean="0"/>
                  <a:t>Many others; see, e.g., </a:t>
                </a:r>
                <a:r>
                  <a:rPr lang="en-US" dirty="0" smtClean="0">
                    <a:solidFill>
                      <a:schemeClr val="accent3">
                        <a:lumMod val="50000"/>
                      </a:schemeClr>
                    </a:solidFill>
                  </a:rPr>
                  <a:t>[CT]</a:t>
                </a:r>
              </a:p>
              <a:p>
                <a:r>
                  <a:rPr lang="en-US" dirty="0" smtClean="0"/>
                  <a:t>Compare based on </a:t>
                </a:r>
                <a:r>
                  <a:rPr lang="en-US" dirty="0" err="1" smtClean="0"/>
                  <a:t>implementability</a:t>
                </a:r>
                <a:r>
                  <a:rPr lang="en-US" dirty="0" smtClean="0"/>
                  <a:t>, recall:</a:t>
                </a:r>
              </a:p>
              <a:p>
                <a:pPr lvl="1"/>
                <a:r>
                  <a:rPr lang="en-US" dirty="0"/>
                  <a:t>If </a:t>
                </a:r>
                <a14:m>
                  <m:oMath xmlns:m="http://schemas.openxmlformats.org/officeDocument/2006/math">
                    <m:r>
                      <a:rPr lang="en-US" i="1" dirty="0">
                        <a:latin typeface="Cambria Math"/>
                      </a:rPr>
                      <m:t>𝐷</m:t>
                    </m:r>
                  </m:oMath>
                </a14:m>
                <a:r>
                  <a:rPr lang="en-US" dirty="0"/>
                  <a:t> and </a:t>
                </a:r>
                <a14:m>
                  <m:oMath xmlns:m="http://schemas.openxmlformats.org/officeDocument/2006/math">
                    <m:r>
                      <a:rPr lang="en-US" i="1" dirty="0">
                        <a:latin typeface="Cambria Math"/>
                      </a:rPr>
                      <m:t>𝐷</m:t>
                    </m:r>
                    <m:r>
                      <a:rPr lang="en-US" b="0" i="1" dirty="0" smtClean="0">
                        <a:latin typeface="Cambria Math"/>
                      </a:rPr>
                      <m:t>′</m:t>
                    </m:r>
                  </m:oMath>
                </a14:m>
                <a:r>
                  <a:rPr lang="en-US" dirty="0"/>
                  <a:t> are failure detectors, then </a:t>
                </a:r>
                <a14:m>
                  <m:oMath xmlns:m="http://schemas.openxmlformats.org/officeDocument/2006/math">
                    <m:r>
                      <a:rPr lang="en-US" i="1" dirty="0">
                        <a:solidFill>
                          <a:schemeClr val="accent2">
                            <a:lumMod val="75000"/>
                          </a:schemeClr>
                        </a:solidFill>
                        <a:latin typeface="Cambria Math"/>
                      </a:rPr>
                      <m:t>𝐷</m:t>
                    </m:r>
                    <m:r>
                      <a:rPr lang="en-US" i="1" dirty="0">
                        <a:solidFill>
                          <a:schemeClr val="accent2">
                            <a:lumMod val="75000"/>
                          </a:schemeClr>
                        </a:solidFill>
                        <a:latin typeface="Cambria Math"/>
                      </a:rPr>
                      <m:t>≤</m:t>
                    </m:r>
                    <m:r>
                      <a:rPr lang="en-US" i="1" dirty="0">
                        <a:solidFill>
                          <a:schemeClr val="accent2">
                            <a:lumMod val="75000"/>
                          </a:schemeClr>
                        </a:solidFill>
                        <a:latin typeface="Cambria Math"/>
                      </a:rPr>
                      <m:t>𝐷</m:t>
                    </m:r>
                    <m:r>
                      <a:rPr lang="en-US" b="0" i="1" dirty="0" smtClean="0">
                        <a:solidFill>
                          <a:schemeClr val="accent2">
                            <a:lumMod val="75000"/>
                          </a:schemeClr>
                        </a:solidFill>
                        <a:latin typeface="Cambria Math"/>
                      </a:rPr>
                      <m:t>′</m:t>
                    </m:r>
                  </m:oMath>
                </a14:m>
                <a:r>
                  <a:rPr lang="en-US" dirty="0">
                    <a:solidFill>
                      <a:schemeClr val="accent2">
                        <a:lumMod val="75000"/>
                      </a:schemeClr>
                    </a:solidFill>
                  </a:rPr>
                  <a:t> </a:t>
                </a:r>
                <a:r>
                  <a:rPr lang="en-US" dirty="0"/>
                  <a:t>if there is a</a:t>
                </a:r>
                <a:r>
                  <a:rPr lang="en-US" dirty="0" smtClean="0"/>
                  <a:t> </a:t>
                </a:r>
                <a:r>
                  <a:rPr lang="en-US" dirty="0"/>
                  <a:t>distributed algorithm </a:t>
                </a:r>
                <a14:m>
                  <m:oMath xmlns:m="http://schemas.openxmlformats.org/officeDocument/2006/math">
                    <m:r>
                      <a:rPr lang="en-US" i="1">
                        <a:latin typeface="Cambria Math"/>
                      </a:rPr>
                      <m:t>𝐴</m:t>
                    </m:r>
                    <m:r>
                      <a:rPr lang="en-US" i="1">
                        <a:latin typeface="Cambria Math"/>
                      </a:rPr>
                      <m:t> </m:t>
                    </m:r>
                  </m:oMath>
                </a14:m>
                <a:r>
                  <a:rPr lang="en-US" dirty="0"/>
                  <a:t>that solves </a:t>
                </a:r>
                <a14:m>
                  <m:oMath xmlns:m="http://schemas.openxmlformats.org/officeDocument/2006/math">
                    <m:r>
                      <a:rPr lang="en-US" i="1" dirty="0">
                        <a:latin typeface="Cambria Math"/>
                      </a:rPr>
                      <m:t>𝐷</m:t>
                    </m:r>
                  </m:oMath>
                </a14:m>
                <a:r>
                  <a:rPr lang="en-US" dirty="0"/>
                  <a:t> using </a:t>
                </a:r>
                <a14:m>
                  <m:oMath xmlns:m="http://schemas.openxmlformats.org/officeDocument/2006/math">
                    <m:sSup>
                      <m:sSupPr>
                        <m:ctrlPr>
                          <a:rPr lang="en-US" i="1">
                            <a:latin typeface="Cambria Math"/>
                          </a:rPr>
                        </m:ctrlPr>
                      </m:sSupPr>
                      <m:e>
                        <m:r>
                          <a:rPr lang="en-US" i="1">
                            <a:latin typeface="Cambria Math"/>
                          </a:rPr>
                          <m:t>𝐷</m:t>
                        </m:r>
                      </m:e>
                      <m:sup>
                        <m:r>
                          <a:rPr lang="en-US" i="1">
                            <a:latin typeface="Cambria Math"/>
                          </a:rPr>
                          <m:t>′</m:t>
                        </m:r>
                      </m:sup>
                    </m:sSup>
                    <m:r>
                      <a:rPr lang="en-US" i="1">
                        <a:latin typeface="Cambria Math"/>
                      </a:rPr>
                      <m:t>.</m:t>
                    </m:r>
                  </m:oMath>
                </a14:m>
                <a:r>
                  <a:rPr lang="en-US" dirty="0"/>
                  <a:t> </a:t>
                </a:r>
                <a:endParaRPr lang="en-US" dirty="0" smtClean="0"/>
              </a:p>
              <a:p>
                <a:r>
                  <a:rPr lang="en-US" dirty="0" smtClean="0">
                    <a:solidFill>
                      <a:schemeClr val="accent2">
                        <a:lumMod val="75000"/>
                      </a:schemeClr>
                    </a:solidFill>
                  </a:rPr>
                  <a:t>Claim 1:</a:t>
                </a:r>
                <a:r>
                  <a:rPr lang="en-US" dirty="0" smtClean="0"/>
                  <a:t> </a:t>
                </a:r>
                <a14:m>
                  <m:oMath xmlns:m="http://schemas.openxmlformats.org/officeDocument/2006/math">
                    <m:r>
                      <a:rPr lang="en-US" b="0" i="0" smtClean="0">
                        <a:latin typeface="Cambria Math"/>
                      </a:rPr>
                      <m:t> </m:t>
                    </m:r>
                    <m:r>
                      <a:rPr lang="en-US" i="1">
                        <a:latin typeface="Cambria Math"/>
                      </a:rPr>
                      <m:t>⋄</m:t>
                    </m:r>
                    <m:r>
                      <a:rPr lang="en-US" i="1">
                        <a:latin typeface="Cambria Math"/>
                      </a:rPr>
                      <m:t>𝑆</m:t>
                    </m:r>
                  </m:oMath>
                </a14:m>
                <a:r>
                  <a:rPr lang="en-US" dirty="0" smtClean="0"/>
                  <a:t> </a:t>
                </a:r>
                <a14:m>
                  <m:oMath xmlns:m="http://schemas.openxmlformats.org/officeDocument/2006/math">
                    <m:r>
                      <a:rPr lang="en-US" b="0" i="1" smtClean="0">
                        <a:latin typeface="Cambria Math"/>
                      </a:rPr>
                      <m:t>≤ </m:t>
                    </m:r>
                    <m:r>
                      <a:rPr lang="en-US" i="1">
                        <a:latin typeface="Cambria Math"/>
                      </a:rPr>
                      <m:t>⋄</m:t>
                    </m:r>
                    <m:r>
                      <a:rPr lang="en-US" i="1">
                        <a:latin typeface="Cambria Math"/>
                      </a:rPr>
                      <m:t>𝑃</m:t>
                    </m:r>
                  </m:oMath>
                </a14:m>
                <a:endParaRPr lang="en-US" dirty="0" smtClean="0"/>
              </a:p>
              <a:p>
                <a:r>
                  <a:rPr lang="en-US" dirty="0" smtClean="0">
                    <a:solidFill>
                      <a:schemeClr val="accent2">
                        <a:lumMod val="75000"/>
                      </a:schemeClr>
                    </a:solidFill>
                  </a:rPr>
                  <a:t>Proof:  </a:t>
                </a:r>
                <a:endParaRPr lang="en-US" i="1" dirty="0" smtClean="0">
                  <a:solidFill>
                    <a:schemeClr val="accent2">
                      <a:lumMod val="75000"/>
                    </a:schemeClr>
                  </a:solidFill>
                  <a:latin typeface="Cambria Math"/>
                </a:endParaRPr>
              </a:p>
              <a:p>
                <a:pPr lvl="1"/>
                <a14:m>
                  <m:oMath xmlns:m="http://schemas.openxmlformats.org/officeDocument/2006/math">
                    <m:r>
                      <a:rPr lang="en-US" i="1">
                        <a:latin typeface="Cambria Math"/>
                      </a:rPr>
                      <m:t>⋄</m:t>
                    </m:r>
                    <m:r>
                      <a:rPr lang="en-US" i="1">
                        <a:latin typeface="Cambria Math"/>
                      </a:rPr>
                      <m:t>𝑃</m:t>
                    </m:r>
                  </m:oMath>
                </a14:m>
                <a:r>
                  <a:rPr lang="en-US" dirty="0" smtClean="0"/>
                  <a:t> imposes stronger constraints than </a:t>
                </a:r>
                <a14:m>
                  <m:oMath xmlns:m="http://schemas.openxmlformats.org/officeDocument/2006/math">
                    <m:r>
                      <a:rPr lang="en-US" i="1">
                        <a:latin typeface="Cambria Math"/>
                      </a:rPr>
                      <m:t>⋄</m:t>
                    </m:r>
                    <m:r>
                      <a:rPr lang="en-US" i="1">
                        <a:latin typeface="Cambria Math"/>
                      </a:rPr>
                      <m:t>𝑆</m:t>
                    </m:r>
                    <m:r>
                      <a:rPr lang="en-US" b="0" i="0" smtClean="0">
                        <a:latin typeface="Cambria Math"/>
                      </a:rPr>
                      <m:t>.</m:t>
                    </m:r>
                  </m:oMath>
                </a14:m>
                <a:endParaRPr lang="en-US" dirty="0" smtClean="0"/>
              </a:p>
              <a:p>
                <a:pPr lvl="1"/>
                <a:r>
                  <a:rPr lang="en-US" dirty="0" smtClean="0"/>
                  <a:t>So we can just use the self-implementation algorithm.</a:t>
                </a:r>
                <a:endParaRPr lang="en-US" dirty="0"/>
              </a:p>
              <a:p>
                <a:endParaRPr lang="en-US" dirty="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185" t="-269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42</a:t>
            </a:fld>
            <a:endParaRPr lang="en-US"/>
          </a:p>
        </p:txBody>
      </p:sp>
    </p:spTree>
    <p:extLst>
      <p:ext uri="{BB962C8B-B14F-4D97-AF65-F5344CB8AC3E}">
        <p14:creationId xmlns:p14="http://schemas.microsoft.com/office/powerpoint/2010/main" val="42774137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a:rPr>
                        <m:t>Ω</m:t>
                      </m:r>
                      <m:r>
                        <a:rPr lang="en-US" i="1">
                          <a:latin typeface="Cambria Math"/>
                        </a:rPr>
                        <m:t>≤ ⋄</m:t>
                      </m:r>
                      <m:r>
                        <a:rPr lang="en-US" i="1">
                          <a:latin typeface="Cambria Math"/>
                        </a:rPr>
                        <m:t>𝑃</m:t>
                      </m:r>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dirty="0" smtClean="0">
                    <a:solidFill>
                      <a:schemeClr val="accent2">
                        <a:lumMod val="75000"/>
                      </a:schemeClr>
                    </a:solidFill>
                  </a:rPr>
                  <a:t>Claim 2:  </a:t>
                </a:r>
                <a14:m>
                  <m:oMath xmlns:m="http://schemas.openxmlformats.org/officeDocument/2006/math">
                    <m:r>
                      <m:rPr>
                        <m:sty m:val="p"/>
                      </m:rPr>
                      <a:rPr lang="en-US">
                        <a:latin typeface="Cambria Math"/>
                      </a:rPr>
                      <m:t>Ω</m:t>
                    </m:r>
                    <m:r>
                      <a:rPr lang="en-US" i="1">
                        <a:latin typeface="Cambria Math"/>
                      </a:rPr>
                      <m:t>≤ ⋄</m:t>
                    </m:r>
                    <m:r>
                      <a:rPr lang="en-US" i="1">
                        <a:latin typeface="Cambria Math"/>
                      </a:rPr>
                      <m:t>𝑃</m:t>
                    </m:r>
                  </m:oMath>
                </a14:m>
                <a:endParaRPr lang="en-US" dirty="0" smtClean="0"/>
              </a:p>
              <a:p>
                <a:r>
                  <a:rPr lang="en-US" dirty="0" smtClean="0">
                    <a:solidFill>
                      <a:schemeClr val="accent2">
                        <a:lumMod val="75000"/>
                      </a:schemeClr>
                    </a:solidFill>
                  </a:rPr>
                  <a:t>Proof:  </a:t>
                </a:r>
              </a:p>
              <a:p>
                <a:pPr lvl="1"/>
                <a:r>
                  <a:rPr lang="en-US" dirty="0" smtClean="0"/>
                  <a:t>Algorithm (for process </a:t>
                </a:r>
                <a14:m>
                  <m:oMath xmlns:m="http://schemas.openxmlformats.org/officeDocument/2006/math">
                    <m:r>
                      <a:rPr lang="en-US" b="0" i="1" smtClean="0">
                        <a:latin typeface="Cambria Math"/>
                      </a:rPr>
                      <m:t>𝑖</m:t>
                    </m:r>
                    <m:r>
                      <a:rPr lang="en-US" b="0" i="0" smtClean="0">
                        <a:latin typeface="Cambria Math"/>
                      </a:rPr>
                      <m:t>):   </m:t>
                    </m:r>
                  </m:oMath>
                </a14:m>
                <a:endParaRPr lang="en-US" dirty="0" smtClean="0"/>
              </a:p>
              <a:p>
                <a:pPr lvl="2"/>
                <a:r>
                  <a:rPr lang="en-US" dirty="0" smtClean="0"/>
                  <a:t>Upon receiving a set </a:t>
                </a:r>
                <a14:m>
                  <m:oMath xmlns:m="http://schemas.openxmlformats.org/officeDocument/2006/math">
                    <m:r>
                      <a:rPr lang="en-US" i="1" dirty="0" smtClean="0">
                        <a:latin typeface="Cambria Math"/>
                      </a:rPr>
                      <m:t>𝑠𝑢𝑠𝑝</m:t>
                    </m:r>
                    <m:r>
                      <a:rPr lang="en-US" i="1" dirty="0" smtClean="0">
                        <a:latin typeface="Cambria Math"/>
                      </a:rPr>
                      <m:t> </m:t>
                    </m:r>
                  </m:oMath>
                </a14:m>
                <a:r>
                  <a:rPr lang="en-US" dirty="0" smtClean="0"/>
                  <a:t>of suspected processes from the </a:t>
                </a:r>
                <a14:m>
                  <m:oMath xmlns:m="http://schemas.openxmlformats.org/officeDocument/2006/math">
                    <m:r>
                      <a:rPr lang="en-US" b="0" i="1" smtClean="0">
                        <a:latin typeface="Cambria Math"/>
                      </a:rPr>
                      <m:t>⋄</m:t>
                    </m:r>
                    <m:r>
                      <a:rPr lang="en-US" b="0" i="1" smtClean="0">
                        <a:latin typeface="Cambria Math"/>
                      </a:rPr>
                      <m:t>𝑃</m:t>
                    </m:r>
                  </m:oMath>
                </a14:m>
                <a:r>
                  <a:rPr lang="en-US" dirty="0" smtClean="0"/>
                  <a:t> service, choose the smallest id that is NOT in the set </a:t>
                </a:r>
                <a14:m>
                  <m:oMath xmlns:m="http://schemas.openxmlformats.org/officeDocument/2006/math">
                    <m:r>
                      <a:rPr lang="en-US" i="1" dirty="0" smtClean="0">
                        <a:latin typeface="Cambria Math"/>
                      </a:rPr>
                      <m:t>𝑠𝑢𝑠𝑝</m:t>
                    </m:r>
                    <m:r>
                      <a:rPr lang="en-US" i="1" dirty="0" smtClean="0">
                        <a:latin typeface="Cambria Math"/>
                      </a:rPr>
                      <m:t>.</m:t>
                    </m:r>
                  </m:oMath>
                </a14:m>
                <a:endParaRPr lang="en-US" dirty="0"/>
              </a:p>
              <a:p>
                <a:pPr lvl="2"/>
                <a:r>
                  <a:rPr lang="en-US" dirty="0" smtClean="0"/>
                  <a:t>Put that in an output queue, perform outputs from the output queue.</a:t>
                </a:r>
              </a:p>
              <a:p>
                <a:pPr lvl="1"/>
                <a:r>
                  <a:rPr lang="en-US" b="0" dirty="0" smtClean="0"/>
                  <a:t>Eventually, </a:t>
                </a:r>
                <a14:m>
                  <m:oMath xmlns:m="http://schemas.openxmlformats.org/officeDocument/2006/math">
                    <m:r>
                      <a:rPr lang="en-US" b="0" i="1" smtClean="0">
                        <a:latin typeface="Cambria Math"/>
                      </a:rPr>
                      <m:t>⋄</m:t>
                    </m:r>
                    <m:r>
                      <a:rPr lang="en-US" b="0" i="1" smtClean="0">
                        <a:latin typeface="Cambria Math"/>
                      </a:rPr>
                      <m:t>𝑃</m:t>
                    </m:r>
                    <m:r>
                      <a:rPr lang="en-US" b="0" i="1" smtClean="0">
                        <a:latin typeface="Cambria Math"/>
                      </a:rPr>
                      <m:t> </m:t>
                    </m:r>
                  </m:oMath>
                </a14:m>
                <a:r>
                  <a:rPr lang="en-US" dirty="0" smtClean="0"/>
                  <a:t>outputs exactly the set of faulty processes (from some point on, everywhere).</a:t>
                </a:r>
              </a:p>
              <a:p>
                <a:pPr lvl="1"/>
                <a:r>
                  <a:rPr lang="en-US" dirty="0" smtClean="0"/>
                  <a:t>So eventually, each </a:t>
                </a:r>
                <a:r>
                  <a:rPr lang="en-US" dirty="0" err="1" smtClean="0"/>
                  <a:t>nonfaulty</a:t>
                </a:r>
                <a:r>
                  <a:rPr lang="en-US" dirty="0" smtClean="0"/>
                  <a:t> process will output the smallest id of a process that isn’t in that set, i.e., the smallest id of a </a:t>
                </a:r>
                <a:r>
                  <a:rPr lang="en-US" dirty="0" err="1" smtClean="0"/>
                  <a:t>nonfaulty</a:t>
                </a:r>
                <a:r>
                  <a:rPr lang="en-US" dirty="0" smtClean="0"/>
                  <a:t> process.</a:t>
                </a:r>
              </a:p>
              <a:p>
                <a:pPr lvl="1"/>
                <a:r>
                  <a:rPr lang="en-US" dirty="0" smtClean="0"/>
                  <a:t>That satisfies the requirement for </a:t>
                </a:r>
                <a14:m>
                  <m:oMath xmlns:m="http://schemas.openxmlformats.org/officeDocument/2006/math">
                    <m:r>
                      <m:rPr>
                        <m:sty m:val="p"/>
                      </m:rPr>
                      <a:rPr lang="en-US" b="0" i="1" smtClean="0">
                        <a:latin typeface="Cambria Math"/>
                      </a:rPr>
                      <m:t>Ω</m:t>
                    </m:r>
                    <m:r>
                      <a:rPr lang="en-US" b="0" i="0" smtClean="0">
                        <a:latin typeface="Cambria Math"/>
                      </a:rPr>
                      <m:t>.</m:t>
                    </m:r>
                  </m:oMath>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1185" t="-269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43</a:t>
            </a:fld>
            <a:endParaRPr lang="en-US"/>
          </a:p>
        </p:txBody>
      </p:sp>
    </p:spTree>
    <p:extLst>
      <p:ext uri="{BB962C8B-B14F-4D97-AF65-F5344CB8AC3E}">
        <p14:creationId xmlns:p14="http://schemas.microsoft.com/office/powerpoint/2010/main" val="48438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smtClean="0">
                        <a:latin typeface="Cambria Math"/>
                      </a:rPr>
                      <m:t>⋄</m:t>
                    </m:r>
                    <m:r>
                      <a:rPr lang="en-US" b="0" i="1" smtClean="0">
                        <a:latin typeface="Cambria Math"/>
                      </a:rPr>
                      <m:t>𝑆</m:t>
                    </m:r>
                    <m:r>
                      <a:rPr lang="en-US" i="1">
                        <a:latin typeface="Cambria Math"/>
                      </a:rPr>
                      <m:t>≤</m:t>
                    </m:r>
                  </m:oMath>
                </a14:m>
                <a:r>
                  <a:rPr lang="en-US" dirty="0" smtClean="0"/>
                  <a:t> </a:t>
                </a:r>
                <a14:m>
                  <m:oMath xmlns:m="http://schemas.openxmlformats.org/officeDocument/2006/math">
                    <m:r>
                      <m:rPr>
                        <m:sty m:val="p"/>
                      </m:rPr>
                      <a:rPr lang="en-US">
                        <a:latin typeface="Cambria Math"/>
                      </a:rPr>
                      <m:t>Ω</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47800"/>
                <a:ext cx="8229600" cy="5029200"/>
              </a:xfrm>
            </p:spPr>
            <p:txBody>
              <a:bodyPr>
                <a:normAutofit fontScale="77500" lnSpcReduction="20000"/>
              </a:bodyPr>
              <a:lstStyle/>
              <a:p>
                <a:r>
                  <a:rPr lang="en-US" sz="3100" dirty="0" smtClean="0">
                    <a:solidFill>
                      <a:schemeClr val="accent2">
                        <a:lumMod val="75000"/>
                      </a:schemeClr>
                    </a:solidFill>
                  </a:rPr>
                  <a:t>Claim 3:  </a:t>
                </a:r>
                <a14:m>
                  <m:oMath xmlns:m="http://schemas.openxmlformats.org/officeDocument/2006/math">
                    <m:r>
                      <a:rPr lang="en-US" sz="3100" i="1">
                        <a:latin typeface="Cambria Math"/>
                      </a:rPr>
                      <m:t>⋄</m:t>
                    </m:r>
                    <m:r>
                      <a:rPr lang="en-US" sz="3100" i="1">
                        <a:latin typeface="Cambria Math"/>
                      </a:rPr>
                      <m:t>𝑆</m:t>
                    </m:r>
                    <m:r>
                      <a:rPr lang="en-US" sz="3100" i="1">
                        <a:latin typeface="Cambria Math"/>
                      </a:rPr>
                      <m:t>≤</m:t>
                    </m:r>
                  </m:oMath>
                </a14:m>
                <a:r>
                  <a:rPr lang="en-US" sz="3100" dirty="0"/>
                  <a:t> </a:t>
                </a:r>
                <a14:m>
                  <m:oMath xmlns:m="http://schemas.openxmlformats.org/officeDocument/2006/math">
                    <m:r>
                      <m:rPr>
                        <m:sty m:val="p"/>
                      </m:rPr>
                      <a:rPr lang="en-US" sz="3100">
                        <a:latin typeface="Cambria Math"/>
                      </a:rPr>
                      <m:t>Ω</m:t>
                    </m:r>
                  </m:oMath>
                </a14:m>
                <a:endParaRPr lang="en-US" sz="3100" dirty="0" smtClean="0"/>
              </a:p>
              <a:p>
                <a:r>
                  <a:rPr lang="en-US" sz="3100" dirty="0" smtClean="0">
                    <a:solidFill>
                      <a:schemeClr val="accent2">
                        <a:lumMod val="75000"/>
                      </a:schemeClr>
                    </a:solidFill>
                  </a:rPr>
                  <a:t>Proof:</a:t>
                </a:r>
              </a:p>
              <a:p>
                <a:pPr lvl="1"/>
                <a:r>
                  <a:rPr lang="en-US" sz="2600" dirty="0"/>
                  <a:t>Algorithm (for process </a:t>
                </a:r>
                <a14:m>
                  <m:oMath xmlns:m="http://schemas.openxmlformats.org/officeDocument/2006/math">
                    <m:r>
                      <a:rPr lang="en-US" sz="2600" i="1">
                        <a:latin typeface="Cambria Math"/>
                      </a:rPr>
                      <m:t>𝑖</m:t>
                    </m:r>
                    <m:r>
                      <a:rPr lang="en-US" sz="2600">
                        <a:latin typeface="Cambria Math"/>
                      </a:rPr>
                      <m:t>):   </m:t>
                    </m:r>
                  </m:oMath>
                </a14:m>
                <a:endParaRPr lang="en-US" sz="2600" dirty="0"/>
              </a:p>
              <a:p>
                <a:pPr lvl="2"/>
                <a:r>
                  <a:rPr lang="en-US" sz="2600" dirty="0"/>
                  <a:t>Upon receiving a</a:t>
                </a:r>
                <a:r>
                  <a:rPr lang="en-US" sz="2600" dirty="0" smtClean="0"/>
                  <a:t>n id </a:t>
                </a:r>
                <a14:m>
                  <m:oMath xmlns:m="http://schemas.openxmlformats.org/officeDocument/2006/math">
                    <m:r>
                      <a:rPr lang="en-US" sz="2600" i="1" dirty="0" smtClean="0">
                        <a:latin typeface="Cambria Math"/>
                      </a:rPr>
                      <m:t>𝑙𝑒𝑎𝑑𝑒𝑟</m:t>
                    </m:r>
                  </m:oMath>
                </a14:m>
                <a:r>
                  <a:rPr lang="en-US" sz="2600" dirty="0" smtClean="0"/>
                  <a:t> </a:t>
                </a:r>
                <a:r>
                  <a:rPr lang="en-US" sz="2600" dirty="0"/>
                  <a:t>from the </a:t>
                </a:r>
                <a14:m>
                  <m:oMath xmlns:m="http://schemas.openxmlformats.org/officeDocument/2006/math">
                    <m:r>
                      <m:rPr>
                        <m:sty m:val="p"/>
                      </m:rPr>
                      <a:rPr lang="en-US" sz="2600" b="0" i="0" smtClean="0">
                        <a:latin typeface="Cambria Math"/>
                      </a:rPr>
                      <m:t>Ω</m:t>
                    </m:r>
                  </m:oMath>
                </a14:m>
                <a:r>
                  <a:rPr lang="en-US" sz="2600" dirty="0"/>
                  <a:t> service, c</a:t>
                </a:r>
                <a:r>
                  <a:rPr lang="en-US" sz="2600" dirty="0" smtClean="0"/>
                  <a:t>onstruct the set of all ids except for </a:t>
                </a:r>
                <a14:m>
                  <m:oMath xmlns:m="http://schemas.openxmlformats.org/officeDocument/2006/math">
                    <m:r>
                      <a:rPr lang="en-US" sz="2600" i="1" dirty="0" smtClean="0">
                        <a:latin typeface="Cambria Math"/>
                      </a:rPr>
                      <m:t>𝑙𝑒𝑎𝑑𝑒𝑟</m:t>
                    </m:r>
                    <m:r>
                      <a:rPr lang="en-US" sz="2600" i="1" dirty="0" smtClean="0">
                        <a:latin typeface="Cambria Math"/>
                      </a:rPr>
                      <m:t>,</m:t>
                    </m:r>
                  </m:oMath>
                </a14:m>
                <a:r>
                  <a:rPr lang="en-US" sz="2600" dirty="0" smtClean="0"/>
                  <a:t> that is, the set </a:t>
                </a:r>
                <a14:m>
                  <m:oMath xmlns:m="http://schemas.openxmlformats.org/officeDocument/2006/math">
                    <m:r>
                      <m:rPr>
                        <m:sty m:val="p"/>
                      </m:rPr>
                      <a:rPr lang="en-US" sz="2600" b="0" i="0" smtClean="0">
                        <a:latin typeface="Cambria Math"/>
                      </a:rPr>
                      <m:t>Π</m:t>
                    </m:r>
                    <m:r>
                      <a:rPr lang="en-US" sz="2600" b="0" i="1" smtClean="0">
                        <a:latin typeface="Cambria Math"/>
                      </a:rPr>
                      <m:t>−</m:t>
                    </m:r>
                    <m:d>
                      <m:dPr>
                        <m:begChr m:val="{"/>
                        <m:endChr m:val="}"/>
                        <m:ctrlPr>
                          <a:rPr lang="en-US" sz="2600" b="0" i="1" smtClean="0">
                            <a:latin typeface="Cambria Math"/>
                          </a:rPr>
                        </m:ctrlPr>
                      </m:dPr>
                      <m:e>
                        <m:r>
                          <a:rPr lang="en-US" sz="2600" b="0" i="1" smtClean="0">
                            <a:latin typeface="Cambria Math"/>
                          </a:rPr>
                          <m:t>𝑙𝑒𝑎𝑑𝑒𝑟</m:t>
                        </m:r>
                      </m:e>
                    </m:d>
                    <m:r>
                      <a:rPr lang="en-US" sz="2600" b="0" i="1" smtClean="0">
                        <a:latin typeface="Cambria Math"/>
                      </a:rPr>
                      <m:t>.</m:t>
                    </m:r>
                  </m:oMath>
                </a14:m>
                <a:endParaRPr lang="en-US" sz="2600" dirty="0"/>
              </a:p>
              <a:p>
                <a:pPr lvl="2"/>
                <a:r>
                  <a:rPr lang="en-US" sz="2600" dirty="0"/>
                  <a:t>Put </a:t>
                </a:r>
                <a:r>
                  <a:rPr lang="en-US" sz="2600" dirty="0" smtClean="0"/>
                  <a:t>an entry containing that set at the end of the output queue.</a:t>
                </a:r>
              </a:p>
              <a:p>
                <a:pPr lvl="2"/>
                <a:r>
                  <a:rPr lang="en-US" sz="2600" dirty="0" smtClean="0"/>
                  <a:t>Perform </a:t>
                </a:r>
                <a:r>
                  <a:rPr lang="en-US" sz="2600" dirty="0"/>
                  <a:t>outputs from the output queue.</a:t>
                </a:r>
              </a:p>
              <a:p>
                <a:pPr lvl="1"/>
                <a:r>
                  <a:rPr lang="en-US" sz="2600" dirty="0"/>
                  <a:t>Eventually,</a:t>
                </a:r>
                <a:r>
                  <a:rPr lang="en-US" sz="2600" dirty="0" smtClean="0"/>
                  <a:t> </a:t>
                </a:r>
                <a14:m>
                  <m:oMath xmlns:m="http://schemas.openxmlformats.org/officeDocument/2006/math">
                    <m:r>
                      <m:rPr>
                        <m:sty m:val="p"/>
                      </m:rPr>
                      <a:rPr lang="en-US" sz="2600">
                        <a:latin typeface="Cambria Math"/>
                      </a:rPr>
                      <m:t>Ω</m:t>
                    </m:r>
                    <m:r>
                      <a:rPr lang="en-US" sz="2600" b="0" i="1" smtClean="0">
                        <a:latin typeface="Cambria Math"/>
                      </a:rPr>
                      <m:t> </m:t>
                    </m:r>
                  </m:oMath>
                </a14:m>
                <a:r>
                  <a:rPr lang="en-US" sz="2600" dirty="0"/>
                  <a:t>outputs </a:t>
                </a:r>
                <a:r>
                  <a:rPr lang="en-US" sz="2600" dirty="0" smtClean="0"/>
                  <a:t>the same, </a:t>
                </a:r>
                <a:r>
                  <a:rPr lang="en-US" sz="2600" dirty="0" err="1" smtClean="0"/>
                  <a:t>nonfaulty</a:t>
                </a:r>
                <a:r>
                  <a:rPr lang="en-US" sz="2600" dirty="0" smtClean="0"/>
                  <a:t> process (from some point on, forever).</a:t>
                </a:r>
                <a:endParaRPr lang="en-US" sz="2600" dirty="0"/>
              </a:p>
              <a:p>
                <a:pPr lvl="1"/>
                <a:r>
                  <a:rPr lang="en-US" sz="2600" dirty="0" smtClean="0"/>
                  <a:t>Check key requirements for </a:t>
                </a:r>
                <a14:m>
                  <m:oMath xmlns:m="http://schemas.openxmlformats.org/officeDocument/2006/math">
                    <m:r>
                      <a:rPr lang="en-US" sz="2600" i="1">
                        <a:latin typeface="Cambria Math"/>
                      </a:rPr>
                      <m:t>⋄</m:t>
                    </m:r>
                    <m:r>
                      <a:rPr lang="en-US" sz="2600" i="1">
                        <a:latin typeface="Cambria Math"/>
                      </a:rPr>
                      <m:t>𝑆</m:t>
                    </m:r>
                  </m:oMath>
                </a14:m>
                <a:r>
                  <a:rPr lang="en-US" sz="2600" dirty="0" smtClean="0"/>
                  <a:t>:</a:t>
                </a:r>
                <a:endParaRPr lang="en-US" sz="2600" dirty="0"/>
              </a:p>
              <a:p>
                <a:pPr lvl="1"/>
                <a:r>
                  <a:rPr lang="en-US" sz="2600" dirty="0">
                    <a:solidFill>
                      <a:schemeClr val="accent2">
                        <a:lumMod val="75000"/>
                      </a:schemeClr>
                    </a:solidFill>
                  </a:rPr>
                  <a:t>Strong completeness:  </a:t>
                </a:r>
                <a:r>
                  <a:rPr lang="en-US" sz="2600" dirty="0"/>
                  <a:t>In some suffix of </a:t>
                </a:r>
                <a14:m>
                  <m:oMath xmlns:m="http://schemas.openxmlformats.org/officeDocument/2006/math">
                    <m:r>
                      <a:rPr lang="en-US" sz="2600" i="1">
                        <a:latin typeface="Cambria Math"/>
                      </a:rPr>
                      <m:t>𝑡</m:t>
                    </m:r>
                  </m:oMath>
                </a14:m>
                <a:r>
                  <a:rPr lang="en-US" sz="2600" dirty="0"/>
                  <a:t>, every faulty process appears in every output set</a:t>
                </a:r>
                <a:r>
                  <a:rPr lang="en-US" sz="2600" dirty="0" smtClean="0"/>
                  <a:t>.</a:t>
                </a:r>
              </a:p>
              <a:p>
                <a:pPr lvl="2"/>
                <a:r>
                  <a:rPr lang="en-US" sz="2600" dirty="0" smtClean="0"/>
                  <a:t>Yes, because only one, </a:t>
                </a:r>
                <a:r>
                  <a:rPr lang="en-US" sz="2600" dirty="0" err="1" smtClean="0"/>
                  <a:t>nonfaulty</a:t>
                </a:r>
                <a:r>
                  <a:rPr lang="en-US" sz="2600" dirty="0" smtClean="0"/>
                  <a:t> process is left out of the final set.</a:t>
                </a:r>
                <a:endParaRPr lang="en-US" sz="2600" dirty="0"/>
              </a:p>
              <a:p>
                <a:pPr lvl="1"/>
                <a:r>
                  <a:rPr lang="en-US" sz="2600" dirty="0">
                    <a:solidFill>
                      <a:schemeClr val="accent2">
                        <a:lumMod val="75000"/>
                      </a:schemeClr>
                    </a:solidFill>
                  </a:rPr>
                  <a:t>Eventual weak accuracy:  </a:t>
                </a:r>
                <a:r>
                  <a:rPr lang="en-US" sz="2600" dirty="0"/>
                  <a:t>In some suffix of </a:t>
                </a:r>
                <a14:m>
                  <m:oMath xmlns:m="http://schemas.openxmlformats.org/officeDocument/2006/math">
                    <m:r>
                      <a:rPr lang="en-US" sz="2600" i="1">
                        <a:latin typeface="Cambria Math"/>
                      </a:rPr>
                      <m:t>𝑡</m:t>
                    </m:r>
                  </m:oMath>
                </a14:m>
                <a:r>
                  <a:rPr lang="en-US" sz="2600" dirty="0"/>
                  <a:t>, there is some </a:t>
                </a:r>
                <a:r>
                  <a:rPr lang="en-US" sz="2600" dirty="0" err="1"/>
                  <a:t>nonfaulty</a:t>
                </a:r>
                <a:r>
                  <a:rPr lang="en-US" sz="2600" dirty="0"/>
                  <a:t> process that does not appear in any output set. </a:t>
                </a:r>
                <a:endParaRPr lang="en-US" sz="2600" dirty="0" smtClean="0"/>
              </a:p>
              <a:p>
                <a:pPr lvl="2"/>
                <a:r>
                  <a:rPr lang="en-US" sz="2600" dirty="0" smtClean="0"/>
                  <a:t>Yes, the final leader process.</a:t>
                </a:r>
                <a:endParaRPr lang="en-US" sz="2600" dirty="0"/>
              </a:p>
              <a:p>
                <a:pPr lvl="1"/>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47800"/>
                <a:ext cx="8229600" cy="5029200"/>
              </a:xfrm>
              <a:blipFill rotWithShape="1">
                <a:blip r:embed="rId3"/>
                <a:stretch>
                  <a:fillRect l="-963" t="-2303" r="-8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44</a:t>
            </a:fld>
            <a:endParaRPr lang="en-US"/>
          </a:p>
        </p:txBody>
      </p:sp>
    </p:spTree>
    <p:extLst>
      <p:ext uri="{BB962C8B-B14F-4D97-AF65-F5344CB8AC3E}">
        <p14:creationId xmlns:p14="http://schemas.microsoft.com/office/powerpoint/2010/main" val="170512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4" name="Slide Number Placeholder 3"/>
          <p:cNvSpPr>
            <a:spLocks noGrp="1"/>
          </p:cNvSpPr>
          <p:nvPr>
            <p:ph type="sldNum" sz="quarter" idx="12"/>
          </p:nvPr>
        </p:nvSpPr>
        <p:spPr/>
        <p:txBody>
          <a:bodyPr/>
          <a:lstStyle/>
          <a:p>
            <a:fld id="{D2A3D09A-7868-461E-AD70-0164CED56359}" type="slidenum">
              <a:rPr lang="en-US" smtClean="0"/>
              <a:t>45</a:t>
            </a:fld>
            <a:endParaRPr lang="en-US"/>
          </a:p>
        </p:txBody>
      </p:sp>
      <p:grpSp>
        <p:nvGrpSpPr>
          <p:cNvPr id="11" name="Group 10"/>
          <p:cNvGrpSpPr/>
          <p:nvPr/>
        </p:nvGrpSpPr>
        <p:grpSpPr>
          <a:xfrm>
            <a:off x="1219200" y="1828800"/>
            <a:ext cx="6643255" cy="790204"/>
            <a:chOff x="990600" y="2813025"/>
            <a:chExt cx="6643255" cy="790204"/>
          </a:xfrm>
        </p:grpSpPr>
        <mc:AlternateContent xmlns:mc="http://schemas.openxmlformats.org/markup-compatibility/2006" xmlns:a14="http://schemas.microsoft.com/office/drawing/2010/main">
          <mc:Choice Requires="a14">
            <p:sp>
              <p:nvSpPr>
                <p:cNvPr id="5" name="TextBox 4"/>
                <p:cNvSpPr txBox="1"/>
                <p:nvPr/>
              </p:nvSpPr>
              <p:spPr>
                <a:xfrm>
                  <a:off x="990600" y="2813025"/>
                  <a:ext cx="1143000" cy="769441"/>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a:rPr>
                          <m:t>⋄</m:t>
                        </m:r>
                        <m:r>
                          <a:rPr lang="en-US" sz="4400" b="0" i="1" smtClean="0">
                            <a:latin typeface="Cambria Math"/>
                          </a:rPr>
                          <m:t>𝑃</m:t>
                        </m:r>
                      </m:oMath>
                    </m:oMathPara>
                  </a14:m>
                  <a:endParaRPr lang="en-US" sz="4400" dirty="0"/>
                </a:p>
              </p:txBody>
            </p:sp>
          </mc:Choice>
          <mc:Fallback xmlns="">
            <p:sp>
              <p:nvSpPr>
                <p:cNvPr id="5" name="TextBox 4"/>
                <p:cNvSpPr txBox="1">
                  <a:spLocks noRot="1" noChangeAspect="1" noMove="1" noResize="1" noEditPoints="1" noAdjustHandles="1" noChangeArrowheads="1" noChangeShapeType="1" noTextEdit="1"/>
                </p:cNvSpPr>
                <p:nvPr/>
              </p:nvSpPr>
              <p:spPr>
                <a:xfrm>
                  <a:off x="990600" y="2813025"/>
                  <a:ext cx="1143000" cy="769441"/>
                </a:xfrm>
                <a:prstGeom prst="rect">
                  <a:avLst/>
                </a:prstGeom>
                <a:blipFill rotWithShape="1">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810000" y="2819676"/>
                  <a:ext cx="1143000" cy="769441"/>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4400" b="0" i="0" smtClean="0">
                            <a:latin typeface="Cambria Math"/>
                          </a:rPr>
                          <m:t>Ω</m:t>
                        </m:r>
                      </m:oMath>
                    </m:oMathPara>
                  </a14:m>
                  <a:endParaRPr lang="en-US" sz="4400" dirty="0"/>
                </a:p>
              </p:txBody>
            </p:sp>
          </mc:Choice>
          <mc:Fallback xmlns="">
            <p:sp>
              <p:nvSpPr>
                <p:cNvPr id="6" name="TextBox 5"/>
                <p:cNvSpPr txBox="1">
                  <a:spLocks noRot="1" noChangeAspect="1" noMove="1" noResize="1" noEditPoints="1" noAdjustHandles="1" noChangeArrowheads="1" noChangeShapeType="1" noTextEdit="1"/>
                </p:cNvSpPr>
                <p:nvPr/>
              </p:nvSpPr>
              <p:spPr>
                <a:xfrm>
                  <a:off x="3810000" y="2819676"/>
                  <a:ext cx="1143000" cy="769441"/>
                </a:xfrm>
                <a:prstGeom prst="rect">
                  <a:avLst/>
                </a:prstGeom>
                <a:blipFill rotWithShape="1">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490855" y="2833788"/>
                  <a:ext cx="1143000" cy="769441"/>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a:rPr>
                          <m:t>⋄</m:t>
                        </m:r>
                        <m:r>
                          <a:rPr lang="en-US" sz="4400" b="0" i="1" smtClean="0">
                            <a:latin typeface="Cambria Math"/>
                          </a:rPr>
                          <m:t>𝑆</m:t>
                        </m:r>
                      </m:oMath>
                    </m:oMathPara>
                  </a14:m>
                  <a:endParaRPr lang="en-US" sz="4400" dirty="0"/>
                </a:p>
              </p:txBody>
            </p:sp>
          </mc:Choice>
          <mc:Fallback xmlns="">
            <p:sp>
              <p:nvSpPr>
                <p:cNvPr id="7" name="TextBox 6"/>
                <p:cNvSpPr txBox="1">
                  <a:spLocks noRot="1" noChangeAspect="1" noMove="1" noResize="1" noEditPoints="1" noAdjustHandles="1" noChangeArrowheads="1" noChangeShapeType="1" noTextEdit="1"/>
                </p:cNvSpPr>
                <p:nvPr/>
              </p:nvSpPr>
              <p:spPr>
                <a:xfrm>
                  <a:off x="6490855" y="2833788"/>
                  <a:ext cx="1143000" cy="769441"/>
                </a:xfrm>
                <a:prstGeom prst="rect">
                  <a:avLst/>
                </a:prstGeom>
                <a:blipFill rotWithShape="1">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667000" y="2888296"/>
                  <a:ext cx="684803"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a:rPr>
                          <m:t>≥</m:t>
                        </m:r>
                      </m:oMath>
                    </m:oMathPara>
                  </a14:m>
                  <a:endParaRPr lang="en-US" sz="4000" b="0"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2667000" y="2888296"/>
                  <a:ext cx="684803" cy="707886"/>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334000" y="2864565"/>
                  <a:ext cx="684803"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a:rPr>
                          <m:t>≥</m:t>
                        </m:r>
                      </m:oMath>
                    </m:oMathPara>
                  </a14:m>
                  <a:endParaRPr lang="en-US" sz="4000" b="0" dirty="0" smtClean="0"/>
                </a:p>
              </p:txBody>
            </p:sp>
          </mc:Choice>
          <mc:Fallback xmlns="">
            <p:sp>
              <p:nvSpPr>
                <p:cNvPr id="10" name="TextBox 9"/>
                <p:cNvSpPr txBox="1">
                  <a:spLocks noRot="1" noChangeAspect="1" noMove="1" noResize="1" noEditPoints="1" noAdjustHandles="1" noChangeArrowheads="1" noChangeShapeType="1" noTextEdit="1"/>
                </p:cNvSpPr>
                <p:nvPr/>
              </p:nvSpPr>
              <p:spPr>
                <a:xfrm>
                  <a:off x="5334000" y="2864565"/>
                  <a:ext cx="684803" cy="707886"/>
                </a:xfrm>
                <a:prstGeom prst="rect">
                  <a:avLst/>
                </a:prstGeom>
                <a:blipFill rotWithShape="1">
                  <a:blip r:embed="rId7"/>
                  <a:stretch>
                    <a:fillRect/>
                  </a:stretch>
                </a:blipFill>
              </p:spPr>
              <p:txBody>
                <a:bodyPr/>
                <a:lstStyle/>
                <a:p>
                  <a:r>
                    <a:rPr lang="en-US">
                      <a:noFill/>
                    </a:rPr>
                    <a:t> </a:t>
                  </a:r>
                </a:p>
              </p:txBody>
            </p:sp>
          </mc:Fallback>
        </mc:AlternateContent>
      </p:grpSp>
      <p:sp>
        <p:nvSpPr>
          <p:cNvPr id="12" name="Content Placeholder 2"/>
          <p:cNvSpPr>
            <a:spLocks noGrp="1"/>
          </p:cNvSpPr>
          <p:nvPr>
            <p:ph idx="1"/>
          </p:nvPr>
        </p:nvSpPr>
        <p:spPr>
          <a:xfrm>
            <a:off x="457200" y="3200400"/>
            <a:ext cx="8229600" cy="2925763"/>
          </a:xfrm>
        </p:spPr>
        <p:txBody>
          <a:bodyPr>
            <a:normAutofit/>
          </a:bodyPr>
          <a:lstStyle/>
          <a:p>
            <a:r>
              <a:rPr lang="en-US" dirty="0" smtClean="0">
                <a:solidFill>
                  <a:schemeClr val="accent2">
                    <a:lumMod val="75000"/>
                  </a:schemeClr>
                </a:solidFill>
              </a:rPr>
              <a:t>Q:</a:t>
            </a:r>
            <a:r>
              <a:rPr lang="en-US" dirty="0" smtClean="0"/>
              <a:t>  What about the other relationships?</a:t>
            </a:r>
          </a:p>
        </p:txBody>
      </p:sp>
    </p:spTree>
    <p:extLst>
      <p:ext uri="{BB962C8B-B14F-4D97-AF65-F5344CB8AC3E}">
        <p14:creationId xmlns:p14="http://schemas.microsoft.com/office/powerpoint/2010/main" val="7604278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reductions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00200"/>
                <a:ext cx="8534400" cy="4800600"/>
              </a:xfrm>
            </p:spPr>
            <p:txBody>
              <a:bodyPr>
                <a:normAutofit fontScale="85000" lnSpcReduction="10000"/>
              </a:bodyPr>
              <a:lstStyle/>
              <a:p>
                <a:r>
                  <a:rPr lang="en-US" dirty="0" smtClean="0"/>
                  <a:t>The reductions so far have been simple and local.</a:t>
                </a:r>
              </a:p>
              <a:p>
                <a:r>
                  <a:rPr lang="en-US" dirty="0" smtClean="0"/>
                  <a:t>Some others in </a:t>
                </a:r>
                <a:r>
                  <a:rPr lang="en-US" dirty="0" smtClean="0">
                    <a:solidFill>
                      <a:schemeClr val="accent3">
                        <a:lumMod val="50000"/>
                      </a:schemeClr>
                    </a:solidFill>
                  </a:rPr>
                  <a:t>[CT] </a:t>
                </a:r>
                <a:r>
                  <a:rPr lang="en-US" dirty="0" smtClean="0"/>
                  <a:t>require significant distributed processing.</a:t>
                </a:r>
              </a:p>
              <a:p>
                <a:r>
                  <a:rPr lang="en-US" dirty="0" smtClean="0"/>
                  <a:t>These involve FDs with a weaker completeness condition: </a:t>
                </a:r>
              </a:p>
              <a:p>
                <a:pPr marL="342900" lvl="1" indent="-342900">
                  <a:buFont typeface="Arial" pitchFamily="34" charset="0"/>
                  <a:buChar char="•"/>
                </a:pPr>
                <a:r>
                  <a:rPr lang="en-US" dirty="0" smtClean="0">
                    <a:solidFill>
                      <a:schemeClr val="accent2">
                        <a:lumMod val="75000"/>
                      </a:schemeClr>
                    </a:solidFill>
                  </a:rPr>
                  <a:t>Weak </a:t>
                </a:r>
                <a:r>
                  <a:rPr lang="en-US" dirty="0">
                    <a:solidFill>
                      <a:schemeClr val="accent2">
                        <a:lumMod val="75000"/>
                      </a:schemeClr>
                    </a:solidFill>
                  </a:rPr>
                  <a:t>completeness:  </a:t>
                </a:r>
                <a:r>
                  <a:rPr lang="en-US" dirty="0" smtClean="0">
                    <a:solidFill>
                      <a:schemeClr val="tx1"/>
                    </a:solidFill>
                  </a:rPr>
                  <a:t>For every process </a:t>
                </a:r>
                <a14:m>
                  <m:oMath xmlns:m="http://schemas.openxmlformats.org/officeDocument/2006/math">
                    <m:r>
                      <a:rPr lang="en-US" b="0" i="1" smtClean="0">
                        <a:solidFill>
                          <a:schemeClr val="tx1"/>
                        </a:solidFill>
                        <a:latin typeface="Cambria Math"/>
                      </a:rPr>
                      <m:t>𝑖</m:t>
                    </m:r>
                  </m:oMath>
                </a14:m>
                <a:r>
                  <a:rPr lang="en-US" dirty="0" smtClean="0">
                    <a:solidFill>
                      <a:schemeClr val="tx1"/>
                    </a:solidFill>
                  </a:rPr>
                  <a:t> that is faulty in </a:t>
                </a:r>
                <a14:m>
                  <m:oMath xmlns:m="http://schemas.openxmlformats.org/officeDocument/2006/math">
                    <m:r>
                      <a:rPr lang="en-US" i="1" dirty="0" smtClean="0">
                        <a:solidFill>
                          <a:schemeClr val="tx1"/>
                        </a:solidFill>
                        <a:latin typeface="Cambria Math"/>
                      </a:rPr>
                      <m:t>𝑡</m:t>
                    </m:r>
                  </m:oMath>
                </a14:m>
                <a:r>
                  <a:rPr lang="en-US" dirty="0" smtClean="0">
                    <a:solidFill>
                      <a:schemeClr val="tx1"/>
                    </a:solidFill>
                  </a:rPr>
                  <a:t>, there is some </a:t>
                </a:r>
                <a:r>
                  <a:rPr lang="en-US" dirty="0" err="1" smtClean="0">
                    <a:solidFill>
                      <a:schemeClr val="tx1"/>
                    </a:solidFill>
                  </a:rPr>
                  <a:t>nonfaulty</a:t>
                </a:r>
                <a:r>
                  <a:rPr lang="en-US" dirty="0" smtClean="0">
                    <a:solidFill>
                      <a:schemeClr val="tx1"/>
                    </a:solidFill>
                  </a:rPr>
                  <a:t> process </a:t>
                </a:r>
                <a14:m>
                  <m:oMath xmlns:m="http://schemas.openxmlformats.org/officeDocument/2006/math">
                    <m:r>
                      <a:rPr lang="en-US" i="1" dirty="0" smtClean="0">
                        <a:solidFill>
                          <a:schemeClr val="tx1"/>
                        </a:solidFill>
                        <a:latin typeface="Cambria Math"/>
                      </a:rPr>
                      <m:t>𝑘</m:t>
                    </m:r>
                    <m:r>
                      <a:rPr lang="en-US" i="1" dirty="0" smtClean="0">
                        <a:solidFill>
                          <a:schemeClr val="tx1"/>
                        </a:solidFill>
                        <a:latin typeface="Cambria Math"/>
                      </a:rPr>
                      <m:t>(</m:t>
                    </m:r>
                    <m:r>
                      <a:rPr lang="en-US" i="1" dirty="0" smtClean="0">
                        <a:solidFill>
                          <a:schemeClr val="tx1"/>
                        </a:solidFill>
                        <a:latin typeface="Cambria Math"/>
                      </a:rPr>
                      <m:t>𝑖</m:t>
                    </m:r>
                    <m:r>
                      <a:rPr lang="en-US" i="1" dirty="0" smtClean="0">
                        <a:solidFill>
                          <a:schemeClr val="tx1"/>
                        </a:solidFill>
                        <a:latin typeface="Cambria Math"/>
                      </a:rPr>
                      <m:t>)</m:t>
                    </m:r>
                  </m:oMath>
                </a14:m>
                <a:r>
                  <a:rPr lang="en-US" dirty="0" smtClean="0">
                    <a:solidFill>
                      <a:schemeClr val="tx1"/>
                    </a:solidFill>
                  </a:rPr>
                  <a:t> such that:  In </a:t>
                </a:r>
                <a:r>
                  <a:rPr lang="en-US" dirty="0">
                    <a:solidFill>
                      <a:schemeClr val="tx1"/>
                    </a:solidFill>
                  </a:rPr>
                  <a:t>some suffix of </a:t>
                </a:r>
                <a14:m>
                  <m:oMath xmlns:m="http://schemas.openxmlformats.org/officeDocument/2006/math">
                    <m:r>
                      <a:rPr lang="en-US" i="1">
                        <a:solidFill>
                          <a:schemeClr val="tx1"/>
                        </a:solidFill>
                        <a:latin typeface="Cambria Math"/>
                      </a:rPr>
                      <m:t>𝑡</m:t>
                    </m:r>
                  </m:oMath>
                </a14:m>
                <a:r>
                  <a:rPr lang="en-US" dirty="0">
                    <a:solidFill>
                      <a:schemeClr val="tx1"/>
                    </a:solidFill>
                  </a:rPr>
                  <a:t>, </a:t>
                </a:r>
                <a14:m>
                  <m:oMath xmlns:m="http://schemas.openxmlformats.org/officeDocument/2006/math">
                    <m:r>
                      <a:rPr lang="en-US" i="1">
                        <a:latin typeface="Cambria Math"/>
                      </a:rPr>
                      <m:t>𝑖</m:t>
                    </m:r>
                    <m:r>
                      <a:rPr lang="en-US" i="1">
                        <a:latin typeface="Cambria Math"/>
                      </a:rPr>
                      <m:t> </m:t>
                    </m:r>
                  </m:oMath>
                </a14:m>
                <a:r>
                  <a:rPr lang="en-US" dirty="0" smtClean="0">
                    <a:solidFill>
                      <a:schemeClr val="tx1"/>
                    </a:solidFill>
                  </a:rPr>
                  <a:t>appears in </a:t>
                </a:r>
                <a14:m>
                  <m:oMath xmlns:m="http://schemas.openxmlformats.org/officeDocument/2006/math">
                    <m:r>
                      <a:rPr lang="en-US" i="1" dirty="0" smtClean="0">
                        <a:solidFill>
                          <a:schemeClr val="tx1"/>
                        </a:solidFill>
                        <a:latin typeface="Cambria Math"/>
                      </a:rPr>
                      <m:t>𝑘</m:t>
                    </m:r>
                    <m:r>
                      <a:rPr lang="en-US" i="1" dirty="0" smtClean="0">
                        <a:solidFill>
                          <a:schemeClr val="tx1"/>
                        </a:solidFill>
                        <a:latin typeface="Cambria Math"/>
                      </a:rPr>
                      <m:t>(</m:t>
                    </m:r>
                    <m:r>
                      <a:rPr lang="en-US" i="1" dirty="0" smtClean="0">
                        <a:solidFill>
                          <a:schemeClr val="tx1"/>
                        </a:solidFill>
                        <a:latin typeface="Cambria Math"/>
                      </a:rPr>
                      <m:t>𝑖</m:t>
                    </m:r>
                    <m:r>
                      <a:rPr lang="en-US" i="1" dirty="0" smtClean="0">
                        <a:solidFill>
                          <a:schemeClr val="tx1"/>
                        </a:solidFill>
                        <a:latin typeface="Cambria Math"/>
                      </a:rPr>
                      <m:t>)</m:t>
                    </m:r>
                  </m:oMath>
                </a14:m>
                <a:r>
                  <a:rPr lang="en-US" dirty="0" smtClean="0">
                    <a:solidFill>
                      <a:schemeClr val="tx1"/>
                    </a:solidFill>
                  </a:rPr>
                  <a:t>’s output set.</a:t>
                </a:r>
              </a:p>
              <a:p>
                <a:pPr marL="342900" lvl="1" indent="-342900">
                  <a:buFont typeface="Arial" pitchFamily="34" charset="0"/>
                  <a:buChar char="•"/>
                </a:pPr>
                <a:r>
                  <a:rPr lang="en-US" dirty="0" smtClean="0"/>
                  <a:t>Compare with:</a:t>
                </a:r>
                <a:endParaRPr lang="en-US" dirty="0"/>
              </a:p>
              <a:p>
                <a:pPr marL="342900" lvl="1" indent="-342900">
                  <a:buFont typeface="Arial" pitchFamily="34" charset="0"/>
                  <a:buChar char="•"/>
                </a:pPr>
                <a:r>
                  <a:rPr lang="en-US" dirty="0">
                    <a:solidFill>
                      <a:schemeClr val="accent2">
                        <a:lumMod val="75000"/>
                      </a:schemeClr>
                    </a:solidFill>
                  </a:rPr>
                  <a:t>Strong completeness:  </a:t>
                </a:r>
                <a:r>
                  <a:rPr lang="en-US" dirty="0"/>
                  <a:t>In some suffix of </a:t>
                </a:r>
                <a14:m>
                  <m:oMath xmlns:m="http://schemas.openxmlformats.org/officeDocument/2006/math">
                    <m:r>
                      <a:rPr lang="en-US" i="1">
                        <a:latin typeface="Cambria Math"/>
                      </a:rPr>
                      <m:t>𝑡</m:t>
                    </m:r>
                  </m:oMath>
                </a14:m>
                <a:r>
                  <a:rPr lang="en-US" dirty="0"/>
                  <a:t>, every faulty process appears in every output set</a:t>
                </a:r>
                <a:r>
                  <a:rPr lang="en-US" dirty="0" smtClean="0"/>
                  <a:t>.</a:t>
                </a:r>
              </a:p>
              <a:p>
                <a:pPr marL="342900" lvl="1" indent="-342900">
                  <a:buFont typeface="Arial" pitchFamily="34" charset="0"/>
                  <a:buChar char="•"/>
                </a:pPr>
                <a:r>
                  <a:rPr lang="en-US" dirty="0" smtClean="0"/>
                  <a:t>The reductions involve distributed algorithms by which processes exchange and update their failure information, LTTR.</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00200"/>
                <a:ext cx="8534400" cy="4800600"/>
              </a:xfrm>
              <a:blipFill rotWithShape="1">
                <a:blip r:embed="rId3"/>
                <a:stretch>
                  <a:fillRect l="-1143" t="-1906" r="-178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46</a:t>
            </a:fld>
            <a:endParaRPr lang="en-US"/>
          </a:p>
        </p:txBody>
      </p:sp>
    </p:spTree>
    <p:extLst>
      <p:ext uri="{BB962C8B-B14F-4D97-AF65-F5344CB8AC3E}">
        <p14:creationId xmlns:p14="http://schemas.microsoft.com/office/powerpoint/2010/main" val="409454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Overview</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19201"/>
                <a:ext cx="8534400" cy="5333999"/>
              </a:xfrm>
            </p:spPr>
            <p:txBody>
              <a:bodyPr>
                <a:normAutofit fontScale="85000" lnSpcReduction="10000"/>
              </a:bodyPr>
              <a:lstStyle/>
              <a:p>
                <a:pPr marL="514350" indent="-514350">
                  <a:buFont typeface="+mj-lt"/>
                  <a:buAutoNum type="arabicPeriod"/>
                </a:pPr>
                <a:r>
                  <a:rPr lang="en-US" dirty="0" smtClean="0">
                    <a:solidFill>
                      <a:schemeClr val="bg1">
                        <a:lumMod val="65000"/>
                      </a:schemeClr>
                    </a:solidFill>
                  </a:rPr>
                  <a:t>Definitions:  Crash problems, failure detectors </a:t>
                </a:r>
              </a:p>
              <a:p>
                <a:pPr marL="514350" indent="-514350">
                  <a:buFont typeface="+mj-lt"/>
                  <a:buAutoNum type="arabicPeriod"/>
                </a:pPr>
                <a:r>
                  <a:rPr lang="en-US" dirty="0" smtClean="0">
                    <a:solidFill>
                      <a:schemeClr val="bg1">
                        <a:lumMod val="65000"/>
                      </a:schemeClr>
                    </a:solidFill>
                  </a:rPr>
                  <a:t>Typical FDs:  </a:t>
                </a:r>
                <a14:m>
                  <m:oMath xmlns:m="http://schemas.openxmlformats.org/officeDocument/2006/math">
                    <m:r>
                      <a:rPr lang="en-US" i="1">
                        <a:solidFill>
                          <a:schemeClr val="bg1">
                            <a:lumMod val="65000"/>
                          </a:schemeClr>
                        </a:solidFill>
                        <a:latin typeface="Cambria Math"/>
                      </a:rPr>
                      <m:t>⋄</m:t>
                    </m:r>
                    <m:r>
                      <a:rPr lang="en-US" i="1">
                        <a:solidFill>
                          <a:schemeClr val="bg1">
                            <a:lumMod val="65000"/>
                          </a:schemeClr>
                        </a:solidFill>
                        <a:latin typeface="Cambria Math"/>
                      </a:rPr>
                      <m:t>𝑃</m:t>
                    </m:r>
                    <m:r>
                      <a:rPr lang="en-US" b="0" i="1" smtClean="0">
                        <a:solidFill>
                          <a:schemeClr val="bg1">
                            <a:lumMod val="65000"/>
                          </a:schemeClr>
                        </a:solidFill>
                        <a:latin typeface="Cambria Math"/>
                      </a:rPr>
                      <m:t>,  </m:t>
                    </m:r>
                    <m:r>
                      <a:rPr lang="en-US" i="1">
                        <a:solidFill>
                          <a:schemeClr val="bg1">
                            <a:lumMod val="65000"/>
                          </a:schemeClr>
                        </a:solidFill>
                        <a:latin typeface="Cambria Math"/>
                      </a:rPr>
                      <m:t>⋄</m:t>
                    </m:r>
                    <m:r>
                      <a:rPr lang="en-US" b="0" i="1" smtClean="0">
                        <a:solidFill>
                          <a:schemeClr val="bg1">
                            <a:lumMod val="65000"/>
                          </a:schemeClr>
                        </a:solidFill>
                        <a:latin typeface="Cambria Math"/>
                      </a:rPr>
                      <m:t>𝑆</m:t>
                    </m:r>
                    <m:r>
                      <a:rPr lang="en-US" b="0" i="1" smtClean="0">
                        <a:solidFill>
                          <a:schemeClr val="bg1">
                            <a:lumMod val="65000"/>
                          </a:schemeClr>
                        </a:solidFill>
                        <a:latin typeface="Cambria Math"/>
                      </a:rPr>
                      <m:t>,</m:t>
                    </m:r>
                  </m:oMath>
                </a14:m>
                <a:r>
                  <a:rPr lang="en-US" dirty="0" smtClean="0">
                    <a:solidFill>
                      <a:schemeClr val="bg1">
                        <a:lumMod val="65000"/>
                      </a:schemeClr>
                    </a:solidFill>
                  </a:rPr>
                  <a:t> </a:t>
                </a:r>
                <a:r>
                  <a:rPr lang="en-US" dirty="0">
                    <a:solidFill>
                      <a:schemeClr val="bg1">
                        <a:lumMod val="65000"/>
                      </a:schemeClr>
                    </a:solidFill>
                  </a:rPr>
                  <a:t> </a:t>
                </a:r>
                <a:r>
                  <a:rPr lang="en-US" dirty="0" smtClean="0">
                    <a:solidFill>
                      <a:schemeClr val="bg1">
                        <a:lumMod val="65000"/>
                      </a:schemeClr>
                    </a:solidFill>
                  </a:rPr>
                  <a:t> </a:t>
                </a:r>
                <a14:m>
                  <m:oMath xmlns:m="http://schemas.openxmlformats.org/officeDocument/2006/math">
                    <m:r>
                      <m:rPr>
                        <m:sty m:val="p"/>
                      </m:rPr>
                      <a:rPr lang="en-US">
                        <a:solidFill>
                          <a:schemeClr val="bg1">
                            <a:lumMod val="65000"/>
                          </a:schemeClr>
                        </a:solidFill>
                        <a:latin typeface="Cambria Math"/>
                      </a:rPr>
                      <m:t>Ω</m:t>
                    </m:r>
                    <m:r>
                      <a:rPr lang="en-US" b="0" i="1" smtClean="0">
                        <a:solidFill>
                          <a:schemeClr val="bg1">
                            <a:lumMod val="65000"/>
                          </a:schemeClr>
                        </a:solidFill>
                        <a:latin typeface="Cambria Math"/>
                      </a:rPr>
                      <m:t> </m:t>
                    </m:r>
                    <m:r>
                      <a:rPr lang="en-US" b="0" i="0" smtClean="0">
                        <a:solidFill>
                          <a:schemeClr val="bg1">
                            <a:lumMod val="65000"/>
                          </a:schemeClr>
                        </a:solidFill>
                        <a:latin typeface="Cambria Math"/>
                      </a:rPr>
                      <m:t> </m:t>
                    </m:r>
                  </m:oMath>
                </a14:m>
                <a:endParaRPr lang="en-US" dirty="0" smtClean="0">
                  <a:solidFill>
                    <a:schemeClr val="bg1">
                      <a:lumMod val="65000"/>
                    </a:schemeClr>
                  </a:solidFill>
                </a:endParaRPr>
              </a:p>
              <a:p>
                <a:pPr marL="514350" indent="-514350">
                  <a:buFont typeface="+mj-lt"/>
                  <a:buAutoNum type="arabicPeriod"/>
                </a:pPr>
                <a:r>
                  <a:rPr lang="en-US" dirty="0" smtClean="0">
                    <a:solidFill>
                      <a:schemeClr val="bg1">
                        <a:lumMod val="65000"/>
                      </a:schemeClr>
                    </a:solidFill>
                  </a:rPr>
                  <a:t>Definitions:  Solving crash problems, comparing FDs</a:t>
                </a:r>
              </a:p>
              <a:p>
                <a:pPr marL="514350" indent="-514350">
                  <a:buFont typeface="+mj-lt"/>
                  <a:buAutoNum type="arabicPeriod"/>
                </a:pPr>
                <a:r>
                  <a:rPr lang="en-US" dirty="0" smtClean="0">
                    <a:solidFill>
                      <a:schemeClr val="bg1">
                        <a:lumMod val="65000"/>
                      </a:schemeClr>
                    </a:solidFill>
                  </a:rPr>
                  <a:t>Self-</a:t>
                </a:r>
                <a:r>
                  <a:rPr lang="en-US" dirty="0" err="1" smtClean="0">
                    <a:solidFill>
                      <a:schemeClr val="bg1">
                        <a:lumMod val="65000"/>
                      </a:schemeClr>
                    </a:solidFill>
                  </a:rPr>
                  <a:t>implementability</a:t>
                </a:r>
                <a:r>
                  <a:rPr lang="en-US" dirty="0" smtClean="0">
                    <a:solidFill>
                      <a:schemeClr val="bg1">
                        <a:lumMod val="65000"/>
                      </a:schemeClr>
                    </a:solidFill>
                  </a:rPr>
                  <a:t> of FDs</a:t>
                </a:r>
              </a:p>
              <a:p>
                <a:pPr marL="514350" indent="-514350">
                  <a:buFont typeface="+mj-lt"/>
                  <a:buAutoNum type="arabicPeriod"/>
                </a:pPr>
                <a:r>
                  <a:rPr lang="en-US" dirty="0" smtClean="0">
                    <a:solidFill>
                      <a:schemeClr val="bg1">
                        <a:lumMod val="65000"/>
                      </a:schemeClr>
                    </a:solidFill>
                  </a:rPr>
                  <a:t>Comparing typical FDs</a:t>
                </a:r>
              </a:p>
              <a:p>
                <a:pPr marL="514350" indent="-514350">
                  <a:buFont typeface="+mj-lt"/>
                  <a:buAutoNum type="arabicPeriod"/>
                </a:pPr>
                <a:r>
                  <a:rPr lang="en-US" dirty="0" smtClean="0"/>
                  <a:t>Solving particular problems using FDs</a:t>
                </a:r>
                <a:endParaRPr lang="en-US" dirty="0"/>
              </a:p>
              <a:p>
                <a:pPr marL="971550" lvl="1" indent="-514350">
                  <a:buFont typeface="+mj-lt"/>
                  <a:buAutoNum type="alphaLcParenR"/>
                </a:pPr>
                <a:r>
                  <a:rPr lang="en-US" dirty="0" smtClean="0"/>
                  <a:t>Consensus using </a:t>
                </a:r>
                <a14:m>
                  <m:oMath xmlns:m="http://schemas.openxmlformats.org/officeDocument/2006/math">
                    <m:r>
                      <m:rPr>
                        <m:sty m:val="p"/>
                      </m:rPr>
                      <a:rPr lang="en-US">
                        <a:latin typeface="Cambria Math"/>
                      </a:rPr>
                      <m:t>Ω</m:t>
                    </m:r>
                  </m:oMath>
                </a14:m>
                <a:endParaRPr lang="en-US" dirty="0" smtClean="0"/>
              </a:p>
              <a:p>
                <a:pPr marL="971550" lvl="1" indent="-514350">
                  <a:buFont typeface="+mj-lt"/>
                  <a:buAutoNum type="alphaLcParenR"/>
                </a:pPr>
                <a:r>
                  <a:rPr lang="en-US" dirty="0" smtClean="0"/>
                  <a:t>Dining Philosophers using a local version of </a:t>
                </a:r>
                <a14:m>
                  <m:oMath xmlns:m="http://schemas.openxmlformats.org/officeDocument/2006/math">
                    <m:r>
                      <a:rPr lang="en-US" i="1">
                        <a:latin typeface="Cambria Math"/>
                      </a:rPr>
                      <m:t>⋄</m:t>
                    </m:r>
                    <m:r>
                      <a:rPr lang="en-US" i="1">
                        <a:latin typeface="Cambria Math"/>
                      </a:rPr>
                      <m:t>𝑃</m:t>
                    </m:r>
                  </m:oMath>
                </a14:m>
                <a:endParaRPr lang="en-US" dirty="0" smtClean="0">
                  <a:solidFill>
                    <a:schemeClr val="accent3">
                      <a:lumMod val="50000"/>
                    </a:schemeClr>
                  </a:solidFill>
                </a:endParaRPr>
              </a:p>
              <a:p>
                <a:pPr marL="514350" indent="-514350">
                  <a:buFont typeface="+mj-lt"/>
                  <a:buAutoNum type="arabicPeriod"/>
                </a:pPr>
                <a:r>
                  <a:rPr lang="en-US" dirty="0" smtClean="0"/>
                  <a:t>Definitions:  Weakest FDs </a:t>
                </a:r>
                <a:r>
                  <a:rPr lang="en-US" dirty="0"/>
                  <a:t>to solve </a:t>
                </a:r>
                <a:r>
                  <a:rPr lang="en-US" dirty="0" smtClean="0"/>
                  <a:t>problems</a:t>
                </a:r>
              </a:p>
              <a:p>
                <a:pPr marL="514350" indent="-514350">
                  <a:buFont typeface="+mj-lt"/>
                  <a:buAutoNum type="arabicPeriod"/>
                </a:pPr>
                <a:r>
                  <a:rPr lang="en-US" dirty="0" smtClean="0"/>
                  <a:t>Weakest FDs for particular problems</a:t>
                </a:r>
                <a:endParaRPr lang="en-US" dirty="0"/>
              </a:p>
              <a:p>
                <a:pPr marL="914400" lvl="1" indent="-514350">
                  <a:buFont typeface="+mj-lt"/>
                  <a:buAutoNum type="alphaLcParenR"/>
                </a:pPr>
                <a:r>
                  <a:rPr lang="en-US" dirty="0" smtClean="0"/>
                  <a:t>Local </a:t>
                </a:r>
                <a14:m>
                  <m:oMath xmlns:m="http://schemas.openxmlformats.org/officeDocument/2006/math">
                    <m:r>
                      <a:rPr lang="en-US" i="1">
                        <a:latin typeface="Cambria Math"/>
                      </a:rPr>
                      <m:t>⋄</m:t>
                    </m:r>
                    <m:r>
                      <a:rPr lang="en-US" i="1">
                        <a:latin typeface="Cambria Math"/>
                      </a:rPr>
                      <m:t>𝑃</m:t>
                    </m:r>
                  </m:oMath>
                </a14:m>
                <a:r>
                  <a:rPr lang="en-US" dirty="0"/>
                  <a:t> is a </a:t>
                </a:r>
                <a:r>
                  <a:rPr lang="en-US" dirty="0" smtClean="0"/>
                  <a:t>weakest </a:t>
                </a:r>
                <a:r>
                  <a:rPr lang="en-US" dirty="0"/>
                  <a:t>FD for </a:t>
                </a:r>
                <a:r>
                  <a:rPr lang="en-US" dirty="0" smtClean="0"/>
                  <a:t>wait-free Dining Philosophers</a:t>
                </a:r>
                <a:endParaRPr lang="en-US" dirty="0">
                  <a:solidFill>
                    <a:schemeClr val="accent3">
                      <a:lumMod val="50000"/>
                    </a:schemeClr>
                  </a:solidFill>
                </a:endParaRPr>
              </a:p>
              <a:p>
                <a:pPr marL="914400" lvl="1" indent="-514350">
                  <a:buFont typeface="+mj-lt"/>
                  <a:buAutoNum type="alphaLcParenR"/>
                </a:pPr>
                <a14:m>
                  <m:oMath xmlns:m="http://schemas.openxmlformats.org/officeDocument/2006/math">
                    <m:r>
                      <m:rPr>
                        <m:sty m:val="p"/>
                      </m:rPr>
                      <a:rPr lang="en-US">
                        <a:latin typeface="Cambria Math"/>
                      </a:rPr>
                      <m:t>Ω</m:t>
                    </m:r>
                    <m:r>
                      <a:rPr lang="en-US" i="1">
                        <a:latin typeface="Cambria Math"/>
                      </a:rPr>
                      <m:t> </m:t>
                    </m:r>
                  </m:oMath>
                </a14:m>
                <a:r>
                  <a:rPr lang="en-US" dirty="0"/>
                  <a:t>is a weakest FD for fault-tolerant </a:t>
                </a:r>
                <a:r>
                  <a:rPr lang="en-US" dirty="0" smtClean="0"/>
                  <a:t>consensus</a:t>
                </a:r>
                <a:r>
                  <a:rPr lang="en-US" dirty="0"/>
                  <a:t>.</a:t>
                </a:r>
                <a:endParaRPr lang="en-US" dirty="0">
                  <a:solidFill>
                    <a:schemeClr val="accent3">
                      <a:lumMod val="50000"/>
                    </a:schemeClr>
                  </a:solidFill>
                </a:endParaRPr>
              </a:p>
              <a:p>
                <a:pPr marL="1314450" lvl="2" indent="-514350">
                  <a:buFont typeface="+mj-lt"/>
                  <a:buAutoNum type="arabicPeriod"/>
                </a:pPr>
                <a:endParaRPr lang="en-US" b="1" dirty="0" smtClean="0">
                  <a:solidFill>
                    <a:schemeClr val="accent3">
                      <a:lumMod val="50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19201"/>
                <a:ext cx="8534400" cy="5333999"/>
              </a:xfrm>
              <a:blipFill rotWithShape="1">
                <a:blip r:embed="rId3"/>
                <a:stretch>
                  <a:fillRect l="-1357" t="-1943" b="-8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D2A3D09A-7868-461E-AD70-0164CED56359}" type="slidenum">
              <a:rPr lang="en-US" smtClean="0"/>
              <a:t>47</a:t>
            </a:fld>
            <a:endParaRPr lang="en-US"/>
          </a:p>
        </p:txBody>
      </p:sp>
    </p:spTree>
    <p:extLst>
      <p:ext uri="{BB962C8B-B14F-4D97-AF65-F5344CB8AC3E}">
        <p14:creationId xmlns:p14="http://schemas.microsoft.com/office/powerpoint/2010/main" val="17429311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382000" cy="3611562"/>
          </a:xfrm>
        </p:spPr>
        <p:txBody>
          <a:bodyPr/>
          <a:lstStyle/>
          <a:p>
            <a:r>
              <a:rPr lang="en-US" dirty="0"/>
              <a:t>6</a:t>
            </a:r>
            <a:r>
              <a:rPr lang="en-US" dirty="0" smtClean="0"/>
              <a:t>. Solving Problems Using FDs:</a:t>
            </a:r>
            <a:br>
              <a:rPr lang="en-US" dirty="0" smtClean="0"/>
            </a:br>
            <a:r>
              <a:rPr lang="en-US" dirty="0" smtClean="0"/>
              <a:t>Consensus and Dining </a:t>
            </a:r>
            <a:r>
              <a:rPr lang="en-US" dirty="0" err="1" smtClean="0"/>
              <a:t>Phillosophers</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D2A3D09A-7868-461E-AD70-0164CED56359}" type="slidenum">
              <a:rPr lang="en-US" smtClean="0"/>
              <a:t>48</a:t>
            </a:fld>
            <a:endParaRPr lang="en-US"/>
          </a:p>
        </p:txBody>
      </p:sp>
      <p:grpSp>
        <p:nvGrpSpPr>
          <p:cNvPr id="28" name="Group 27"/>
          <p:cNvGrpSpPr/>
          <p:nvPr/>
        </p:nvGrpSpPr>
        <p:grpSpPr>
          <a:xfrm>
            <a:off x="2591030" y="3136440"/>
            <a:ext cx="5618409" cy="3167149"/>
            <a:chOff x="3142620" y="3048000"/>
            <a:chExt cx="5618409" cy="3167149"/>
          </a:xfrm>
        </p:grpSpPr>
        <p:grpSp>
          <p:nvGrpSpPr>
            <p:cNvPr id="29" name="Group 28"/>
            <p:cNvGrpSpPr/>
            <p:nvPr/>
          </p:nvGrpSpPr>
          <p:grpSpPr>
            <a:xfrm>
              <a:off x="3886199" y="3048000"/>
              <a:ext cx="4874830" cy="3072954"/>
              <a:chOff x="3778106" y="3048000"/>
              <a:chExt cx="5368259" cy="3552665"/>
            </a:xfrm>
          </p:grpSpPr>
          <p:grpSp>
            <p:nvGrpSpPr>
              <p:cNvPr id="37" name="Group 36"/>
              <p:cNvGrpSpPr/>
              <p:nvPr/>
            </p:nvGrpSpPr>
            <p:grpSpPr>
              <a:xfrm>
                <a:off x="4803462" y="3048000"/>
                <a:ext cx="4342903" cy="3552665"/>
                <a:chOff x="4456363" y="3048000"/>
                <a:chExt cx="4342903" cy="3552665"/>
              </a:xfrm>
            </p:grpSpPr>
            <p:grpSp>
              <p:nvGrpSpPr>
                <p:cNvPr id="44" name="Group 43"/>
                <p:cNvGrpSpPr/>
                <p:nvPr/>
              </p:nvGrpSpPr>
              <p:grpSpPr>
                <a:xfrm>
                  <a:off x="4532066" y="3733800"/>
                  <a:ext cx="4267200" cy="2866865"/>
                  <a:chOff x="4723903" y="3505200"/>
                  <a:chExt cx="4267200" cy="2866865"/>
                </a:xfrm>
              </p:grpSpPr>
              <p:sp>
                <p:nvSpPr>
                  <p:cNvPr id="49" name="Oval 48"/>
                  <p:cNvSpPr/>
                  <p:nvPr/>
                </p:nvSpPr>
                <p:spPr>
                  <a:xfrm>
                    <a:off x="4723903" y="4149375"/>
                    <a:ext cx="4267200" cy="2222690"/>
                  </a:xfrm>
                  <a:prstGeom prst="ellipse">
                    <a:avLst/>
                  </a:prstGeom>
                  <a:solidFill>
                    <a:schemeClr val="accent3">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p:cNvGrpSpPr/>
                  <p:nvPr/>
                </p:nvGrpSpPr>
                <p:grpSpPr>
                  <a:xfrm>
                    <a:off x="5101618" y="4724400"/>
                    <a:ext cx="3413136" cy="1316597"/>
                    <a:chOff x="3352800" y="2569603"/>
                    <a:chExt cx="3413136" cy="1316597"/>
                  </a:xfrm>
                </p:grpSpPr>
                <p:grpSp>
                  <p:nvGrpSpPr>
                    <p:cNvPr id="58" name="Group 57"/>
                    <p:cNvGrpSpPr/>
                    <p:nvPr/>
                  </p:nvGrpSpPr>
                  <p:grpSpPr>
                    <a:xfrm>
                      <a:off x="3352800" y="2569603"/>
                      <a:ext cx="3413136" cy="1316597"/>
                      <a:chOff x="3352800" y="2569603"/>
                      <a:chExt cx="3413136" cy="1316597"/>
                    </a:xfrm>
                  </p:grpSpPr>
                  <p:sp>
                    <p:nvSpPr>
                      <p:cNvPr id="60" name="Oval 59"/>
                      <p:cNvSpPr>
                        <a:spLocks noChangeAspect="1"/>
                      </p:cNvSpPr>
                      <p:nvPr/>
                    </p:nvSpPr>
                    <p:spPr>
                      <a:xfrm>
                        <a:off x="3352800" y="2590800"/>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61" name="Oval 60"/>
                      <p:cNvSpPr>
                        <a:spLocks noChangeAspect="1"/>
                      </p:cNvSpPr>
                      <p:nvPr/>
                    </p:nvSpPr>
                    <p:spPr>
                      <a:xfrm>
                        <a:off x="4108704" y="2569603"/>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2" name="Oval 61"/>
                      <p:cNvSpPr>
                        <a:spLocks noChangeAspect="1"/>
                      </p:cNvSpPr>
                      <p:nvPr/>
                    </p:nvSpPr>
                    <p:spPr>
                      <a:xfrm>
                        <a:off x="6162432" y="2600776"/>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63" name="Oval 62"/>
                      <p:cNvSpPr/>
                      <p:nvPr/>
                    </p:nvSpPr>
                    <p:spPr>
                      <a:xfrm>
                        <a:off x="3945913" y="3352800"/>
                        <a:ext cx="2133600" cy="533400"/>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Channels</a:t>
                        </a:r>
                        <a:endParaRPr lang="en-US" dirty="0">
                          <a:solidFill>
                            <a:schemeClr val="tx1"/>
                          </a:solidFill>
                        </a:endParaRPr>
                      </a:p>
                    </p:txBody>
                  </p:sp>
                  <p:grpSp>
                    <p:nvGrpSpPr>
                      <p:cNvPr id="64" name="Group 63"/>
                      <p:cNvGrpSpPr/>
                      <p:nvPr/>
                    </p:nvGrpSpPr>
                    <p:grpSpPr>
                      <a:xfrm>
                        <a:off x="3654552" y="3084726"/>
                        <a:ext cx="2809632" cy="534774"/>
                        <a:chOff x="3654552" y="3084726"/>
                        <a:chExt cx="2809632" cy="534774"/>
                      </a:xfrm>
                    </p:grpSpPr>
                    <p:cxnSp>
                      <p:nvCxnSpPr>
                        <p:cNvPr id="65" name="Straight Arrow Connector 64"/>
                        <p:cNvCxnSpPr>
                          <a:stCxn id="60" idx="4"/>
                          <a:endCxn id="63" idx="2"/>
                        </p:cNvCxnSpPr>
                        <p:nvPr/>
                      </p:nvCxnSpPr>
                      <p:spPr>
                        <a:xfrm>
                          <a:off x="3654552" y="3194304"/>
                          <a:ext cx="291361" cy="4251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60" idx="5"/>
                        </p:cNvCxnSpPr>
                        <p:nvPr/>
                      </p:nvCxnSpPr>
                      <p:spPr>
                        <a:xfrm flipH="1" flipV="1">
                          <a:off x="3867923" y="3105923"/>
                          <a:ext cx="240781" cy="3992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1" idx="4"/>
                        </p:cNvCxnSpPr>
                        <p:nvPr/>
                      </p:nvCxnSpPr>
                      <p:spPr>
                        <a:xfrm>
                          <a:off x="4410456" y="3173107"/>
                          <a:ext cx="85344" cy="2337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61" idx="5"/>
                        </p:cNvCxnSpPr>
                        <p:nvPr/>
                      </p:nvCxnSpPr>
                      <p:spPr>
                        <a:xfrm flipH="1" flipV="1">
                          <a:off x="4623827" y="3084726"/>
                          <a:ext cx="88381" cy="2680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2" idx="3"/>
                        </p:cNvCxnSpPr>
                        <p:nvPr/>
                      </p:nvCxnSpPr>
                      <p:spPr>
                        <a:xfrm flipH="1">
                          <a:off x="5867400" y="3115899"/>
                          <a:ext cx="383413" cy="3893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3" idx="6"/>
                          <a:endCxn id="62" idx="4"/>
                        </p:cNvCxnSpPr>
                        <p:nvPr/>
                      </p:nvCxnSpPr>
                      <p:spPr>
                        <a:xfrm flipV="1">
                          <a:off x="6079513" y="3204280"/>
                          <a:ext cx="384671" cy="4152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59" name="Straight Connector 58"/>
                    <p:cNvCxnSpPr/>
                    <p:nvPr/>
                  </p:nvCxnSpPr>
                  <p:spPr>
                    <a:xfrm>
                      <a:off x="5257800" y="2871355"/>
                      <a:ext cx="457200" cy="0"/>
                    </a:xfrm>
                    <a:prstGeom prst="line">
                      <a:avLst/>
                    </a:prstGeom>
                    <a:ln>
                      <a:prstDash val="sysDash"/>
                    </a:ln>
                  </p:spPr>
                  <p:style>
                    <a:lnRef idx="3">
                      <a:schemeClr val="dk1"/>
                    </a:lnRef>
                    <a:fillRef idx="0">
                      <a:schemeClr val="dk1"/>
                    </a:fillRef>
                    <a:effectRef idx="2">
                      <a:schemeClr val="dk1"/>
                    </a:effectRef>
                    <a:fontRef idx="minor">
                      <a:schemeClr val="tx1"/>
                    </a:fontRef>
                  </p:style>
                </p:cxnSp>
              </p:grpSp>
              <p:grpSp>
                <p:nvGrpSpPr>
                  <p:cNvPr id="51" name="Group 50"/>
                  <p:cNvGrpSpPr/>
                  <p:nvPr/>
                </p:nvGrpSpPr>
                <p:grpSpPr>
                  <a:xfrm>
                    <a:off x="4995299" y="3505200"/>
                    <a:ext cx="3519455" cy="1338754"/>
                    <a:chOff x="4995299" y="3505200"/>
                    <a:chExt cx="3519455" cy="1338754"/>
                  </a:xfrm>
                </p:grpSpPr>
                <p:cxnSp>
                  <p:nvCxnSpPr>
                    <p:cNvPr id="52" name="Straight Arrow Connector 51"/>
                    <p:cNvCxnSpPr>
                      <a:endCxn id="60" idx="1"/>
                    </p:cNvCxnSpPr>
                    <p:nvPr/>
                  </p:nvCxnSpPr>
                  <p:spPr>
                    <a:xfrm>
                      <a:off x="4995299" y="3599889"/>
                      <a:ext cx="194700" cy="123408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737131" y="3733800"/>
                      <a:ext cx="282669" cy="10217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5"/>
                      <a:endCxn id="62" idx="0"/>
                    </p:cNvCxnSpPr>
                    <p:nvPr/>
                  </p:nvCxnSpPr>
                  <p:spPr>
                    <a:xfrm flipH="1">
                      <a:off x="8213002" y="3599889"/>
                      <a:ext cx="77481" cy="11556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46" idx="3"/>
                    </p:cNvCxnSpPr>
                    <p:nvPr/>
                  </p:nvCxnSpPr>
                  <p:spPr>
                    <a:xfrm flipH="1" flipV="1">
                      <a:off x="5273117" y="3599889"/>
                      <a:ext cx="130254" cy="112451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flipV="1">
                      <a:off x="6019800" y="3733800"/>
                      <a:ext cx="182146"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62" idx="7"/>
                    </p:cNvCxnSpPr>
                    <p:nvPr/>
                  </p:nvCxnSpPr>
                  <p:spPr>
                    <a:xfrm flipV="1">
                      <a:off x="8426373" y="3505200"/>
                      <a:ext cx="88381" cy="133875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46" name="Oval 45"/>
                <p:cNvSpPr/>
                <p:nvPr/>
              </p:nvSpPr>
              <p:spPr>
                <a:xfrm>
                  <a:off x="4456363" y="3048000"/>
                  <a:ext cx="42672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Environment</a:t>
                  </a:r>
                  <a:endParaRPr lang="en-US" dirty="0"/>
                </a:p>
              </p:txBody>
            </p:sp>
          </p:grpSp>
          <p:grpSp>
            <p:nvGrpSpPr>
              <p:cNvPr id="38" name="Group 37"/>
              <p:cNvGrpSpPr/>
              <p:nvPr/>
            </p:nvGrpSpPr>
            <p:grpSpPr>
              <a:xfrm>
                <a:off x="3778106" y="3610255"/>
                <a:ext cx="1245297" cy="1373918"/>
                <a:chOff x="3778106" y="3610255"/>
                <a:chExt cx="1245297" cy="1373918"/>
              </a:xfrm>
            </p:grpSpPr>
            <p:sp>
              <p:nvSpPr>
                <p:cNvPr id="39" name="Oval 38"/>
                <p:cNvSpPr/>
                <p:nvPr/>
              </p:nvSpPr>
              <p:spPr>
                <a:xfrm>
                  <a:off x="3778106" y="3820415"/>
                  <a:ext cx="1245296" cy="91440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Crash</a:t>
                  </a:r>
                  <a:endParaRPr lang="en-US" dirty="0">
                    <a:solidFill>
                      <a:schemeClr val="tx1"/>
                    </a:solidFill>
                  </a:endParaRPr>
                </a:p>
              </p:txBody>
            </p:sp>
            <p:cxnSp>
              <p:nvCxnSpPr>
                <p:cNvPr id="41" name="Straight Arrow Connector 40"/>
                <p:cNvCxnSpPr/>
                <p:nvPr/>
              </p:nvCxnSpPr>
              <p:spPr>
                <a:xfrm>
                  <a:off x="4724400" y="4648200"/>
                  <a:ext cx="299003" cy="3359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4573449" y="3610255"/>
                  <a:ext cx="301901" cy="24708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30" name="Group 29"/>
            <p:cNvGrpSpPr/>
            <p:nvPr/>
          </p:nvGrpSpPr>
          <p:grpSpPr>
            <a:xfrm>
              <a:off x="3142620" y="5059970"/>
              <a:ext cx="4790832" cy="1155179"/>
              <a:chOff x="1371600" y="2865144"/>
              <a:chExt cx="4790832" cy="1155179"/>
            </a:xfrm>
          </p:grpSpPr>
          <p:sp>
            <p:nvSpPr>
              <p:cNvPr id="33" name="Oval 32"/>
              <p:cNvSpPr/>
              <p:nvPr/>
            </p:nvSpPr>
            <p:spPr>
              <a:xfrm>
                <a:off x="1371600" y="3105923"/>
                <a:ext cx="1828800" cy="9144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
                </a:r>
              </a:p>
            </p:txBody>
          </p:sp>
          <p:cxnSp>
            <p:nvCxnSpPr>
              <p:cNvPr id="34" name="Straight Arrow Connector 33"/>
              <p:cNvCxnSpPr/>
              <p:nvPr/>
            </p:nvCxnSpPr>
            <p:spPr>
              <a:xfrm flipV="1">
                <a:off x="2590800" y="2865144"/>
                <a:ext cx="762000" cy="22698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3" idx="7"/>
              </p:cNvCxnSpPr>
              <p:nvPr/>
            </p:nvCxnSpPr>
            <p:spPr>
              <a:xfrm flipV="1">
                <a:off x="2932578" y="2999237"/>
                <a:ext cx="1176126" cy="24059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3200400" y="2999238"/>
                <a:ext cx="2962032" cy="4126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p:cNvCxnSpPr>
              <a:endCxn id="33" idx="0"/>
            </p:cNvCxnSpPr>
            <p:nvPr/>
          </p:nvCxnSpPr>
          <p:spPr>
            <a:xfrm flipH="1">
              <a:off x="4057020" y="4507047"/>
              <a:ext cx="210180" cy="793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158640"/>
      </p:ext>
    </p:extLst>
  </p:cSld>
  <p:clrMapOvr>
    <a:masterClrMapping/>
  </p:clrMapOvr>
  <p:transition spd="slow">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1143000"/>
          </a:xfrm>
        </p:spPr>
        <p:txBody>
          <a:bodyPr>
            <a:noAutofit/>
          </a:bodyPr>
          <a:lstStyle/>
          <a:p>
            <a:r>
              <a:rPr lang="en-US" sz="3600" dirty="0" smtClean="0"/>
              <a:t>Fault-Tolerant Consensus Using FDs</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334000"/>
              </a:xfrm>
            </p:spPr>
            <p:txBody>
              <a:bodyPr>
                <a:normAutofit fontScale="55000" lnSpcReduction="20000"/>
              </a:bodyPr>
              <a:lstStyle/>
              <a:p>
                <a:r>
                  <a:rPr lang="en-US" sz="4400" dirty="0" smtClean="0">
                    <a:solidFill>
                      <a:schemeClr val="accent2">
                        <a:lumMod val="75000"/>
                      </a:schemeClr>
                    </a:solidFill>
                  </a:rPr>
                  <a:t>Original motivation for FDs:   </a:t>
                </a:r>
                <a:r>
                  <a:rPr lang="en-US" sz="4400" dirty="0" smtClean="0"/>
                  <a:t>Give a simple, practical abstract service that we can add to a fault-prone asynchronous distributed system in order to solve consensus .</a:t>
                </a:r>
              </a:p>
              <a:p>
                <a:r>
                  <a:rPr lang="en-US" sz="4400" dirty="0" smtClean="0">
                    <a:solidFill>
                      <a:schemeClr val="accent3">
                        <a:lumMod val="50000"/>
                      </a:schemeClr>
                    </a:solidFill>
                  </a:rPr>
                  <a:t>[CT] </a:t>
                </a:r>
                <a:r>
                  <a:rPr lang="en-US" sz="4400" dirty="0" smtClean="0"/>
                  <a:t>describe an algorithm using </a:t>
                </a:r>
                <a14:m>
                  <m:oMath xmlns:m="http://schemas.openxmlformats.org/officeDocument/2006/math">
                    <m:r>
                      <a:rPr lang="en-US" sz="4400" i="1" smtClean="0">
                        <a:latin typeface="Cambria Math"/>
                      </a:rPr>
                      <m:t>⋄</m:t>
                    </m:r>
                    <m:r>
                      <a:rPr lang="en-US" sz="4400" b="0" i="1" smtClean="0">
                        <a:latin typeface="Cambria Math"/>
                      </a:rPr>
                      <m:t>𝑆</m:t>
                    </m:r>
                  </m:oMath>
                </a14:m>
                <a:r>
                  <a:rPr lang="en-US" sz="4400" dirty="0" smtClean="0"/>
                  <a:t> that solves consensus for </a:t>
                </a:r>
                <a14:m>
                  <m:oMath xmlns:m="http://schemas.openxmlformats.org/officeDocument/2006/math">
                    <m:r>
                      <a:rPr lang="en-US" sz="4400" i="1">
                        <a:latin typeface="Cambria Math"/>
                      </a:rPr>
                      <m:t>𝑓</m:t>
                    </m:r>
                    <m:r>
                      <a:rPr lang="en-US" sz="4400" i="1">
                        <a:latin typeface="Cambria Math"/>
                      </a:rPr>
                      <m:t>&lt;</m:t>
                    </m:r>
                    <m:f>
                      <m:fPr>
                        <m:ctrlPr>
                          <a:rPr lang="en-US" sz="4400" i="1">
                            <a:latin typeface="Cambria Math"/>
                          </a:rPr>
                        </m:ctrlPr>
                      </m:fPr>
                      <m:num>
                        <m:r>
                          <a:rPr lang="en-US" sz="4400" i="1">
                            <a:latin typeface="Cambria Math"/>
                          </a:rPr>
                          <m:t>𝑛</m:t>
                        </m:r>
                      </m:num>
                      <m:den>
                        <m:r>
                          <a:rPr lang="en-US" sz="4400" i="1">
                            <a:latin typeface="Cambria Math"/>
                          </a:rPr>
                          <m:t>2</m:t>
                        </m:r>
                      </m:den>
                    </m:f>
                  </m:oMath>
                </a14:m>
                <a:r>
                  <a:rPr lang="en-US" sz="4400" dirty="0" smtClean="0"/>
                  <a:t>.</a:t>
                </a:r>
              </a:p>
              <a:p>
                <a:r>
                  <a:rPr lang="en-US" sz="4400" dirty="0" smtClean="0"/>
                  <a:t>Complicated…and looks a lot like </a:t>
                </a:r>
                <a:r>
                  <a:rPr lang="en-US" sz="4400" dirty="0" err="1" smtClean="0"/>
                  <a:t>Paxos</a:t>
                </a:r>
                <a:r>
                  <a:rPr lang="en-US" sz="4400" dirty="0" smtClean="0">
                    <a:solidFill>
                      <a:schemeClr val="accent3">
                        <a:lumMod val="50000"/>
                      </a:schemeClr>
                    </a:solidFill>
                  </a:rPr>
                  <a:t>.</a:t>
                </a:r>
              </a:p>
              <a:p>
                <a:endParaRPr lang="en-US" sz="4400" dirty="0" smtClean="0">
                  <a:solidFill>
                    <a:schemeClr val="accent3">
                      <a:lumMod val="50000"/>
                    </a:schemeClr>
                  </a:solidFill>
                </a:endParaRPr>
              </a:p>
              <a:p>
                <a:endParaRPr lang="en-US" sz="4400" dirty="0">
                  <a:solidFill>
                    <a:schemeClr val="accent3">
                      <a:lumMod val="50000"/>
                    </a:schemeClr>
                  </a:solidFill>
                </a:endParaRPr>
              </a:p>
              <a:p>
                <a:endParaRPr lang="en-US" sz="4400" dirty="0" smtClean="0">
                  <a:solidFill>
                    <a:schemeClr val="accent3">
                      <a:lumMod val="50000"/>
                    </a:schemeClr>
                  </a:solidFill>
                </a:endParaRPr>
              </a:p>
              <a:p>
                <a:endParaRPr lang="en-US" sz="4400" dirty="0" smtClean="0">
                  <a:solidFill>
                    <a:schemeClr val="accent3">
                      <a:lumMod val="50000"/>
                    </a:schemeClr>
                  </a:solidFill>
                </a:endParaRPr>
              </a:p>
              <a:p>
                <a:r>
                  <a:rPr lang="en-US" sz="4400" dirty="0" smtClean="0"/>
                  <a:t>So instead, let’s try using </a:t>
                </a:r>
                <a:r>
                  <a:rPr lang="en-US" sz="4400" dirty="0" smtClean="0">
                    <a:solidFill>
                      <a:schemeClr val="accent2">
                        <a:lumMod val="75000"/>
                      </a:schemeClr>
                    </a:solidFill>
                  </a:rPr>
                  <a:t>Paxos  + </a:t>
                </a:r>
                <a14:m>
                  <m:oMath xmlns:m="http://schemas.openxmlformats.org/officeDocument/2006/math">
                    <m:r>
                      <a:rPr lang="en-US" sz="4400" b="0" i="0" smtClean="0">
                        <a:solidFill>
                          <a:schemeClr val="accent2">
                            <a:lumMod val="75000"/>
                          </a:schemeClr>
                        </a:solidFill>
                        <a:latin typeface="Cambria Math"/>
                      </a:rPr>
                      <m:t> </m:t>
                    </m:r>
                    <m:r>
                      <m:rPr>
                        <m:sty m:val="p"/>
                      </m:rPr>
                      <a:rPr lang="en-US" sz="4400" b="0" i="0" smtClean="0">
                        <a:solidFill>
                          <a:schemeClr val="accent2">
                            <a:lumMod val="75000"/>
                          </a:schemeClr>
                        </a:solidFill>
                        <a:latin typeface="Cambria Math"/>
                      </a:rPr>
                      <m:t>Ω</m:t>
                    </m:r>
                  </m:oMath>
                </a14:m>
                <a:r>
                  <a:rPr lang="en-US" sz="4400" dirty="0" smtClean="0">
                    <a:solidFill>
                      <a:schemeClr val="accent2">
                        <a:lumMod val="75000"/>
                      </a:schemeClr>
                    </a:solidFill>
                  </a:rPr>
                  <a:t>.</a:t>
                </a:r>
              </a:p>
              <a:p>
                <a:r>
                  <a:rPr lang="en-US" sz="4400" dirty="0" smtClean="0"/>
                  <a:t>Basic idea:   Use </a:t>
                </a:r>
                <a14:m>
                  <m:oMath xmlns:m="http://schemas.openxmlformats.org/officeDocument/2006/math">
                    <m:r>
                      <m:rPr>
                        <m:sty m:val="p"/>
                      </m:rPr>
                      <a:rPr lang="en-US" sz="4400">
                        <a:latin typeface="Cambria Math"/>
                      </a:rPr>
                      <m:t>Ω</m:t>
                    </m:r>
                    <m:r>
                      <a:rPr lang="en-US" sz="4400" i="1">
                        <a:latin typeface="Cambria Math"/>
                      </a:rPr>
                      <m:t> </m:t>
                    </m:r>
                  </m:oMath>
                </a14:m>
                <a:r>
                  <a:rPr lang="en-US" sz="4400" dirty="0" smtClean="0"/>
                  <a:t> to select leaders, who are the processes that start ballots.</a:t>
                </a:r>
              </a:p>
              <a:p>
                <a:r>
                  <a:rPr lang="en-US" sz="4400" dirty="0" smtClean="0"/>
                  <a:t>Use simple majorities rather than general quorums.</a:t>
                </a:r>
              </a:p>
              <a:p>
                <a:endParaRPr lang="en-US" sz="4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334000"/>
              </a:xfrm>
              <a:blipFill rotWithShape="1">
                <a:blip r:embed="rId3"/>
                <a:stretch>
                  <a:fillRect l="-963" t="-2171" r="-5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49</a:t>
            </a:fld>
            <a:endParaRPr lang="en-US"/>
          </a:p>
        </p:txBody>
      </p:sp>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399" y="3048000"/>
            <a:ext cx="2730921" cy="2103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249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 </a:t>
            </a:r>
            <a:r>
              <a:rPr lang="en-US" dirty="0" smtClean="0"/>
              <a:t>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447800"/>
                <a:ext cx="8458200" cy="5029200"/>
              </a:xfrm>
            </p:spPr>
            <p:txBody>
              <a:bodyPr>
                <a:normAutofit/>
              </a:bodyPr>
              <a:lstStyle/>
              <a:p>
                <a:pPr>
                  <a:lnSpc>
                    <a:spcPct val="80000"/>
                  </a:lnSpc>
                </a:pPr>
                <a:r>
                  <a:rPr lang="en-US" sz="2800" dirty="0"/>
                  <a:t>Any process </a:t>
                </a:r>
                <a14:m>
                  <m:oMath xmlns:m="http://schemas.openxmlformats.org/officeDocument/2006/math">
                    <m:r>
                      <a:rPr lang="en-US" sz="2800" i="1" dirty="0" smtClean="0">
                        <a:latin typeface="Cambria Math"/>
                      </a:rPr>
                      <m:t>𝑖</m:t>
                    </m:r>
                  </m:oMath>
                </a14:m>
                <a:r>
                  <a:rPr lang="en-US" sz="2800" dirty="0"/>
                  <a:t> can create a ballot, at any time.</a:t>
                </a:r>
              </a:p>
              <a:p>
                <a:pPr lvl="1">
                  <a:lnSpc>
                    <a:spcPct val="80000"/>
                  </a:lnSpc>
                </a:pPr>
                <a:r>
                  <a:rPr lang="en-US" sz="2400" dirty="0"/>
                  <a:t>Use </a:t>
                </a:r>
                <a:r>
                  <a:rPr lang="en-US" sz="2400" dirty="0" smtClean="0"/>
                  <a:t>a locally-reserved </a:t>
                </a:r>
                <a:r>
                  <a:rPr lang="en-US" sz="2400" dirty="0"/>
                  <a:t>ballot </a:t>
                </a:r>
                <a:r>
                  <a:rPr lang="en-US" sz="2400" dirty="0" smtClean="0"/>
                  <a:t>id.</a:t>
                </a:r>
                <a:endParaRPr lang="en-US" sz="2400" dirty="0"/>
              </a:p>
              <a:p>
                <a:pPr lvl="1">
                  <a:lnSpc>
                    <a:spcPct val="80000"/>
                  </a:lnSpc>
                </a:pPr>
                <a:r>
                  <a:rPr lang="en-US" sz="2400" dirty="0"/>
                  <a:t>Ballot start is triggered by </a:t>
                </a:r>
                <a:r>
                  <a:rPr lang="en-US" sz="2400" dirty="0" smtClean="0"/>
                  <a:t>a </a:t>
                </a:r>
                <a14:m>
                  <m:oMath xmlns:m="http://schemas.openxmlformats.org/officeDocument/2006/math">
                    <m:r>
                      <a:rPr lang="en-US" sz="2400" i="1" dirty="0" smtClean="0">
                        <a:solidFill>
                          <a:srgbClr val="990033"/>
                        </a:solidFill>
                        <a:latin typeface="Cambria Math"/>
                      </a:rPr>
                      <m:t>𝐵𝑎𝑙𝑙𝑜𝑡𝑇𝑟𝑖𝑔𝑔𝑒𝑟</m:t>
                    </m:r>
                  </m:oMath>
                </a14:m>
                <a:r>
                  <a:rPr lang="en-US" sz="2400" dirty="0"/>
                  <a:t> </a:t>
                </a:r>
                <a:r>
                  <a:rPr lang="en-US" sz="2400" dirty="0" smtClean="0"/>
                  <a:t>service.</a:t>
                </a:r>
                <a:endParaRPr lang="en-US" sz="2400" dirty="0"/>
              </a:p>
              <a:p>
                <a:pPr>
                  <a:lnSpc>
                    <a:spcPct val="80000"/>
                  </a:lnSpc>
                </a:pPr>
                <a:r>
                  <a:rPr lang="en-US" sz="2800" dirty="0" smtClean="0">
                    <a:solidFill>
                      <a:srgbClr val="990033"/>
                    </a:solidFill>
                  </a:rPr>
                  <a:t>Phase </a:t>
                </a:r>
                <a:r>
                  <a:rPr lang="en-US" sz="2800" dirty="0">
                    <a:solidFill>
                      <a:srgbClr val="990033"/>
                    </a:solidFill>
                  </a:rPr>
                  <a:t>1:</a:t>
                </a:r>
              </a:p>
              <a:p>
                <a:pPr lvl="1">
                  <a:lnSpc>
                    <a:spcPct val="80000"/>
                  </a:lnSpc>
                </a:pPr>
                <a:r>
                  <a:rPr lang="en-US" sz="2400" dirty="0"/>
                  <a:t>Process </a:t>
                </a:r>
                <a14:m>
                  <m:oMath xmlns:m="http://schemas.openxmlformats.org/officeDocument/2006/math">
                    <m:r>
                      <a:rPr lang="en-US" sz="2400" i="1" dirty="0" smtClean="0">
                        <a:latin typeface="Cambria Math"/>
                      </a:rPr>
                      <m:t>𝑖</m:t>
                    </m:r>
                  </m:oMath>
                </a14:m>
                <a:r>
                  <a:rPr lang="en-US" sz="2400" dirty="0"/>
                  <a:t> starts a ballo</a:t>
                </a:r>
                <a:r>
                  <a:rPr lang="en-US" sz="2400" dirty="0" smtClean="0"/>
                  <a:t>t</a:t>
                </a:r>
                <a14:m>
                  <m:oMath xmlns:m="http://schemas.openxmlformats.org/officeDocument/2006/math">
                    <m:r>
                      <a:rPr lang="en-US" sz="2400" i="1" dirty="0">
                        <a:latin typeface="Cambria Math"/>
                      </a:rPr>
                      <m:t>,</m:t>
                    </m:r>
                  </m:oMath>
                </a14:m>
                <a:r>
                  <a:rPr lang="en-US" sz="2400" dirty="0"/>
                  <a:t> but doesn’t assign a value to it yet.</a:t>
                </a:r>
              </a:p>
              <a:p>
                <a:pPr lvl="1">
                  <a:lnSpc>
                    <a:spcPct val="80000"/>
                  </a:lnSpc>
                </a:pPr>
                <a:r>
                  <a:rPr lang="en-US" sz="2400" dirty="0"/>
                  <a:t>Rather, </a:t>
                </a:r>
                <a:r>
                  <a:rPr lang="en-US" sz="2400" dirty="0" smtClean="0"/>
                  <a:t>it first </a:t>
                </a:r>
                <a:r>
                  <a:rPr lang="en-US" sz="2400" dirty="0"/>
                  <a:t>tries to collect enough abstention information for smaller ballots to </a:t>
                </a:r>
                <a:r>
                  <a:rPr lang="en-US" sz="2400" dirty="0" smtClean="0"/>
                  <a:t>guarantee a certain Condition (2).</a:t>
                </a:r>
                <a:endParaRPr lang="en-US" sz="2400" dirty="0"/>
              </a:p>
              <a:p>
                <a:pPr lvl="1">
                  <a:lnSpc>
                    <a:spcPct val="80000"/>
                  </a:lnSpc>
                </a:pPr>
                <a:r>
                  <a:rPr lang="en-US" sz="2400" dirty="0" smtClean="0"/>
                  <a:t>If/when it collects that, assigns </a:t>
                </a:r>
                <a14:m>
                  <m:oMath xmlns:m="http://schemas.openxmlformats.org/officeDocument/2006/math">
                    <m:r>
                      <a:rPr lang="en-US" sz="2400" i="1" dirty="0" smtClean="0">
                        <a:solidFill>
                          <a:schemeClr val="accent2">
                            <a:lumMod val="75000"/>
                          </a:schemeClr>
                        </a:solidFill>
                        <a:latin typeface="Cambria Math"/>
                      </a:rPr>
                      <m:t>𝑣𝑎𝑙</m:t>
                    </m:r>
                    <m:r>
                      <a:rPr lang="en-US" sz="2400" i="1" dirty="0">
                        <a:solidFill>
                          <a:schemeClr val="accent2">
                            <a:lumMod val="75000"/>
                          </a:schemeClr>
                        </a:solidFill>
                        <a:latin typeface="Cambria Math"/>
                      </a:rPr>
                      <m:t>(</m:t>
                    </m:r>
                    <m:r>
                      <a:rPr lang="en-US" sz="2400" i="1" dirty="0">
                        <a:solidFill>
                          <a:schemeClr val="accent2">
                            <a:lumMod val="75000"/>
                          </a:schemeClr>
                        </a:solidFill>
                        <a:latin typeface="Cambria Math"/>
                      </a:rPr>
                      <m:t>𝑏</m:t>
                    </m:r>
                    <m:r>
                      <a:rPr lang="en-US" sz="2400" i="1" dirty="0">
                        <a:solidFill>
                          <a:schemeClr val="accent2">
                            <a:lumMod val="75000"/>
                          </a:schemeClr>
                        </a:solidFill>
                        <a:latin typeface="Cambria Math"/>
                      </a:rPr>
                      <m:t>)</m:t>
                    </m:r>
                  </m:oMath>
                </a14:m>
                <a:r>
                  <a:rPr lang="en-US" sz="2400" dirty="0">
                    <a:solidFill>
                      <a:schemeClr val="accent2">
                        <a:lumMod val="75000"/>
                      </a:schemeClr>
                    </a:solidFill>
                  </a:rPr>
                  <a:t>.</a:t>
                </a:r>
                <a:endParaRPr lang="en-US" sz="2400" dirty="0" smtClean="0">
                  <a:solidFill>
                    <a:schemeClr val="accent2">
                      <a:lumMod val="75000"/>
                    </a:schemeClr>
                  </a:solidFill>
                </a:endParaRPr>
              </a:p>
              <a:p>
                <a:r>
                  <a:rPr lang="en-US" sz="2800" dirty="0">
                    <a:solidFill>
                      <a:srgbClr val="990033"/>
                    </a:solidFill>
                  </a:rPr>
                  <a:t>Phase 2:</a:t>
                </a:r>
              </a:p>
              <a:p>
                <a:pPr lvl="1"/>
                <a:r>
                  <a:rPr lang="en-US" sz="2400" dirty="0"/>
                  <a:t>Tries to get </a:t>
                </a:r>
                <a:r>
                  <a:rPr lang="en-US" sz="2400" dirty="0" smtClean="0"/>
                  <a:t>a write quorum of processes </a:t>
                </a:r>
                <a:r>
                  <a:rPr lang="en-US" sz="2400" dirty="0"/>
                  <a:t>to vote for its </a:t>
                </a:r>
                <a:r>
                  <a:rPr lang="en-US" sz="2400" dirty="0" smtClean="0"/>
                  <a:t>ballot</a:t>
                </a:r>
                <a:r>
                  <a:rPr lang="en-US" sz="2400" dirty="0"/>
                  <a:t>.</a:t>
                </a:r>
              </a:p>
              <a:p>
                <a:pPr lvl="1">
                  <a:lnSpc>
                    <a:spcPct val="80000"/>
                  </a:lnSpc>
                </a:pPr>
                <a:endParaRPr lang="en-US" sz="2400" dirty="0">
                  <a:solidFill>
                    <a:schemeClr val="accent2"/>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447800"/>
                <a:ext cx="8458200" cy="5029200"/>
              </a:xfrm>
              <a:blipFill rotWithShape="1">
                <a:blip r:embed="rId3"/>
                <a:stretch>
                  <a:fillRect l="-1225" t="-2667" r="-1009"/>
                </a:stretch>
              </a:blipFill>
            </p:spPr>
            <p:txBody>
              <a:bodyPr/>
              <a:lstStyle/>
              <a:p>
                <a:r>
                  <a:rPr lang="en-US">
                    <a:noFill/>
                  </a:rPr>
                  <a:t> </a:t>
                </a:r>
              </a:p>
            </p:txBody>
          </p:sp>
        </mc:Fallback>
      </mc:AlternateContent>
    </p:spTree>
    <p:extLst>
      <p:ext uri="{BB962C8B-B14F-4D97-AF65-F5344CB8AC3E}">
        <p14:creationId xmlns:p14="http://schemas.microsoft.com/office/powerpoint/2010/main" val="258825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28600" y="152400"/>
                <a:ext cx="8686800" cy="1143000"/>
              </a:xfrm>
            </p:spPr>
            <p:txBody>
              <a:bodyPr>
                <a:noAutofit/>
              </a:bodyPr>
              <a:lstStyle/>
              <a:p>
                <a:r>
                  <a:rPr lang="en-US" sz="3600" dirty="0" smtClean="0"/>
                  <a:t>Consensus Algorithm Using </a:t>
                </a:r>
                <a14:m>
                  <m:oMath xmlns:m="http://schemas.openxmlformats.org/officeDocument/2006/math">
                    <m:r>
                      <m:rPr>
                        <m:sty m:val="p"/>
                      </m:rPr>
                      <a:rPr lang="en-US" sz="3600" b="0" i="1" smtClean="0">
                        <a:latin typeface="Cambria Math"/>
                      </a:rPr>
                      <m:t>Ω</m:t>
                    </m:r>
                  </m:oMath>
                </a14:m>
                <a:endParaRPr lang="en-US" sz="36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28600" y="152400"/>
                <a:ext cx="8686800" cy="1143000"/>
              </a:xfr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71600"/>
                <a:ext cx="8534400" cy="5257800"/>
              </a:xfrm>
            </p:spPr>
            <p:txBody>
              <a:bodyPr>
                <a:normAutofit fontScale="77500" lnSpcReduction="20000"/>
              </a:bodyPr>
              <a:lstStyle/>
              <a:p>
                <a:r>
                  <a:rPr lang="en-US" sz="3400" dirty="0" err="1" smtClean="0">
                    <a:solidFill>
                      <a:schemeClr val="accent2">
                        <a:lumMod val="75000"/>
                      </a:schemeClr>
                    </a:solidFill>
                  </a:rPr>
                  <a:t>Paxos</a:t>
                </a:r>
                <a:r>
                  <a:rPr lang="en-US" sz="3400" dirty="0" smtClean="0">
                    <a:solidFill>
                      <a:schemeClr val="accent2">
                        <a:lumMod val="75000"/>
                      </a:schemeClr>
                    </a:solidFill>
                  </a:rPr>
                  <a:t>-style algorithm using </a:t>
                </a:r>
                <a14:m>
                  <m:oMath xmlns:m="http://schemas.openxmlformats.org/officeDocument/2006/math">
                    <m:r>
                      <m:rPr>
                        <m:sty m:val="p"/>
                      </m:rPr>
                      <a:rPr lang="en-US" sz="3400">
                        <a:solidFill>
                          <a:schemeClr val="accent2">
                            <a:lumMod val="75000"/>
                          </a:schemeClr>
                        </a:solidFill>
                        <a:latin typeface="Cambria Math"/>
                      </a:rPr>
                      <m:t>Ω</m:t>
                    </m:r>
                  </m:oMath>
                </a14:m>
                <a:r>
                  <a:rPr lang="en-US" sz="3400" dirty="0" smtClean="0">
                    <a:solidFill>
                      <a:schemeClr val="accent2">
                        <a:lumMod val="75000"/>
                      </a:schemeClr>
                    </a:solidFill>
                  </a:rPr>
                  <a:t>:</a:t>
                </a:r>
              </a:p>
              <a:p>
                <a:pPr lvl="1"/>
                <a:r>
                  <a:rPr lang="en-US" sz="2900" dirty="0" smtClean="0"/>
                  <a:t>Process </a:t>
                </a:r>
                <a14:m>
                  <m:oMath xmlns:m="http://schemas.openxmlformats.org/officeDocument/2006/math">
                    <m:r>
                      <a:rPr lang="en-US" sz="2900" i="1" dirty="0" smtClean="0">
                        <a:latin typeface="Cambria Math"/>
                      </a:rPr>
                      <m:t>𝑖</m:t>
                    </m:r>
                  </m:oMath>
                </a14:m>
                <a:r>
                  <a:rPr lang="en-US" sz="2900" dirty="0" smtClean="0"/>
                  <a:t> may start a new ballot only when the latest local output from </a:t>
                </a:r>
                <a14:m>
                  <m:oMath xmlns:m="http://schemas.openxmlformats.org/officeDocument/2006/math">
                    <m:r>
                      <m:rPr>
                        <m:sty m:val="p"/>
                      </m:rPr>
                      <a:rPr lang="en-US" sz="2900" b="0" i="0" smtClean="0">
                        <a:latin typeface="Cambria Math"/>
                      </a:rPr>
                      <m:t>Ω</m:t>
                    </m:r>
                    <m:r>
                      <a:rPr lang="en-US" sz="2900" b="0" i="0" smtClean="0">
                        <a:latin typeface="Cambria Math"/>
                      </a:rPr>
                      <m:t>  </m:t>
                    </m:r>
                    <m:r>
                      <m:rPr>
                        <m:sty m:val="p"/>
                      </m:rPr>
                      <a:rPr lang="en-US" sz="2900" b="0" i="0" smtClean="0">
                        <a:latin typeface="Cambria Math"/>
                      </a:rPr>
                      <m:t>i</m:t>
                    </m:r>
                  </m:oMath>
                </a14:m>
                <a:r>
                  <a:rPr lang="en-US" sz="2900" dirty="0" smtClean="0"/>
                  <a:t>s </a:t>
                </a:r>
                <a14:m>
                  <m:oMath xmlns:m="http://schemas.openxmlformats.org/officeDocument/2006/math">
                    <m:r>
                      <a:rPr lang="en-US" sz="2900" b="0" i="1" smtClean="0">
                        <a:latin typeface="Cambria Math"/>
                      </a:rPr>
                      <m:t>𝑖</m:t>
                    </m:r>
                  </m:oMath>
                </a14:m>
                <a:r>
                  <a:rPr lang="en-US" sz="2900" b="0" dirty="0" smtClean="0"/>
                  <a:t>, that is, when process </a:t>
                </a:r>
                <a14:m>
                  <m:oMath xmlns:m="http://schemas.openxmlformats.org/officeDocument/2006/math">
                    <m:r>
                      <a:rPr lang="en-US" sz="2900" b="0" i="1" smtClean="0">
                        <a:latin typeface="Cambria Math"/>
                      </a:rPr>
                      <m:t>𝑖</m:t>
                    </m:r>
                  </m:oMath>
                </a14:m>
                <a:r>
                  <a:rPr lang="en-US" sz="2900" b="0" dirty="0" smtClean="0"/>
                  <a:t> thinks that it is the leader.</a:t>
                </a:r>
              </a:p>
              <a:p>
                <a:pPr lvl="1"/>
                <a:r>
                  <a:rPr lang="en-US" sz="2900" dirty="0" smtClean="0"/>
                  <a:t>A process abstains from a ballot only if it has heard of a ballot with a larger identifier.</a:t>
                </a:r>
              </a:p>
              <a:p>
                <a:pPr lvl="1"/>
                <a:r>
                  <a:rPr lang="en-US" sz="2900" dirty="0" smtClean="0"/>
                  <a:t>All processes respond to all phase 1 and phase 2 messages. </a:t>
                </a:r>
              </a:p>
              <a:p>
                <a:pPr lvl="1"/>
                <a:r>
                  <a:rPr lang="en-US" sz="2900" dirty="0" smtClean="0"/>
                  <a:t>In phase 2, a process either sends a positive </a:t>
                </a:r>
                <a:r>
                  <a:rPr lang="en-US" sz="2900" dirty="0" err="1" smtClean="0"/>
                  <a:t>ack</a:t>
                </a:r>
                <a:r>
                  <a:rPr lang="en-US" sz="2900" dirty="0" smtClean="0"/>
                  <a:t> containing a vote for the ballot, or a negative </a:t>
                </a:r>
                <a:r>
                  <a:rPr lang="en-US" sz="2900" dirty="0" err="1" smtClean="0"/>
                  <a:t>ack</a:t>
                </a:r>
                <a:r>
                  <a:rPr lang="en-US" sz="2900" dirty="0" smtClean="0"/>
                  <a:t> saying that it has abstained from the ballot (because it has heard of a larger one).</a:t>
                </a:r>
                <a:endParaRPr lang="en-US" sz="2900" b="0" dirty="0" smtClean="0"/>
              </a:p>
              <a:p>
                <a:pPr lvl="1"/>
                <a:r>
                  <a:rPr lang="en-US" sz="2900" dirty="0" smtClean="0"/>
                  <a:t>The leader waits for a majority of</a:t>
                </a:r>
                <a14:m>
                  <m:oMath xmlns:m="http://schemas.openxmlformats.org/officeDocument/2006/math">
                    <m:r>
                      <a:rPr lang="en-US" sz="2900" i="1" dirty="0" smtClean="0">
                        <a:latin typeface="Cambria Math"/>
                      </a:rPr>
                      <m:t> </m:t>
                    </m:r>
                  </m:oMath>
                </a14:m>
                <a:r>
                  <a:rPr lang="en-US" sz="2900" dirty="0" smtClean="0"/>
                  <a:t>responses for each phase.</a:t>
                </a:r>
                <a:endParaRPr lang="en-US" sz="2900" b="0" dirty="0" smtClean="0"/>
              </a:p>
              <a:p>
                <a:pPr lvl="1"/>
                <a:r>
                  <a:rPr lang="en-US" sz="2900" dirty="0" smtClean="0"/>
                  <a:t>If these yield enough votes to decide, the leader does so.  If not, then it abandons the ballot and starts a new one with a larger ballot id.</a:t>
                </a:r>
              </a:p>
              <a:p>
                <a:pPr lvl="1"/>
                <a:r>
                  <a:rPr lang="en-US" sz="2900" dirty="0" smtClean="0"/>
                  <a:t>A leader should not abandon old ballots and start new ones “unnecessarily”.</a:t>
                </a:r>
                <a:endParaRPr lang="en-US" sz="2900" b="0" dirty="0" smtClean="0"/>
              </a:p>
              <a:p>
                <a:r>
                  <a:rPr lang="en-US" sz="3600" dirty="0" smtClean="0"/>
                  <a:t>Details </a:t>
                </a:r>
                <a:r>
                  <a:rPr lang="en-US" sz="3600" dirty="0"/>
                  <a:t>LTTR.</a:t>
                </a:r>
              </a:p>
              <a:p>
                <a:pPr lvl="1"/>
                <a:endParaRPr lang="en-US" sz="29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71600"/>
                <a:ext cx="8534400" cy="5257800"/>
              </a:xfrm>
              <a:blipFill rotWithShape="1">
                <a:blip r:embed="rId4"/>
                <a:stretch>
                  <a:fillRect l="-1214" t="-2317" r="-71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50</a:t>
            </a:fld>
            <a:endParaRPr lang="en-US"/>
          </a:p>
        </p:txBody>
      </p:sp>
    </p:spTree>
    <p:extLst>
      <p:ext uri="{BB962C8B-B14F-4D97-AF65-F5344CB8AC3E}">
        <p14:creationId xmlns:p14="http://schemas.microsoft.com/office/powerpoint/2010/main" val="331943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10600" cy="1600200"/>
          </a:xfrm>
        </p:spPr>
        <p:txBody>
          <a:bodyPr>
            <a:noAutofit/>
          </a:bodyPr>
          <a:lstStyle/>
          <a:p>
            <a:r>
              <a:rPr lang="en-US" sz="3600" dirty="0" smtClean="0"/>
              <a:t>Fault-Tolerant </a:t>
            </a:r>
            <a:r>
              <a:rPr lang="en-US" sz="3600" dirty="0"/>
              <a:t>Consensus </a:t>
            </a:r>
            <a:r>
              <a:rPr lang="en-US" sz="3600" dirty="0" smtClean="0"/>
              <a:t>Using </a:t>
            </a:r>
            <a:r>
              <a:rPr lang="en-US" sz="3600" dirty="0"/>
              <a:t>FDs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752600"/>
                <a:ext cx="8229600" cy="3581400"/>
              </a:xfrm>
            </p:spPr>
            <p:txBody>
              <a:bodyPr>
                <a:normAutofit fontScale="92500" lnSpcReduction="10000"/>
              </a:bodyPr>
              <a:lstStyle/>
              <a:p>
                <a:r>
                  <a:rPr lang="en-US" sz="3400" dirty="0" smtClean="0"/>
                  <a:t>So, we can solve fault-tolerant consensus for </a:t>
                </a:r>
                <a14:m>
                  <m:oMath xmlns:m="http://schemas.openxmlformats.org/officeDocument/2006/math">
                    <m:r>
                      <a:rPr lang="en-US" sz="3400" b="0" i="1" smtClean="0">
                        <a:latin typeface="Cambria Math"/>
                      </a:rPr>
                      <m:t>𝑓</m:t>
                    </m:r>
                    <m:r>
                      <a:rPr lang="en-US" sz="3400" b="0" i="1" smtClean="0">
                        <a:latin typeface="Cambria Math"/>
                      </a:rPr>
                      <m:t>&lt;</m:t>
                    </m:r>
                    <m:f>
                      <m:fPr>
                        <m:ctrlPr>
                          <a:rPr lang="en-US" sz="3400" b="0" i="1" smtClean="0">
                            <a:latin typeface="Cambria Math"/>
                          </a:rPr>
                        </m:ctrlPr>
                      </m:fPr>
                      <m:num>
                        <m:r>
                          <a:rPr lang="en-US" sz="3400" b="0" i="1" smtClean="0">
                            <a:latin typeface="Cambria Math"/>
                          </a:rPr>
                          <m:t>𝑛</m:t>
                        </m:r>
                      </m:num>
                      <m:den>
                        <m:r>
                          <a:rPr lang="en-US" sz="3400" b="0" i="1" smtClean="0">
                            <a:latin typeface="Cambria Math"/>
                          </a:rPr>
                          <m:t>2</m:t>
                        </m:r>
                      </m:den>
                    </m:f>
                    <m:r>
                      <a:rPr lang="en-US" sz="3400" b="0" i="1" smtClean="0">
                        <a:latin typeface="Cambria Math"/>
                      </a:rPr>
                      <m:t>,</m:t>
                    </m:r>
                  </m:oMath>
                </a14:m>
                <a:r>
                  <a:rPr lang="en-US" sz="3400" dirty="0" smtClean="0"/>
                  <a:t> provided we have an eventually-stable, </a:t>
                </a:r>
                <a:r>
                  <a:rPr lang="en-US" sz="3400" dirty="0" err="1" smtClean="0"/>
                  <a:t>nonfaulty</a:t>
                </a:r>
                <a:r>
                  <a:rPr lang="en-US" sz="3400" dirty="0" smtClean="0"/>
                  <a:t> leader.</a:t>
                </a:r>
              </a:p>
              <a:p>
                <a:endParaRPr lang="en-US" sz="3400" dirty="0" smtClean="0"/>
              </a:p>
              <a:p>
                <a:r>
                  <a:rPr lang="en-US" sz="3400" dirty="0" smtClean="0">
                    <a:solidFill>
                      <a:schemeClr val="accent3">
                        <a:lumMod val="50000"/>
                      </a:schemeClr>
                    </a:solidFill>
                  </a:rPr>
                  <a:t>[CT] </a:t>
                </a:r>
                <a:r>
                  <a:rPr lang="en-US" sz="3400" dirty="0" smtClean="0"/>
                  <a:t>also prove a lower bound saying that, even with </a:t>
                </a:r>
                <a14:m>
                  <m:oMath xmlns:m="http://schemas.openxmlformats.org/officeDocument/2006/math">
                    <m:r>
                      <a:rPr lang="en-US" sz="3400" b="0" i="1" smtClean="0">
                        <a:latin typeface="Cambria Math"/>
                      </a:rPr>
                      <m:t>⋄</m:t>
                    </m:r>
                    <m:r>
                      <a:rPr lang="en-US" sz="3400" b="0" i="1" smtClean="0">
                        <a:latin typeface="Cambria Math"/>
                      </a:rPr>
                      <m:t>𝑃</m:t>
                    </m:r>
                    <m:r>
                      <a:rPr lang="en-US" sz="3400" b="0" i="1" smtClean="0">
                        <a:latin typeface="Cambria Math"/>
                      </a:rPr>
                      <m:t>,</m:t>
                    </m:r>
                  </m:oMath>
                </a14:m>
                <a:r>
                  <a:rPr lang="en-US" sz="3400" dirty="0" smtClean="0"/>
                  <a:t> it’s impossible to solve consensus with </a:t>
                </a:r>
                <a14:m>
                  <m:oMath xmlns:m="http://schemas.openxmlformats.org/officeDocument/2006/math">
                    <m:r>
                      <a:rPr lang="en-US" sz="3400" b="0" i="1" smtClean="0">
                        <a:latin typeface="Cambria Math"/>
                      </a:rPr>
                      <m:t>𝑓</m:t>
                    </m:r>
                    <m:r>
                      <a:rPr lang="en-US" sz="3400" b="0" i="1" smtClean="0">
                        <a:latin typeface="Cambria Math"/>
                      </a:rPr>
                      <m:t>≥</m:t>
                    </m:r>
                    <m:f>
                      <m:fPr>
                        <m:ctrlPr>
                          <a:rPr lang="en-US" sz="3400" b="0" i="1" smtClean="0">
                            <a:latin typeface="Cambria Math"/>
                          </a:rPr>
                        </m:ctrlPr>
                      </m:fPr>
                      <m:num>
                        <m:r>
                          <a:rPr lang="en-US" sz="3400" b="0" i="1" smtClean="0">
                            <a:latin typeface="Cambria Math"/>
                          </a:rPr>
                          <m:t>𝑛</m:t>
                        </m:r>
                      </m:num>
                      <m:den>
                        <m:r>
                          <a:rPr lang="en-US" sz="3400" b="0" i="1" smtClean="0">
                            <a:latin typeface="Cambria Math"/>
                          </a:rPr>
                          <m:t>2</m:t>
                        </m:r>
                      </m:den>
                    </m:f>
                    <m:r>
                      <a:rPr lang="en-US" sz="3400" b="0" i="1" smtClean="0">
                        <a:latin typeface="Cambria Math"/>
                      </a:rPr>
                      <m:t>…</m:t>
                    </m:r>
                  </m:oMath>
                </a14:m>
                <a:endParaRPr lang="en-US" sz="34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752600"/>
                <a:ext cx="8229600" cy="3581400"/>
              </a:xfrm>
              <a:blipFill rotWithShape="1">
                <a:blip r:embed="rId3"/>
                <a:stretch>
                  <a:fillRect l="-1556" t="-3407" r="-17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51</a:t>
            </a:fld>
            <a:endParaRPr lang="en-US"/>
          </a:p>
        </p:txBody>
      </p:sp>
    </p:spTree>
    <p:extLst>
      <p:ext uri="{BB962C8B-B14F-4D97-AF65-F5344CB8AC3E}">
        <p14:creationId xmlns:p14="http://schemas.microsoft.com/office/powerpoint/2010/main" val="120414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10600" cy="1143000"/>
          </a:xfrm>
        </p:spPr>
        <p:txBody>
          <a:bodyPr>
            <a:noAutofit/>
          </a:bodyPr>
          <a:lstStyle/>
          <a:p>
            <a:r>
              <a:rPr lang="en-US" sz="3600" dirty="0" smtClean="0"/>
              <a:t>Lower Bound for Consensus Using </a:t>
            </a:r>
            <a:r>
              <a:rPr lang="en-US" sz="3600" dirty="0"/>
              <a:t>FDs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371600"/>
                <a:ext cx="8229600" cy="5181600"/>
              </a:xfrm>
            </p:spPr>
            <p:txBody>
              <a:bodyPr>
                <a:normAutofit fontScale="77500" lnSpcReduction="20000"/>
              </a:bodyPr>
              <a:lstStyle/>
              <a:p>
                <a:r>
                  <a:rPr lang="en-US" sz="3400" dirty="0" smtClean="0">
                    <a:solidFill>
                      <a:schemeClr val="accent2">
                        <a:lumMod val="75000"/>
                      </a:schemeClr>
                    </a:solidFill>
                  </a:rPr>
                  <a:t>Theorem:  </a:t>
                </a:r>
                <a:r>
                  <a:rPr lang="en-US" sz="3400" dirty="0" smtClean="0"/>
                  <a:t>Even with </a:t>
                </a:r>
                <a14:m>
                  <m:oMath xmlns:m="http://schemas.openxmlformats.org/officeDocument/2006/math">
                    <m:r>
                      <a:rPr lang="en-US" sz="3400" b="0" i="1" smtClean="0">
                        <a:latin typeface="Cambria Math"/>
                      </a:rPr>
                      <m:t>⋄</m:t>
                    </m:r>
                    <m:r>
                      <a:rPr lang="en-US" sz="3400" b="0" i="1" smtClean="0">
                        <a:latin typeface="Cambria Math"/>
                      </a:rPr>
                      <m:t>𝑃</m:t>
                    </m:r>
                    <m:r>
                      <a:rPr lang="en-US" sz="3400" b="0" i="1" smtClean="0">
                        <a:latin typeface="Cambria Math"/>
                      </a:rPr>
                      <m:t>,</m:t>
                    </m:r>
                  </m:oMath>
                </a14:m>
                <a:r>
                  <a:rPr lang="en-US" sz="3400" dirty="0" smtClean="0"/>
                  <a:t> it’s impossible to solve fault-toleran</a:t>
                </a:r>
                <a:r>
                  <a:rPr lang="en-US" sz="3400" dirty="0"/>
                  <a:t>t</a:t>
                </a:r>
                <a:r>
                  <a:rPr lang="en-US" sz="3400" dirty="0" smtClean="0"/>
                  <a:t> consensus with </a:t>
                </a:r>
                <a14:m>
                  <m:oMath xmlns:m="http://schemas.openxmlformats.org/officeDocument/2006/math">
                    <m:r>
                      <a:rPr lang="en-US" sz="3400" b="0" i="1" smtClean="0">
                        <a:latin typeface="Cambria Math"/>
                      </a:rPr>
                      <m:t>𝑓</m:t>
                    </m:r>
                    <m:r>
                      <a:rPr lang="en-US" sz="3400" b="0" i="1" smtClean="0">
                        <a:latin typeface="Cambria Math"/>
                      </a:rPr>
                      <m:t>≥</m:t>
                    </m:r>
                    <m:f>
                      <m:fPr>
                        <m:ctrlPr>
                          <a:rPr lang="en-US" sz="3400" b="0" i="1" smtClean="0">
                            <a:latin typeface="Cambria Math"/>
                          </a:rPr>
                        </m:ctrlPr>
                      </m:fPr>
                      <m:num>
                        <m:r>
                          <a:rPr lang="en-US" sz="3400" b="0" i="1" smtClean="0">
                            <a:latin typeface="Cambria Math"/>
                          </a:rPr>
                          <m:t>𝑛</m:t>
                        </m:r>
                      </m:num>
                      <m:den>
                        <m:r>
                          <a:rPr lang="en-US" sz="3400" b="0" i="1" smtClean="0">
                            <a:latin typeface="Cambria Math"/>
                          </a:rPr>
                          <m:t>2</m:t>
                        </m:r>
                      </m:den>
                    </m:f>
                    <m:r>
                      <a:rPr lang="en-US" sz="3400" b="0" i="1" smtClean="0">
                        <a:latin typeface="Cambria Math"/>
                      </a:rPr>
                      <m:t>.</m:t>
                    </m:r>
                  </m:oMath>
                </a14:m>
                <a:endParaRPr lang="en-US" sz="3400" b="0" dirty="0" smtClean="0"/>
              </a:p>
              <a:p>
                <a:r>
                  <a:rPr lang="en-US" sz="3400" dirty="0" smtClean="0">
                    <a:solidFill>
                      <a:schemeClr val="accent2">
                        <a:lumMod val="75000"/>
                      </a:schemeClr>
                    </a:solidFill>
                  </a:rPr>
                  <a:t>Proof:</a:t>
                </a:r>
              </a:p>
              <a:p>
                <a:pPr lvl="1"/>
                <a:r>
                  <a:rPr lang="en-US" dirty="0" smtClean="0"/>
                  <a:t>Assume </a:t>
                </a:r>
                <a14:m>
                  <m:oMath xmlns:m="http://schemas.openxmlformats.org/officeDocument/2006/math">
                    <m:r>
                      <a:rPr lang="en-US" i="1">
                        <a:latin typeface="Cambria Math"/>
                      </a:rPr>
                      <m:t>𝑓</m:t>
                    </m:r>
                    <m:r>
                      <a:rPr lang="en-US" i="1">
                        <a:latin typeface="Cambria Math"/>
                      </a:rPr>
                      <m:t>≥</m:t>
                    </m:r>
                    <m:f>
                      <m:fPr>
                        <m:ctrlPr>
                          <a:rPr lang="en-US" i="1">
                            <a:latin typeface="Cambria Math"/>
                          </a:rPr>
                        </m:ctrlPr>
                      </m:fPr>
                      <m:num>
                        <m:r>
                          <a:rPr lang="en-US" i="1">
                            <a:latin typeface="Cambria Math"/>
                          </a:rPr>
                          <m:t>𝑛</m:t>
                        </m:r>
                      </m:num>
                      <m:den>
                        <m:r>
                          <a:rPr lang="en-US" i="1">
                            <a:latin typeface="Cambria Math"/>
                          </a:rPr>
                          <m:t>2</m:t>
                        </m:r>
                      </m:den>
                    </m:f>
                    <m:r>
                      <a:rPr lang="en-US" b="0" i="1" smtClean="0">
                        <a:latin typeface="Cambria Math"/>
                      </a:rPr>
                      <m:t> </m:t>
                    </m:r>
                  </m:oMath>
                </a14:m>
                <a:r>
                  <a:rPr lang="en-US" dirty="0" smtClean="0"/>
                  <a:t>and get a contradiction.</a:t>
                </a:r>
              </a:p>
              <a:p>
                <a:pPr lvl="1"/>
                <a:r>
                  <a:rPr lang="en-US" dirty="0" smtClean="0"/>
                  <a:t>Uses a partitioning argument.</a:t>
                </a:r>
              </a:p>
              <a:p>
                <a:pPr lvl="1"/>
                <a:r>
                  <a:rPr lang="en-US" dirty="0"/>
                  <a:t>D</a:t>
                </a:r>
                <a:r>
                  <a:rPr lang="en-US" dirty="0" smtClean="0"/>
                  <a:t>ivide the processes into two groups of size between 1 and </a:t>
                </a:r>
                <a14:m>
                  <m:oMath xmlns:m="http://schemas.openxmlformats.org/officeDocument/2006/math">
                    <m:r>
                      <a:rPr lang="en-US" i="1">
                        <a:latin typeface="Cambria Math"/>
                      </a:rPr>
                      <m:t>𝑓</m:t>
                    </m:r>
                  </m:oMath>
                </a14:m>
                <a:r>
                  <a:rPr lang="en-US" dirty="0" smtClean="0"/>
                  <a:t>, one with inputs = 0 and one with inputs = 1.</a:t>
                </a:r>
                <a:endParaRPr lang="en-US" dirty="0"/>
              </a:p>
              <a:p>
                <a:pPr lvl="1"/>
                <a:r>
                  <a:rPr lang="en-US" dirty="0" smtClean="0"/>
                  <a:t>Each group suspects the other, receives no messages from the other group (delayed), finishes on its own.</a:t>
                </a:r>
              </a:p>
              <a:p>
                <a:pPr lvl="1"/>
                <a14:m>
                  <m:oMath xmlns:m="http://schemas.openxmlformats.org/officeDocument/2006/math">
                    <m:r>
                      <a:rPr lang="en-US" i="1">
                        <a:latin typeface="Cambria Math"/>
                      </a:rPr>
                      <m:t>⋄</m:t>
                    </m:r>
                    <m:r>
                      <a:rPr lang="en-US" i="1">
                        <a:latin typeface="Cambria Math"/>
                      </a:rPr>
                      <m:t>𝑃</m:t>
                    </m:r>
                  </m:oMath>
                </a14:m>
                <a:r>
                  <a:rPr lang="en-US" dirty="0" smtClean="0"/>
                  <a:t> doesn’t help, because its guarantees are required to hold only eventually.  In the short term, it can give the processes information consistent with their own suspicions.</a:t>
                </a:r>
              </a:p>
              <a:p>
                <a:pPr lvl="1"/>
                <a:r>
                  <a:rPr lang="en-US" dirty="0" smtClean="0"/>
                  <a:t>Paste the two executions together and get the usual sort of contradiction.</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371600"/>
                <a:ext cx="8229600" cy="5181600"/>
              </a:xfrm>
              <a:blipFill rotWithShape="1">
                <a:blip r:embed="rId3"/>
                <a:stretch>
                  <a:fillRect l="-1111" t="-23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52</a:t>
            </a:fld>
            <a:endParaRPr lang="en-US"/>
          </a:p>
        </p:txBody>
      </p:sp>
    </p:spTree>
    <p:extLst>
      <p:ext uri="{BB962C8B-B14F-4D97-AF65-F5344CB8AC3E}">
        <p14:creationId xmlns:p14="http://schemas.microsoft.com/office/powerpoint/2010/main" val="332496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74638"/>
            <a:ext cx="8642181" cy="1143000"/>
          </a:xfrm>
        </p:spPr>
        <p:txBody>
          <a:bodyPr>
            <a:noAutofit/>
          </a:bodyPr>
          <a:lstStyle/>
          <a:p>
            <a:r>
              <a:rPr lang="en-US" sz="3600" dirty="0" smtClean="0"/>
              <a:t>Wait-Free Dining Philosophers Using FDs</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3718" y="1371600"/>
                <a:ext cx="8229600" cy="5181600"/>
              </a:xfrm>
            </p:spPr>
            <p:txBody>
              <a:bodyPr>
                <a:normAutofit fontScale="70000" lnSpcReduction="20000"/>
              </a:bodyPr>
              <a:lstStyle/>
              <a:p>
                <a:r>
                  <a:rPr lang="en-US" dirty="0" smtClean="0">
                    <a:solidFill>
                      <a:schemeClr val="accent3">
                        <a:lumMod val="50000"/>
                      </a:schemeClr>
                    </a:solidFill>
                  </a:rPr>
                  <a:t>[Pike, Song, and </a:t>
                </a:r>
                <a:r>
                  <a:rPr lang="en-US" dirty="0" err="1" smtClean="0">
                    <a:solidFill>
                      <a:schemeClr val="accent3">
                        <a:lumMod val="50000"/>
                      </a:schemeClr>
                    </a:solidFill>
                  </a:rPr>
                  <a:t>Sastry</a:t>
                </a:r>
                <a:r>
                  <a:rPr lang="en-US" dirty="0" smtClean="0">
                    <a:solidFill>
                      <a:schemeClr val="accent3">
                        <a:lumMod val="50000"/>
                      </a:schemeClr>
                    </a:solidFill>
                  </a:rPr>
                  <a:t>, ICDCN 08] </a:t>
                </a:r>
              </a:p>
              <a:p>
                <a:r>
                  <a:rPr lang="en-US" dirty="0" smtClean="0"/>
                  <a:t>An algorithm that solves the </a:t>
                </a:r>
                <a:r>
                  <a:rPr lang="en-US" dirty="0" smtClean="0">
                    <a:solidFill>
                      <a:schemeClr val="accent2">
                        <a:lumMod val="75000"/>
                      </a:schemeClr>
                    </a:solidFill>
                  </a:rPr>
                  <a:t>wait-free eventual Dining Philosophers problem</a:t>
                </a:r>
                <a:r>
                  <a:rPr lang="en-US" dirty="0" smtClean="0"/>
                  <a:t>, using </a:t>
                </a:r>
                <a14:m>
                  <m:oMath xmlns:m="http://schemas.openxmlformats.org/officeDocument/2006/math">
                    <m:r>
                      <a:rPr lang="en-US" i="1">
                        <a:latin typeface="Cambria Math"/>
                      </a:rPr>
                      <m:t>⋄</m:t>
                    </m:r>
                    <m:r>
                      <a:rPr lang="en-US" i="1">
                        <a:latin typeface="Cambria Math"/>
                      </a:rPr>
                      <m:t>𝑃</m:t>
                    </m:r>
                    <m:r>
                      <a:rPr lang="en-US" b="0" i="1" smtClean="0">
                        <a:latin typeface="Cambria Math"/>
                      </a:rPr>
                      <m:t>.</m:t>
                    </m:r>
                  </m:oMath>
                </a14:m>
                <a:endParaRPr lang="en-US" dirty="0"/>
              </a:p>
              <a:p>
                <a:r>
                  <a:rPr lang="en-US" dirty="0" smtClean="0">
                    <a:solidFill>
                      <a:schemeClr val="accent2">
                        <a:lumMod val="75000"/>
                      </a:schemeClr>
                    </a:solidFill>
                  </a:rPr>
                  <a:t>Q:  </a:t>
                </a:r>
                <a:r>
                  <a:rPr lang="en-US" dirty="0" smtClean="0"/>
                  <a:t>What is that?</a:t>
                </a:r>
              </a:p>
              <a:p>
                <a:r>
                  <a:rPr lang="en-US" dirty="0" smtClean="0"/>
                  <a:t>DP without failures :</a:t>
                </a:r>
              </a:p>
              <a:p>
                <a:pPr lvl="1"/>
                <a:r>
                  <a:rPr lang="en-US" dirty="0" smtClean="0"/>
                  <a:t>Processes at the nodes of an undirected </a:t>
                </a:r>
                <a:r>
                  <a:rPr lang="en-US" dirty="0" smtClean="0">
                    <a:solidFill>
                      <a:schemeClr val="accent2">
                        <a:lumMod val="75000"/>
                      </a:schemeClr>
                    </a:solidFill>
                  </a:rPr>
                  <a:t>exclusion graph</a:t>
                </a:r>
                <a:r>
                  <a:rPr lang="en-US" dirty="0" smtClean="0"/>
                  <a:t>:</a:t>
                </a:r>
              </a:p>
              <a:p>
                <a:pPr lvl="1"/>
                <a:r>
                  <a:rPr lang="en-US" dirty="0" smtClean="0"/>
                  <a:t>Trying, critical, exit, remainder regions.</a:t>
                </a:r>
              </a:p>
              <a:p>
                <a:pPr lvl="1"/>
                <a:r>
                  <a:rPr lang="en-US" dirty="0" smtClean="0"/>
                  <a:t>Neighbors should not be critical at the same time.</a:t>
                </a:r>
              </a:p>
              <a:p>
                <a:pPr lvl="1"/>
                <a:r>
                  <a:rPr lang="en-US" dirty="0" smtClean="0"/>
                  <a:t>Trying process should eventually go critical.</a:t>
                </a:r>
              </a:p>
              <a:p>
                <a:pPr lvl="1"/>
                <a:r>
                  <a:rPr lang="en-US" dirty="0" smtClean="0"/>
                  <a:t>Solve this using a message-passing model.</a:t>
                </a:r>
              </a:p>
              <a:p>
                <a:pPr lvl="1"/>
                <a:endParaRPr lang="en-US" dirty="0" smtClean="0"/>
              </a:p>
              <a:p>
                <a:r>
                  <a:rPr lang="en-US" dirty="0" smtClean="0"/>
                  <a:t>DP with process stopping failures:</a:t>
                </a:r>
              </a:p>
              <a:p>
                <a:pPr lvl="1"/>
                <a:r>
                  <a:rPr lang="en-US" dirty="0" smtClean="0">
                    <a:solidFill>
                      <a:schemeClr val="accent2">
                        <a:lumMod val="75000"/>
                      </a:schemeClr>
                    </a:solidFill>
                  </a:rPr>
                  <a:t>Eventual exclusion:  </a:t>
                </a:r>
                <a:r>
                  <a:rPr lang="en-US" dirty="0" smtClean="0"/>
                  <a:t>In some suffix, no two non-failed neighbors are simultaneously critical.</a:t>
                </a:r>
              </a:p>
              <a:p>
                <a:pPr lvl="1"/>
                <a:r>
                  <a:rPr lang="en-US" dirty="0" smtClean="0">
                    <a:solidFill>
                      <a:schemeClr val="accent2">
                        <a:lumMod val="75000"/>
                      </a:schemeClr>
                    </a:solidFill>
                  </a:rPr>
                  <a:t>Wait-freedom:  </a:t>
                </a:r>
                <a:r>
                  <a:rPr lang="en-US" dirty="0" smtClean="0"/>
                  <a:t>Every </a:t>
                </a:r>
                <a:r>
                  <a:rPr lang="en-US" dirty="0" err="1" smtClean="0"/>
                  <a:t>nonfaulty</a:t>
                </a:r>
                <a:r>
                  <a:rPr lang="en-US" dirty="0" smtClean="0"/>
                  <a:t> trying </a:t>
                </a:r>
                <a:r>
                  <a:rPr lang="en-US" dirty="0"/>
                  <a:t>process eventually </a:t>
                </a:r>
                <a:r>
                  <a:rPr lang="en-US" dirty="0" smtClean="0"/>
                  <a:t>goes critical, </a:t>
                </a:r>
                <a:r>
                  <a:rPr lang="en-US" dirty="0"/>
                  <a:t>even </a:t>
                </a:r>
                <a:r>
                  <a:rPr lang="en-US" dirty="0" smtClean="0"/>
                  <a:t>if other processes fail.</a:t>
                </a:r>
              </a:p>
              <a:p>
                <a:endParaRPr lang="en-US" dirty="0">
                  <a:solidFill>
                    <a:schemeClr val="accent3">
                      <a:lumMod val="50000"/>
                    </a:schemeClr>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3718" y="1371600"/>
                <a:ext cx="8229600" cy="5181600"/>
              </a:xfrm>
              <a:blipFill rotWithShape="1">
                <a:blip r:embed="rId3"/>
                <a:stretch>
                  <a:fillRect l="-815" t="-1882" r="-10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53</a:t>
            </a:fld>
            <a:endParaRPr lang="en-US"/>
          </a:p>
        </p:txBody>
      </p:sp>
      <p:grpSp>
        <p:nvGrpSpPr>
          <p:cNvPr id="5" name="Group 4"/>
          <p:cNvGrpSpPr>
            <a:grpSpLocks/>
          </p:cNvGrpSpPr>
          <p:nvPr/>
        </p:nvGrpSpPr>
        <p:grpSpPr bwMode="auto">
          <a:xfrm>
            <a:off x="6021432" y="3394364"/>
            <a:ext cx="2971800" cy="1295400"/>
            <a:chOff x="3264" y="3072"/>
            <a:chExt cx="1872" cy="816"/>
          </a:xfrm>
          <a:solidFill>
            <a:srgbClr val="C00000"/>
          </a:solidFill>
        </p:grpSpPr>
        <p:grpSp>
          <p:nvGrpSpPr>
            <p:cNvPr id="6" name="Group 5"/>
            <p:cNvGrpSpPr>
              <a:grpSpLocks/>
            </p:cNvGrpSpPr>
            <p:nvPr/>
          </p:nvGrpSpPr>
          <p:grpSpPr bwMode="auto">
            <a:xfrm>
              <a:off x="3264" y="3072"/>
              <a:ext cx="1872" cy="816"/>
              <a:chOff x="3072" y="1200"/>
              <a:chExt cx="1872" cy="816"/>
            </a:xfrm>
            <a:grpFill/>
          </p:grpSpPr>
          <p:sp>
            <p:nvSpPr>
              <p:cNvPr id="22" name="Oval 6"/>
              <p:cNvSpPr>
                <a:spLocks noChangeAspect="1" noChangeArrowheads="1"/>
              </p:cNvSpPr>
              <p:nvPr/>
            </p:nvSpPr>
            <p:spPr bwMode="auto">
              <a:xfrm>
                <a:off x="3360" y="1488"/>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7"/>
              <p:cNvSpPr>
                <a:spLocks noChangeAspect="1" noChangeArrowheads="1"/>
              </p:cNvSpPr>
              <p:nvPr/>
            </p:nvSpPr>
            <p:spPr bwMode="auto">
              <a:xfrm>
                <a:off x="4800" y="1344"/>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8"/>
              <p:cNvSpPr>
                <a:spLocks noChangeAspect="1" noChangeArrowheads="1"/>
              </p:cNvSpPr>
              <p:nvPr/>
            </p:nvSpPr>
            <p:spPr bwMode="auto">
              <a:xfrm>
                <a:off x="3696" y="1872"/>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9"/>
              <p:cNvSpPr>
                <a:spLocks noChangeAspect="1" noChangeArrowheads="1"/>
              </p:cNvSpPr>
              <p:nvPr/>
            </p:nvSpPr>
            <p:spPr bwMode="auto">
              <a:xfrm>
                <a:off x="4128" y="1872"/>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Oval 10"/>
              <p:cNvSpPr>
                <a:spLocks noChangeAspect="1" noChangeArrowheads="1"/>
              </p:cNvSpPr>
              <p:nvPr/>
            </p:nvSpPr>
            <p:spPr bwMode="auto">
              <a:xfrm>
                <a:off x="3072" y="1824"/>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27" name="Oval 11"/>
              <p:cNvSpPr>
                <a:spLocks noChangeAspect="1" noChangeArrowheads="1"/>
              </p:cNvSpPr>
              <p:nvPr/>
            </p:nvSpPr>
            <p:spPr bwMode="auto">
              <a:xfrm>
                <a:off x="4320" y="1584"/>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12"/>
              <p:cNvSpPr>
                <a:spLocks noChangeAspect="1" noChangeArrowheads="1"/>
              </p:cNvSpPr>
              <p:nvPr/>
            </p:nvSpPr>
            <p:spPr bwMode="auto">
              <a:xfrm>
                <a:off x="3936" y="1200"/>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 name="Group 13"/>
            <p:cNvGrpSpPr>
              <a:grpSpLocks/>
            </p:cNvGrpSpPr>
            <p:nvPr/>
          </p:nvGrpSpPr>
          <p:grpSpPr bwMode="auto">
            <a:xfrm>
              <a:off x="3360" y="3168"/>
              <a:ext cx="1680" cy="672"/>
              <a:chOff x="3072" y="2688"/>
              <a:chExt cx="1680" cy="672"/>
            </a:xfrm>
            <a:grpFill/>
          </p:grpSpPr>
          <p:sp>
            <p:nvSpPr>
              <p:cNvPr id="16" name="Line 14"/>
              <p:cNvSpPr>
                <a:spLocks noChangeShapeType="1"/>
              </p:cNvSpPr>
              <p:nvPr/>
            </p:nvSpPr>
            <p:spPr bwMode="auto">
              <a:xfrm flipV="1">
                <a:off x="3072" y="2976"/>
                <a:ext cx="240" cy="288"/>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5"/>
              <p:cNvSpPr>
                <a:spLocks noChangeShapeType="1"/>
              </p:cNvSpPr>
              <p:nvPr/>
            </p:nvSpPr>
            <p:spPr bwMode="auto">
              <a:xfrm flipH="1" flipV="1">
                <a:off x="3360" y="2976"/>
                <a:ext cx="288" cy="288"/>
              </a:xfrm>
              <a:prstGeom prst="line">
                <a:avLst/>
              </a:prstGeom>
              <a:grp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6"/>
              <p:cNvSpPr>
                <a:spLocks noChangeShapeType="1"/>
              </p:cNvSpPr>
              <p:nvPr/>
            </p:nvSpPr>
            <p:spPr bwMode="auto">
              <a:xfrm>
                <a:off x="3744" y="3360"/>
                <a:ext cx="288" cy="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7"/>
              <p:cNvSpPr>
                <a:spLocks noChangeShapeType="1"/>
              </p:cNvSpPr>
              <p:nvPr/>
            </p:nvSpPr>
            <p:spPr bwMode="auto">
              <a:xfrm flipV="1">
                <a:off x="4128" y="3072"/>
                <a:ext cx="144" cy="192"/>
              </a:xfrm>
              <a:prstGeom prst="line">
                <a:avLst/>
              </a:prstGeom>
              <a:grp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18"/>
              <p:cNvSpPr>
                <a:spLocks noChangeShapeType="1"/>
              </p:cNvSpPr>
              <p:nvPr/>
            </p:nvSpPr>
            <p:spPr bwMode="auto">
              <a:xfrm flipH="1" flipV="1">
                <a:off x="3936" y="2688"/>
                <a:ext cx="336" cy="288"/>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19"/>
              <p:cNvSpPr>
                <a:spLocks noChangeShapeType="1"/>
              </p:cNvSpPr>
              <p:nvPr/>
            </p:nvSpPr>
            <p:spPr bwMode="auto">
              <a:xfrm flipV="1">
                <a:off x="4368" y="2832"/>
                <a:ext cx="384" cy="192"/>
              </a:xfrm>
              <a:prstGeom prst="line">
                <a:avLst/>
              </a:prstGeom>
              <a:grp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8" name="Group 20"/>
            <p:cNvGrpSpPr>
              <a:grpSpLocks/>
            </p:cNvGrpSpPr>
            <p:nvPr/>
          </p:nvGrpSpPr>
          <p:grpSpPr bwMode="auto">
            <a:xfrm>
              <a:off x="3408" y="3120"/>
              <a:ext cx="1632" cy="720"/>
              <a:chOff x="3408" y="3120"/>
              <a:chExt cx="1632" cy="720"/>
            </a:xfrm>
            <a:grpFill/>
          </p:grpSpPr>
          <p:sp>
            <p:nvSpPr>
              <p:cNvPr id="9" name="Line 21"/>
              <p:cNvSpPr>
                <a:spLocks noChangeShapeType="1"/>
              </p:cNvSpPr>
              <p:nvPr/>
            </p:nvSpPr>
            <p:spPr bwMode="auto">
              <a:xfrm>
                <a:off x="3648" y="3408"/>
                <a:ext cx="864" cy="96"/>
              </a:xfrm>
              <a:prstGeom prst="line">
                <a:avLst/>
              </a:prstGeom>
              <a:grpFill/>
              <a:ln w="28575">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22"/>
              <p:cNvSpPr>
                <a:spLocks noChangeShapeType="1"/>
              </p:cNvSpPr>
              <p:nvPr/>
            </p:nvSpPr>
            <p:spPr bwMode="auto">
              <a:xfrm>
                <a:off x="3408" y="3744"/>
                <a:ext cx="528" cy="48"/>
              </a:xfrm>
              <a:prstGeom prst="line">
                <a:avLst/>
              </a:prstGeom>
              <a:grpFill/>
              <a:ln w="28575">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23"/>
              <p:cNvSpPr>
                <a:spLocks noChangeShapeType="1"/>
              </p:cNvSpPr>
              <p:nvPr/>
            </p:nvSpPr>
            <p:spPr bwMode="auto">
              <a:xfrm flipV="1">
                <a:off x="3648" y="3120"/>
                <a:ext cx="480" cy="240"/>
              </a:xfrm>
              <a:prstGeom prst="line">
                <a:avLst/>
              </a:prstGeom>
              <a:grpFill/>
              <a:ln w="28575">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24"/>
              <p:cNvSpPr>
                <a:spLocks noChangeShapeType="1"/>
              </p:cNvSpPr>
              <p:nvPr/>
            </p:nvSpPr>
            <p:spPr bwMode="auto">
              <a:xfrm>
                <a:off x="4224" y="3120"/>
                <a:ext cx="816" cy="144"/>
              </a:xfrm>
              <a:prstGeom prst="line">
                <a:avLst/>
              </a:prstGeom>
              <a:grpFill/>
              <a:ln w="28575">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25"/>
              <p:cNvSpPr>
                <a:spLocks noChangeShapeType="1"/>
              </p:cNvSpPr>
              <p:nvPr/>
            </p:nvSpPr>
            <p:spPr bwMode="auto">
              <a:xfrm flipV="1">
                <a:off x="3936" y="3168"/>
                <a:ext cx="240" cy="672"/>
              </a:xfrm>
              <a:prstGeom prst="line">
                <a:avLst/>
              </a:prstGeom>
              <a:grpFill/>
              <a:ln w="28575">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26"/>
              <p:cNvSpPr>
                <a:spLocks noChangeShapeType="1"/>
              </p:cNvSpPr>
              <p:nvPr/>
            </p:nvSpPr>
            <p:spPr bwMode="auto">
              <a:xfrm flipV="1">
                <a:off x="3984" y="3552"/>
                <a:ext cx="528" cy="240"/>
              </a:xfrm>
              <a:prstGeom prst="line">
                <a:avLst/>
              </a:prstGeom>
              <a:grpFill/>
              <a:ln w="28575">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27"/>
              <p:cNvSpPr>
                <a:spLocks noChangeShapeType="1"/>
              </p:cNvSpPr>
              <p:nvPr/>
            </p:nvSpPr>
            <p:spPr bwMode="auto">
              <a:xfrm flipV="1">
                <a:off x="4464" y="3360"/>
                <a:ext cx="576" cy="432"/>
              </a:xfrm>
              <a:prstGeom prst="line">
                <a:avLst/>
              </a:prstGeom>
              <a:grpFill/>
              <a:ln w="28575">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Tree>
    <p:extLst>
      <p:ext uri="{BB962C8B-B14F-4D97-AF65-F5344CB8AC3E}">
        <p14:creationId xmlns:p14="http://schemas.microsoft.com/office/powerpoint/2010/main" val="294087420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dirty="0" smtClean="0"/>
                  <a:t>DP Algorithm Using </a:t>
                </a:r>
                <a14:m>
                  <m:oMath xmlns:m="http://schemas.openxmlformats.org/officeDocument/2006/math">
                    <m:r>
                      <a:rPr lang="en-US" b="0" i="1" smtClean="0">
                        <a:latin typeface="Cambria Math"/>
                      </a:rPr>
                      <m:t>⋄</m:t>
                    </m:r>
                    <m:r>
                      <a:rPr lang="en-US" b="0" i="1" smtClean="0">
                        <a:latin typeface="Cambria Math"/>
                      </a:rPr>
                      <m:t>𝑃</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b="-8511"/>
                </a:stretch>
              </a:blipFill>
            </p:spPr>
            <p:txBody>
              <a:bodyPr/>
              <a:lstStyle/>
              <a:p>
                <a:r>
                  <a:rPr lang="en-US">
                    <a:noFill/>
                  </a:rPr>
                  <a:t> </a:t>
                </a:r>
              </a:p>
            </p:txBody>
          </p:sp>
        </mc:Fallback>
      </mc:AlternateContent>
      <p:sp>
        <p:nvSpPr>
          <p:cNvPr id="3" name="Content Placeholder 2"/>
          <p:cNvSpPr>
            <a:spLocks noGrp="1"/>
          </p:cNvSpPr>
          <p:nvPr>
            <p:ph idx="1"/>
          </p:nvPr>
        </p:nvSpPr>
        <p:spPr>
          <a:xfrm>
            <a:off x="457200" y="1600200"/>
            <a:ext cx="8229600" cy="4800600"/>
          </a:xfrm>
        </p:spPr>
        <p:txBody>
          <a:bodyPr>
            <a:normAutofit fontScale="85000" lnSpcReduction="20000"/>
          </a:bodyPr>
          <a:lstStyle/>
          <a:p>
            <a:r>
              <a:rPr lang="en-US" dirty="0" smtClean="0"/>
              <a:t>Two primary mechanisms, </a:t>
            </a:r>
            <a:r>
              <a:rPr lang="en-US" dirty="0" smtClean="0">
                <a:solidFill>
                  <a:schemeClr val="accent2">
                    <a:lumMod val="75000"/>
                  </a:schemeClr>
                </a:solidFill>
              </a:rPr>
              <a:t>forks </a:t>
            </a:r>
            <a:r>
              <a:rPr lang="en-US" dirty="0" smtClean="0"/>
              <a:t>and</a:t>
            </a:r>
            <a:r>
              <a:rPr lang="en-US" dirty="0" smtClean="0">
                <a:solidFill>
                  <a:schemeClr val="accent2">
                    <a:lumMod val="75000"/>
                  </a:schemeClr>
                </a:solidFill>
              </a:rPr>
              <a:t> priorities.</a:t>
            </a:r>
            <a:endParaRPr lang="en-US" dirty="0">
              <a:solidFill>
                <a:schemeClr val="accent2">
                  <a:lumMod val="75000"/>
                </a:schemeClr>
              </a:solidFill>
            </a:endParaRPr>
          </a:p>
          <a:p>
            <a:r>
              <a:rPr lang="en-US" dirty="0" smtClean="0"/>
              <a:t>Forks:</a:t>
            </a:r>
          </a:p>
          <a:p>
            <a:pPr lvl="1"/>
            <a:r>
              <a:rPr lang="en-US" dirty="0" smtClean="0"/>
              <a:t>Associate a </a:t>
            </a:r>
            <a:r>
              <a:rPr lang="en-US" dirty="0" smtClean="0">
                <a:solidFill>
                  <a:schemeClr val="accent2">
                    <a:lumMod val="75000"/>
                  </a:schemeClr>
                </a:solidFill>
              </a:rPr>
              <a:t>fork</a:t>
            </a:r>
            <a:r>
              <a:rPr lang="en-US" dirty="0" smtClean="0"/>
              <a:t> with each edge in the graph.</a:t>
            </a:r>
          </a:p>
          <a:p>
            <a:pPr lvl="1"/>
            <a:r>
              <a:rPr lang="en-US" dirty="0" smtClean="0"/>
              <a:t>Represented explicitly, by a token that may reside at the process at either end of the edge, or be “in transit” in one of the channels between them.</a:t>
            </a:r>
          </a:p>
          <a:p>
            <a:pPr lvl="1"/>
            <a:endParaRPr lang="en-US" dirty="0"/>
          </a:p>
          <a:p>
            <a:pPr lvl="1"/>
            <a:endParaRPr lang="en-US" dirty="0" smtClean="0"/>
          </a:p>
          <a:p>
            <a:pPr lvl="1"/>
            <a:endParaRPr lang="en-US" dirty="0"/>
          </a:p>
          <a:p>
            <a:pPr lvl="1"/>
            <a:endParaRPr lang="en-US" dirty="0" smtClean="0"/>
          </a:p>
          <a:p>
            <a:r>
              <a:rPr lang="en-US" dirty="0" smtClean="0"/>
              <a:t>Priorities:</a:t>
            </a:r>
          </a:p>
          <a:p>
            <a:pPr lvl="1"/>
            <a:r>
              <a:rPr lang="en-US" dirty="0" smtClean="0"/>
              <a:t>Each process maintains its own </a:t>
            </a:r>
            <a:r>
              <a:rPr lang="en-US" dirty="0" smtClean="0">
                <a:solidFill>
                  <a:schemeClr val="accent2">
                    <a:lumMod val="75000"/>
                  </a:schemeClr>
                </a:solidFill>
              </a:rPr>
              <a:t>priority </a:t>
            </a:r>
            <a:r>
              <a:rPr lang="en-US" dirty="0" smtClean="0"/>
              <a:t>value, made unique by using process ids as tiebreakers.</a:t>
            </a:r>
          </a:p>
          <a:p>
            <a:pPr lvl="3"/>
            <a:endParaRPr lang="en-US" dirty="0"/>
          </a:p>
        </p:txBody>
      </p:sp>
      <p:sp>
        <p:nvSpPr>
          <p:cNvPr id="4" name="Slide Number Placeholder 3"/>
          <p:cNvSpPr>
            <a:spLocks noGrp="1"/>
          </p:cNvSpPr>
          <p:nvPr>
            <p:ph type="sldNum" sz="quarter" idx="12"/>
          </p:nvPr>
        </p:nvSpPr>
        <p:spPr/>
        <p:txBody>
          <a:bodyPr/>
          <a:lstStyle/>
          <a:p>
            <a:fld id="{D2A3D09A-7868-461E-AD70-0164CED56359}" type="slidenum">
              <a:rPr lang="en-US" smtClean="0"/>
              <a:t>54</a:t>
            </a:fld>
            <a:endParaRPr lang="en-US"/>
          </a:p>
        </p:txBody>
      </p:sp>
      <p:grpSp>
        <p:nvGrpSpPr>
          <p:cNvPr id="43" name="Group 42"/>
          <p:cNvGrpSpPr/>
          <p:nvPr/>
        </p:nvGrpSpPr>
        <p:grpSpPr>
          <a:xfrm>
            <a:off x="5660812" y="3657600"/>
            <a:ext cx="3383280" cy="1931052"/>
            <a:chOff x="5213125" y="3842450"/>
            <a:chExt cx="3383280" cy="1931052"/>
          </a:xfrm>
        </p:grpSpPr>
        <p:grpSp>
          <p:nvGrpSpPr>
            <p:cNvPr id="5" name="Group 4"/>
            <p:cNvGrpSpPr>
              <a:grpSpLocks/>
            </p:cNvGrpSpPr>
            <p:nvPr/>
          </p:nvGrpSpPr>
          <p:grpSpPr bwMode="auto">
            <a:xfrm>
              <a:off x="5213125" y="3909753"/>
              <a:ext cx="3383280" cy="1645920"/>
              <a:chOff x="3264" y="3072"/>
              <a:chExt cx="1872" cy="816"/>
            </a:xfrm>
            <a:solidFill>
              <a:srgbClr val="C00000"/>
            </a:solidFill>
          </p:grpSpPr>
          <p:grpSp>
            <p:nvGrpSpPr>
              <p:cNvPr id="6" name="Group 5"/>
              <p:cNvGrpSpPr>
                <a:grpSpLocks/>
              </p:cNvGrpSpPr>
              <p:nvPr/>
            </p:nvGrpSpPr>
            <p:grpSpPr bwMode="auto">
              <a:xfrm>
                <a:off x="3264" y="3072"/>
                <a:ext cx="1872" cy="816"/>
                <a:chOff x="3072" y="1200"/>
                <a:chExt cx="1872" cy="816"/>
              </a:xfrm>
              <a:grpFill/>
            </p:grpSpPr>
            <p:sp>
              <p:nvSpPr>
                <p:cNvPr id="22" name="Oval 6"/>
                <p:cNvSpPr>
                  <a:spLocks noChangeAspect="1" noChangeArrowheads="1"/>
                </p:cNvSpPr>
                <p:nvPr/>
              </p:nvSpPr>
              <p:spPr bwMode="auto">
                <a:xfrm>
                  <a:off x="3360" y="1488"/>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7"/>
                <p:cNvSpPr>
                  <a:spLocks noChangeAspect="1" noChangeArrowheads="1"/>
                </p:cNvSpPr>
                <p:nvPr/>
              </p:nvSpPr>
              <p:spPr bwMode="auto">
                <a:xfrm>
                  <a:off x="4800" y="1344"/>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8"/>
                <p:cNvSpPr>
                  <a:spLocks noChangeAspect="1" noChangeArrowheads="1"/>
                </p:cNvSpPr>
                <p:nvPr/>
              </p:nvSpPr>
              <p:spPr bwMode="auto">
                <a:xfrm>
                  <a:off x="3696" y="1872"/>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9"/>
                <p:cNvSpPr>
                  <a:spLocks noChangeAspect="1" noChangeArrowheads="1"/>
                </p:cNvSpPr>
                <p:nvPr/>
              </p:nvSpPr>
              <p:spPr bwMode="auto">
                <a:xfrm>
                  <a:off x="4128" y="1872"/>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Oval 10"/>
                <p:cNvSpPr>
                  <a:spLocks noChangeAspect="1" noChangeArrowheads="1"/>
                </p:cNvSpPr>
                <p:nvPr/>
              </p:nvSpPr>
              <p:spPr bwMode="auto">
                <a:xfrm>
                  <a:off x="3072" y="1824"/>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0000"/>
                    </a:solidFill>
                  </a:endParaRPr>
                </a:p>
              </p:txBody>
            </p:sp>
            <p:sp>
              <p:nvSpPr>
                <p:cNvPr id="27" name="Oval 11"/>
                <p:cNvSpPr>
                  <a:spLocks noChangeAspect="1" noChangeArrowheads="1"/>
                </p:cNvSpPr>
                <p:nvPr/>
              </p:nvSpPr>
              <p:spPr bwMode="auto">
                <a:xfrm>
                  <a:off x="4320" y="1584"/>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12"/>
                <p:cNvSpPr>
                  <a:spLocks noChangeAspect="1" noChangeArrowheads="1"/>
                </p:cNvSpPr>
                <p:nvPr/>
              </p:nvSpPr>
              <p:spPr bwMode="auto">
                <a:xfrm>
                  <a:off x="3936" y="1200"/>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 name="Group 13"/>
              <p:cNvGrpSpPr>
                <a:grpSpLocks/>
              </p:cNvGrpSpPr>
              <p:nvPr/>
            </p:nvGrpSpPr>
            <p:grpSpPr bwMode="auto">
              <a:xfrm>
                <a:off x="3360" y="3168"/>
                <a:ext cx="1680" cy="672"/>
                <a:chOff x="3072" y="2688"/>
                <a:chExt cx="1680" cy="672"/>
              </a:xfrm>
              <a:grpFill/>
            </p:grpSpPr>
            <p:sp>
              <p:nvSpPr>
                <p:cNvPr id="16" name="Line 14"/>
                <p:cNvSpPr>
                  <a:spLocks noChangeShapeType="1"/>
                </p:cNvSpPr>
                <p:nvPr/>
              </p:nvSpPr>
              <p:spPr bwMode="auto">
                <a:xfrm flipV="1">
                  <a:off x="3072" y="2976"/>
                  <a:ext cx="240" cy="288"/>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5"/>
                <p:cNvSpPr>
                  <a:spLocks noChangeShapeType="1"/>
                </p:cNvSpPr>
                <p:nvPr/>
              </p:nvSpPr>
              <p:spPr bwMode="auto">
                <a:xfrm flipH="1" flipV="1">
                  <a:off x="3360" y="2976"/>
                  <a:ext cx="288" cy="288"/>
                </a:xfrm>
                <a:prstGeom prst="line">
                  <a:avLst/>
                </a:prstGeom>
                <a:grp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6"/>
                <p:cNvSpPr>
                  <a:spLocks noChangeShapeType="1"/>
                </p:cNvSpPr>
                <p:nvPr/>
              </p:nvSpPr>
              <p:spPr bwMode="auto">
                <a:xfrm>
                  <a:off x="3744" y="3360"/>
                  <a:ext cx="288" cy="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17"/>
                <p:cNvSpPr>
                  <a:spLocks noChangeShapeType="1"/>
                </p:cNvSpPr>
                <p:nvPr/>
              </p:nvSpPr>
              <p:spPr bwMode="auto">
                <a:xfrm flipV="1">
                  <a:off x="4128" y="3072"/>
                  <a:ext cx="144" cy="192"/>
                </a:xfrm>
                <a:prstGeom prst="line">
                  <a:avLst/>
                </a:prstGeom>
                <a:grp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18"/>
                <p:cNvSpPr>
                  <a:spLocks noChangeShapeType="1"/>
                </p:cNvSpPr>
                <p:nvPr/>
              </p:nvSpPr>
              <p:spPr bwMode="auto">
                <a:xfrm flipH="1" flipV="1">
                  <a:off x="3936" y="2688"/>
                  <a:ext cx="336" cy="288"/>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19"/>
                <p:cNvSpPr>
                  <a:spLocks noChangeShapeType="1"/>
                </p:cNvSpPr>
                <p:nvPr/>
              </p:nvSpPr>
              <p:spPr bwMode="auto">
                <a:xfrm flipV="1">
                  <a:off x="4368" y="2832"/>
                  <a:ext cx="384" cy="192"/>
                </a:xfrm>
                <a:prstGeom prst="line">
                  <a:avLst/>
                </a:prstGeom>
                <a:grp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8" name="Group 20"/>
              <p:cNvGrpSpPr>
                <a:grpSpLocks/>
              </p:cNvGrpSpPr>
              <p:nvPr/>
            </p:nvGrpSpPr>
            <p:grpSpPr bwMode="auto">
              <a:xfrm>
                <a:off x="3408" y="3120"/>
                <a:ext cx="1632" cy="720"/>
                <a:chOff x="3408" y="3120"/>
                <a:chExt cx="1632" cy="720"/>
              </a:xfrm>
              <a:grpFill/>
            </p:grpSpPr>
            <p:sp>
              <p:nvSpPr>
                <p:cNvPr id="9" name="Line 21"/>
                <p:cNvSpPr>
                  <a:spLocks noChangeShapeType="1"/>
                </p:cNvSpPr>
                <p:nvPr/>
              </p:nvSpPr>
              <p:spPr bwMode="auto">
                <a:xfrm>
                  <a:off x="3648" y="3408"/>
                  <a:ext cx="864" cy="96"/>
                </a:xfrm>
                <a:prstGeom prst="line">
                  <a:avLst/>
                </a:prstGeom>
                <a:grpFill/>
                <a:ln w="28575">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22"/>
                <p:cNvSpPr>
                  <a:spLocks noChangeShapeType="1"/>
                </p:cNvSpPr>
                <p:nvPr/>
              </p:nvSpPr>
              <p:spPr bwMode="auto">
                <a:xfrm>
                  <a:off x="3408" y="3744"/>
                  <a:ext cx="528" cy="48"/>
                </a:xfrm>
                <a:prstGeom prst="line">
                  <a:avLst/>
                </a:prstGeom>
                <a:grpFill/>
                <a:ln w="28575">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23"/>
                <p:cNvSpPr>
                  <a:spLocks noChangeShapeType="1"/>
                </p:cNvSpPr>
                <p:nvPr/>
              </p:nvSpPr>
              <p:spPr bwMode="auto">
                <a:xfrm flipV="1">
                  <a:off x="3648" y="3120"/>
                  <a:ext cx="480" cy="240"/>
                </a:xfrm>
                <a:prstGeom prst="line">
                  <a:avLst/>
                </a:prstGeom>
                <a:grpFill/>
                <a:ln w="28575">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24"/>
                <p:cNvSpPr>
                  <a:spLocks noChangeShapeType="1"/>
                </p:cNvSpPr>
                <p:nvPr/>
              </p:nvSpPr>
              <p:spPr bwMode="auto">
                <a:xfrm>
                  <a:off x="4224" y="3120"/>
                  <a:ext cx="816" cy="144"/>
                </a:xfrm>
                <a:prstGeom prst="line">
                  <a:avLst/>
                </a:prstGeom>
                <a:grpFill/>
                <a:ln w="28575">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25"/>
                <p:cNvSpPr>
                  <a:spLocks noChangeShapeType="1"/>
                </p:cNvSpPr>
                <p:nvPr/>
              </p:nvSpPr>
              <p:spPr bwMode="auto">
                <a:xfrm flipV="1">
                  <a:off x="3936" y="3168"/>
                  <a:ext cx="240" cy="672"/>
                </a:xfrm>
                <a:prstGeom prst="line">
                  <a:avLst/>
                </a:prstGeom>
                <a:grpFill/>
                <a:ln w="28575">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26"/>
                <p:cNvSpPr>
                  <a:spLocks noChangeShapeType="1"/>
                </p:cNvSpPr>
                <p:nvPr/>
              </p:nvSpPr>
              <p:spPr bwMode="auto">
                <a:xfrm flipV="1">
                  <a:off x="3984" y="3552"/>
                  <a:ext cx="528" cy="240"/>
                </a:xfrm>
                <a:prstGeom prst="line">
                  <a:avLst/>
                </a:prstGeom>
                <a:grpFill/>
                <a:ln w="28575">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27"/>
                <p:cNvSpPr>
                  <a:spLocks noChangeShapeType="1"/>
                </p:cNvSpPr>
                <p:nvPr/>
              </p:nvSpPr>
              <p:spPr bwMode="auto">
                <a:xfrm flipV="1">
                  <a:off x="4464" y="3360"/>
                  <a:ext cx="576" cy="432"/>
                </a:xfrm>
                <a:prstGeom prst="line">
                  <a:avLst/>
                </a:prstGeom>
                <a:grpFill/>
                <a:ln w="28575">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42" name="Group 41"/>
            <p:cNvGrpSpPr/>
            <p:nvPr/>
          </p:nvGrpSpPr>
          <p:grpSpPr>
            <a:xfrm>
              <a:off x="5314926" y="3842450"/>
              <a:ext cx="2892915" cy="1931052"/>
              <a:chOff x="5314926" y="3842450"/>
              <a:chExt cx="2892915" cy="1931052"/>
            </a:xfrm>
          </p:grpSpPr>
          <mc:AlternateContent xmlns:mc="http://schemas.openxmlformats.org/markup-compatibility/2006" xmlns:a14="http://schemas.microsoft.com/office/drawing/2010/main">
            <mc:Choice Requires="a14">
              <p:sp>
                <p:nvSpPr>
                  <p:cNvPr id="29" name="TextBox 28"/>
                  <p:cNvSpPr txBox="1"/>
                  <p:nvPr/>
                </p:nvSpPr>
                <p:spPr>
                  <a:xfrm>
                    <a:off x="6044069" y="3942828"/>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a:rPr>
                            <m:t>Ψ</m:t>
                          </m:r>
                        </m:oMath>
                      </m:oMathPara>
                    </a14:m>
                    <a:endParaRPr lang="en-US" b="0" dirty="0" smtClean="0"/>
                  </a:p>
                </p:txBody>
              </p:sp>
            </mc:Choice>
            <mc:Fallback xmlns="">
              <p:sp>
                <p:nvSpPr>
                  <p:cNvPr id="29" name="TextBox 28"/>
                  <p:cNvSpPr txBox="1">
                    <a:spLocks noRot="1" noChangeAspect="1" noMove="1" noResize="1" noEditPoints="1" noAdjustHandles="1" noChangeArrowheads="1" noChangeShapeType="1" noTextEdit="1"/>
                  </p:cNvSpPr>
                  <p:nvPr/>
                </p:nvSpPr>
                <p:spPr>
                  <a:xfrm>
                    <a:off x="6044069" y="3942828"/>
                    <a:ext cx="418704"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519545" y="3842450"/>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a:rPr>
                            <m:t>Ψ</m:t>
                          </m:r>
                        </m:oMath>
                      </m:oMathPara>
                    </a14:m>
                    <a:endParaRPr lang="en-US" b="0" dirty="0" smtClean="0"/>
                  </a:p>
                </p:txBody>
              </p:sp>
            </mc:Choice>
            <mc:Fallback xmlns="">
              <p:sp>
                <p:nvSpPr>
                  <p:cNvPr id="30" name="TextBox 29"/>
                  <p:cNvSpPr txBox="1">
                    <a:spLocks noRot="1" noChangeAspect="1" noMove="1" noResize="1" noEditPoints="1" noAdjustHandles="1" noChangeArrowheads="1" noChangeShapeType="1" noTextEdit="1"/>
                  </p:cNvSpPr>
                  <p:nvPr/>
                </p:nvSpPr>
                <p:spPr>
                  <a:xfrm>
                    <a:off x="7519545" y="3842450"/>
                    <a:ext cx="418704"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314926" y="4693276"/>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a:rPr>
                            <m:t>Ψ</m:t>
                          </m:r>
                        </m:oMath>
                      </m:oMathPara>
                    </a14:m>
                    <a:endParaRPr lang="en-US" b="0" dirty="0" smtClean="0"/>
                  </a:p>
                </p:txBody>
              </p:sp>
            </mc:Choice>
            <mc:Fallback xmlns="">
              <p:sp>
                <p:nvSpPr>
                  <p:cNvPr id="31" name="TextBox 30"/>
                  <p:cNvSpPr txBox="1">
                    <a:spLocks noRot="1" noChangeAspect="1" noMove="1" noResize="1" noEditPoints="1" noAdjustHandles="1" noChangeArrowheads="1" noChangeShapeType="1" noTextEdit="1"/>
                  </p:cNvSpPr>
                  <p:nvPr/>
                </p:nvSpPr>
                <p:spPr>
                  <a:xfrm>
                    <a:off x="5314926" y="4693276"/>
                    <a:ext cx="418704"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068720" y="4388795"/>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a:rPr>
                            <m:t>Ψ</m:t>
                          </m:r>
                        </m:oMath>
                      </m:oMathPara>
                    </a14:m>
                    <a:endParaRPr lang="en-US" b="0" dirty="0" smtClean="0"/>
                  </a:p>
                </p:txBody>
              </p:sp>
            </mc:Choice>
            <mc:Fallback xmlns="">
              <p:sp>
                <p:nvSpPr>
                  <p:cNvPr id="32" name="TextBox 31"/>
                  <p:cNvSpPr txBox="1">
                    <a:spLocks noRot="1" noChangeAspect="1" noMove="1" noResize="1" noEditPoints="1" noAdjustHandles="1" noChangeArrowheads="1" noChangeShapeType="1" noTextEdit="1"/>
                  </p:cNvSpPr>
                  <p:nvPr/>
                </p:nvSpPr>
                <p:spPr>
                  <a:xfrm>
                    <a:off x="6068720" y="4388795"/>
                    <a:ext cx="418704"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652038" y="4297028"/>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a:rPr>
                            <m:t>Ψ</m:t>
                          </m:r>
                        </m:oMath>
                      </m:oMathPara>
                    </a14:m>
                    <a:endParaRPr lang="en-US" b="0" dirty="0" smtClean="0"/>
                  </a:p>
                </p:txBody>
              </p:sp>
            </mc:Choice>
            <mc:Fallback xmlns="">
              <p:sp>
                <p:nvSpPr>
                  <p:cNvPr id="33" name="TextBox 32"/>
                  <p:cNvSpPr txBox="1">
                    <a:spLocks noRot="1" noChangeAspect="1" noMove="1" noResize="1" noEditPoints="1" noAdjustHandles="1" noChangeArrowheads="1" noChangeShapeType="1" noTextEdit="1"/>
                  </p:cNvSpPr>
                  <p:nvPr/>
                </p:nvSpPr>
                <p:spPr>
                  <a:xfrm>
                    <a:off x="6652038" y="4297028"/>
                    <a:ext cx="418704"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5603504" y="5258941"/>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a:rPr>
                            <m:t>Ψ</m:t>
                          </m:r>
                        </m:oMath>
                      </m:oMathPara>
                    </a14:m>
                    <a:endParaRPr lang="en-US" b="0" dirty="0" smtClean="0"/>
                  </a:p>
                </p:txBody>
              </p:sp>
            </mc:Choice>
            <mc:Fallback xmlns="">
              <p:sp>
                <p:nvSpPr>
                  <p:cNvPr id="34" name="TextBox 33"/>
                  <p:cNvSpPr txBox="1">
                    <a:spLocks noRot="1" noChangeAspect="1" noMove="1" noResize="1" noEditPoints="1" noAdjustHandles="1" noChangeArrowheads="1" noChangeShapeType="1" noTextEdit="1"/>
                  </p:cNvSpPr>
                  <p:nvPr/>
                </p:nvSpPr>
                <p:spPr>
                  <a:xfrm>
                    <a:off x="5603504" y="5258941"/>
                    <a:ext cx="418704" cy="369332"/>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687888" y="5404170"/>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a:rPr>
                            <m:t>Ψ</m:t>
                          </m:r>
                        </m:oMath>
                      </m:oMathPara>
                    </a14:m>
                    <a:endParaRPr lang="en-US" b="0" dirty="0" smtClean="0"/>
                  </a:p>
                </p:txBody>
              </p:sp>
            </mc:Choice>
            <mc:Fallback xmlns="">
              <p:sp>
                <p:nvSpPr>
                  <p:cNvPr id="35" name="TextBox 34"/>
                  <p:cNvSpPr txBox="1">
                    <a:spLocks noRot="1" noChangeAspect="1" noMove="1" noResize="1" noEditPoints="1" noAdjustHandles="1" noChangeArrowheads="1" noChangeShapeType="1" noTextEdit="1"/>
                  </p:cNvSpPr>
                  <p:nvPr/>
                </p:nvSpPr>
                <p:spPr>
                  <a:xfrm>
                    <a:off x="6687888" y="5404170"/>
                    <a:ext cx="418704" cy="36933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7789137" y="4877941"/>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a:rPr>
                            <m:t>Ψ</m:t>
                          </m:r>
                        </m:oMath>
                      </m:oMathPara>
                    </a14:m>
                    <a:endParaRPr lang="en-US" b="0" dirty="0" smtClean="0"/>
                  </a:p>
                </p:txBody>
              </p:sp>
            </mc:Choice>
            <mc:Fallback xmlns="">
              <p:sp>
                <p:nvSpPr>
                  <p:cNvPr id="36" name="TextBox 35"/>
                  <p:cNvSpPr txBox="1">
                    <a:spLocks noRot="1" noChangeAspect="1" noMove="1" noResize="1" noEditPoints="1" noAdjustHandles="1" noChangeArrowheads="1" noChangeShapeType="1" noTextEdit="1"/>
                  </p:cNvSpPr>
                  <p:nvPr/>
                </p:nvSpPr>
                <p:spPr>
                  <a:xfrm>
                    <a:off x="7789137" y="4877941"/>
                    <a:ext cx="418704"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7714668" y="4323944"/>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a:rPr>
                            <m:t>Ψ</m:t>
                          </m:r>
                        </m:oMath>
                      </m:oMathPara>
                    </a14:m>
                    <a:endParaRPr lang="en-US" b="0" dirty="0" smtClean="0"/>
                  </a:p>
                </p:txBody>
              </p:sp>
            </mc:Choice>
            <mc:Fallback xmlns="">
              <p:sp>
                <p:nvSpPr>
                  <p:cNvPr id="37" name="TextBox 36"/>
                  <p:cNvSpPr txBox="1">
                    <a:spLocks noRot="1" noChangeAspect="1" noMove="1" noResize="1" noEditPoints="1" noAdjustHandles="1" noChangeArrowheads="1" noChangeShapeType="1" noTextEdit="1"/>
                  </p:cNvSpPr>
                  <p:nvPr/>
                </p:nvSpPr>
                <p:spPr>
                  <a:xfrm>
                    <a:off x="7714668" y="4323944"/>
                    <a:ext cx="418704" cy="369332"/>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912290" y="4799066"/>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a:rPr>
                            <m:t>Ψ</m:t>
                          </m:r>
                        </m:oMath>
                      </m:oMathPara>
                    </a14:m>
                    <a:endParaRPr lang="en-US" b="0" dirty="0" smtClean="0"/>
                  </a:p>
                </p:txBody>
              </p:sp>
            </mc:Choice>
            <mc:Fallback xmlns="">
              <p:sp>
                <p:nvSpPr>
                  <p:cNvPr id="38" name="TextBox 37"/>
                  <p:cNvSpPr txBox="1">
                    <a:spLocks noRot="1" noChangeAspect="1" noMove="1" noResize="1" noEditPoints="1" noAdjustHandles="1" noChangeArrowheads="1" noChangeShapeType="1" noTextEdit="1"/>
                  </p:cNvSpPr>
                  <p:nvPr/>
                </p:nvSpPr>
                <p:spPr>
                  <a:xfrm>
                    <a:off x="6912290" y="4799066"/>
                    <a:ext cx="418704" cy="369332"/>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7183382" y="4211782"/>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a:rPr>
                            <m:t>Ψ</m:t>
                          </m:r>
                        </m:oMath>
                      </m:oMathPara>
                    </a14:m>
                    <a:endParaRPr lang="en-US" b="0" dirty="0" smtClean="0"/>
                  </a:p>
                </p:txBody>
              </p:sp>
            </mc:Choice>
            <mc:Fallback xmlns="">
              <p:sp>
                <p:nvSpPr>
                  <p:cNvPr id="39" name="TextBox 38"/>
                  <p:cNvSpPr txBox="1">
                    <a:spLocks noRot="1" noChangeAspect="1" noMove="1" noResize="1" noEditPoints="1" noAdjustHandles="1" noChangeArrowheads="1" noChangeShapeType="1" noTextEdit="1"/>
                  </p:cNvSpPr>
                  <p:nvPr/>
                </p:nvSpPr>
                <p:spPr>
                  <a:xfrm>
                    <a:off x="7183382" y="4211782"/>
                    <a:ext cx="418704" cy="369332"/>
                  </a:xfrm>
                  <a:prstGeom prst="rect">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5833770" y="4866016"/>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a:rPr>
                            <m:t>Ψ</m:t>
                          </m:r>
                        </m:oMath>
                      </m:oMathPara>
                    </a14:m>
                    <a:endParaRPr lang="en-US" b="0" dirty="0" smtClean="0"/>
                  </a:p>
                </p:txBody>
              </p:sp>
            </mc:Choice>
            <mc:Fallback xmlns="">
              <p:sp>
                <p:nvSpPr>
                  <p:cNvPr id="40" name="TextBox 39"/>
                  <p:cNvSpPr txBox="1">
                    <a:spLocks noRot="1" noChangeAspect="1" noMove="1" noResize="1" noEditPoints="1" noAdjustHandles="1" noChangeArrowheads="1" noChangeShapeType="1" noTextEdit="1"/>
                  </p:cNvSpPr>
                  <p:nvPr/>
                </p:nvSpPr>
                <p:spPr>
                  <a:xfrm>
                    <a:off x="5833770" y="4866016"/>
                    <a:ext cx="418704" cy="369332"/>
                  </a:xfrm>
                  <a:prstGeom prst="rect">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162675" y="4944293"/>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a:rPr>
                            <m:t>Ψ</m:t>
                          </m:r>
                        </m:oMath>
                      </m:oMathPara>
                    </a14:m>
                    <a:endParaRPr lang="en-US" b="0" dirty="0" smtClean="0"/>
                  </a:p>
                </p:txBody>
              </p:sp>
            </mc:Choice>
            <mc:Fallback xmlns="">
              <p:sp>
                <p:nvSpPr>
                  <p:cNvPr id="41" name="TextBox 40"/>
                  <p:cNvSpPr txBox="1">
                    <a:spLocks noRot="1" noChangeAspect="1" noMove="1" noResize="1" noEditPoints="1" noAdjustHandles="1" noChangeArrowheads="1" noChangeShapeType="1" noTextEdit="1"/>
                  </p:cNvSpPr>
                  <p:nvPr/>
                </p:nvSpPr>
                <p:spPr>
                  <a:xfrm>
                    <a:off x="7162675" y="4944293"/>
                    <a:ext cx="418704" cy="369332"/>
                  </a:xfrm>
                  <a:prstGeom prst="rect">
                    <a:avLst/>
                  </a:prstGeom>
                  <a:blipFill rotWithShape="1">
                    <a:blip r:embed="rId16"/>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200379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1219200"/>
          </a:xfrm>
        </p:spPr>
        <p:txBody>
          <a:bodyPr>
            <a:normAutofit fontScale="90000"/>
          </a:bodyPr>
          <a:lstStyle/>
          <a:p>
            <a:r>
              <a:rPr lang="en-US" dirty="0"/>
              <a:t>B</a:t>
            </a:r>
            <a:r>
              <a:rPr lang="en-US" dirty="0" smtClean="0"/>
              <a:t>asic fork collection scheme,</a:t>
            </a:r>
            <a:br>
              <a:rPr lang="en-US" dirty="0" smtClean="0"/>
            </a:br>
            <a:r>
              <a:rPr lang="en-US" dirty="0" smtClean="0"/>
              <a:t>no failures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516272"/>
                <a:ext cx="8229600" cy="3166831"/>
              </a:xfrm>
            </p:spPr>
            <p:txBody>
              <a:bodyPr>
                <a:normAutofit fontScale="77500" lnSpcReduction="20000"/>
              </a:bodyPr>
              <a:lstStyle/>
              <a:p>
                <a:r>
                  <a:rPr lang="en-US" sz="3100" dirty="0" smtClean="0"/>
                  <a:t>Trying process </a:t>
                </a:r>
                <a14:m>
                  <m:oMath xmlns:m="http://schemas.openxmlformats.org/officeDocument/2006/math">
                    <m:r>
                      <a:rPr lang="en-US" sz="3100" b="0" i="1" smtClean="0">
                        <a:latin typeface="Cambria Math"/>
                      </a:rPr>
                      <m:t>𝑖</m:t>
                    </m:r>
                    <m:r>
                      <a:rPr lang="en-US" sz="3100" b="0" i="1" smtClean="0">
                        <a:latin typeface="Cambria Math"/>
                      </a:rPr>
                      <m:t> </m:t>
                    </m:r>
                  </m:oMath>
                </a14:m>
                <a:r>
                  <a:rPr lang="en-US" sz="3100" dirty="0" smtClean="0"/>
                  <a:t>tries to collect the forks for all incident edges.</a:t>
                </a:r>
              </a:p>
              <a:p>
                <a:r>
                  <a:rPr lang="en-US" sz="3100" dirty="0" smtClean="0"/>
                  <a:t>Requests all missing forks.</a:t>
                </a:r>
              </a:p>
              <a:p>
                <a:r>
                  <a:rPr lang="en-US" sz="3100" dirty="0" smtClean="0"/>
                  <a:t>Neighbors might or might not send the requested forks:</a:t>
                </a:r>
              </a:p>
              <a:p>
                <a:pPr lvl="1"/>
                <a:r>
                  <a:rPr lang="en-US" sz="2600" dirty="0"/>
                  <a:t>Processes in the remainder </a:t>
                </a:r>
                <a:r>
                  <a:rPr lang="en-US" sz="2600" dirty="0" smtClean="0"/>
                  <a:t>region, </a:t>
                </a:r>
                <a:r>
                  <a:rPr lang="en-US" sz="2600" dirty="0"/>
                  <a:t>and lower-priority trying </a:t>
                </a:r>
                <a:r>
                  <a:rPr lang="en-US" sz="2600" dirty="0" smtClean="0"/>
                  <a:t>processes, always honor </a:t>
                </a:r>
                <a:r>
                  <a:rPr lang="en-US" sz="2600" dirty="0"/>
                  <a:t>fork </a:t>
                </a:r>
                <a:r>
                  <a:rPr lang="en-US" sz="2600" dirty="0" smtClean="0"/>
                  <a:t>requests.</a:t>
                </a:r>
                <a:endParaRPr lang="en-US" sz="2600" dirty="0"/>
              </a:p>
              <a:p>
                <a:pPr lvl="1"/>
                <a:r>
                  <a:rPr lang="en-US" sz="2600" dirty="0"/>
                  <a:t>Processes in the </a:t>
                </a:r>
                <a:r>
                  <a:rPr lang="en-US" sz="2600" dirty="0" smtClean="0"/>
                  <a:t>critical (or exit) region, </a:t>
                </a:r>
                <a:r>
                  <a:rPr lang="en-US" sz="2600" dirty="0"/>
                  <a:t>and higher-priority trying </a:t>
                </a:r>
                <a:r>
                  <a:rPr lang="en-US" sz="2600" dirty="0" smtClean="0"/>
                  <a:t>processes, always defer </a:t>
                </a:r>
                <a:r>
                  <a:rPr lang="en-US" sz="2600" dirty="0"/>
                  <a:t>fork </a:t>
                </a:r>
                <a:r>
                  <a:rPr lang="en-US" sz="2600" dirty="0" smtClean="0"/>
                  <a:t>requests (waiting for conditions to change).</a:t>
                </a:r>
              </a:p>
              <a:p>
                <a:r>
                  <a:rPr lang="en-US" sz="3100" dirty="0"/>
                  <a:t>When process </a:t>
                </a:r>
                <a14:m>
                  <m:oMath xmlns:m="http://schemas.openxmlformats.org/officeDocument/2006/math">
                    <m:r>
                      <a:rPr lang="en-US" sz="3100" i="1">
                        <a:latin typeface="Cambria Math"/>
                      </a:rPr>
                      <m:t>𝑖</m:t>
                    </m:r>
                  </m:oMath>
                </a14:m>
                <a:r>
                  <a:rPr lang="en-US" sz="3100" dirty="0"/>
                  <a:t> has all forks, it enters the critical region.</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516272"/>
                <a:ext cx="8229600" cy="3166831"/>
              </a:xfrm>
              <a:blipFill rotWithShape="1">
                <a:blip r:embed="rId3"/>
                <a:stretch>
                  <a:fillRect l="-1037" t="-3661" r="-140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55</a:t>
            </a:fld>
            <a:endParaRPr lang="en-US"/>
          </a:p>
        </p:txBody>
      </p:sp>
      <p:sp>
        <p:nvSpPr>
          <p:cNvPr id="5" name="Oval 4"/>
          <p:cNvSpPr/>
          <p:nvPr/>
        </p:nvSpPr>
        <p:spPr>
          <a:xfrm rot="943923">
            <a:off x="6324600" y="5334000"/>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Oval 5"/>
          <p:cNvSpPr/>
          <p:nvPr/>
        </p:nvSpPr>
        <p:spPr>
          <a:xfrm>
            <a:off x="5545015" y="6096000"/>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p:cNvSpPr/>
          <p:nvPr/>
        </p:nvSpPr>
        <p:spPr>
          <a:xfrm rot="20462080">
            <a:off x="5029200" y="4870938"/>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Oval 7"/>
          <p:cNvSpPr/>
          <p:nvPr/>
        </p:nvSpPr>
        <p:spPr>
          <a:xfrm rot="1364635">
            <a:off x="7432431" y="4753708"/>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0" name="Straight Connector 9"/>
          <p:cNvCxnSpPr>
            <a:stCxn id="5" idx="7"/>
            <a:endCxn id="8" idx="3"/>
          </p:cNvCxnSpPr>
          <p:nvPr/>
        </p:nvCxnSpPr>
        <p:spPr>
          <a:xfrm flipV="1">
            <a:off x="6752618" y="5068890"/>
            <a:ext cx="696843" cy="3819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2"/>
            <a:endCxn id="7" idx="5"/>
          </p:cNvCxnSpPr>
          <p:nvPr/>
        </p:nvCxnSpPr>
        <p:spPr>
          <a:xfrm flipH="1" flipV="1">
            <a:off x="5463204" y="5199874"/>
            <a:ext cx="869959" cy="3007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 idx="3"/>
            <a:endCxn id="6" idx="7"/>
          </p:cNvCxnSpPr>
          <p:nvPr/>
        </p:nvCxnSpPr>
        <p:spPr>
          <a:xfrm flipH="1">
            <a:off x="5935260" y="5674362"/>
            <a:ext cx="418522" cy="488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7984817" y="4683103"/>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a:rPr>
                        <m:t>Ψ</m:t>
                      </m:r>
                    </m:oMath>
                  </m:oMathPara>
                </a14:m>
                <a:endParaRPr lang="en-US" b="0" dirty="0" smtClean="0"/>
              </a:p>
            </p:txBody>
          </p:sp>
        </mc:Choice>
        <mc:Fallback xmlns="">
          <p:sp>
            <p:nvSpPr>
              <p:cNvPr id="20" name="TextBox 19"/>
              <p:cNvSpPr txBox="1">
                <a:spLocks noRot="1" noChangeAspect="1" noMove="1" noResize="1" noEditPoints="1" noAdjustHandles="1" noChangeArrowheads="1" noChangeShapeType="1" noTextEdit="1"/>
              </p:cNvSpPr>
              <p:nvPr/>
            </p:nvSpPr>
            <p:spPr>
              <a:xfrm>
                <a:off x="7984817" y="4683103"/>
                <a:ext cx="418704"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061828" y="6195591"/>
                <a:ext cx="4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a:rPr>
                        <m:t>Ψ</m:t>
                      </m:r>
                    </m:oMath>
                  </m:oMathPara>
                </a14:m>
                <a:endParaRPr lang="en-US" b="0" dirty="0" smtClean="0"/>
              </a:p>
            </p:txBody>
          </p:sp>
        </mc:Choice>
        <mc:Fallback xmlns="">
          <p:sp>
            <p:nvSpPr>
              <p:cNvPr id="21" name="TextBox 20"/>
              <p:cNvSpPr txBox="1">
                <a:spLocks noRot="1" noChangeAspect="1" noMove="1" noResize="1" noEditPoints="1" noAdjustHandles="1" noChangeArrowheads="1" noChangeShapeType="1" noTextEdit="1"/>
              </p:cNvSpPr>
              <p:nvPr/>
            </p:nvSpPr>
            <p:spPr>
              <a:xfrm>
                <a:off x="6061828" y="6195591"/>
                <a:ext cx="418704"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rot="10800000" flipH="1" flipV="1">
                <a:off x="4419600" y="4986829"/>
                <a:ext cx="5828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a:rPr>
                        <m:t>Ψ</m:t>
                      </m:r>
                    </m:oMath>
                  </m:oMathPara>
                </a14:m>
                <a:endParaRPr lang="en-US" b="0" dirty="0" smtClean="0"/>
              </a:p>
            </p:txBody>
          </p:sp>
        </mc:Choice>
        <mc:Fallback xmlns="">
          <p:sp>
            <p:nvSpPr>
              <p:cNvPr id="22" name="TextBox 21"/>
              <p:cNvSpPr txBox="1">
                <a:spLocks noRot="1" noChangeAspect="1" noMove="1" noResize="1" noEditPoints="1" noAdjustHandles="1" noChangeArrowheads="1" noChangeShapeType="1" noTextEdit="1"/>
              </p:cNvSpPr>
              <p:nvPr/>
            </p:nvSpPr>
            <p:spPr>
              <a:xfrm rot="10800000" flipH="1" flipV="1">
                <a:off x="4419600" y="4986829"/>
                <a:ext cx="582884" cy="369332"/>
              </a:xfrm>
              <a:prstGeom prst="rect">
                <a:avLst/>
              </a:prstGeom>
              <a:blipFill rotWithShape="1">
                <a:blip r:embed="rId6"/>
                <a:stretch>
                  <a:fillRect/>
                </a:stretch>
              </a:blipFill>
            </p:spPr>
            <p:txBody>
              <a:bodyPr/>
              <a:lstStyle/>
              <a:p>
                <a:r>
                  <a:rPr lang="en-US">
                    <a:noFill/>
                  </a:rPr>
                  <a:t> </a:t>
                </a:r>
              </a:p>
            </p:txBody>
          </p:sp>
        </mc:Fallback>
      </mc:AlternateContent>
      <p:grpSp>
        <p:nvGrpSpPr>
          <p:cNvPr id="26" name="Group 25"/>
          <p:cNvGrpSpPr/>
          <p:nvPr/>
        </p:nvGrpSpPr>
        <p:grpSpPr>
          <a:xfrm rot="20063479">
            <a:off x="6504175" y="4718257"/>
            <a:ext cx="900439" cy="485994"/>
            <a:chOff x="1677803" y="5190982"/>
            <a:chExt cx="900439" cy="485994"/>
          </a:xfrm>
        </p:grpSpPr>
        <p:cxnSp>
          <p:nvCxnSpPr>
            <p:cNvPr id="24" name="Straight Arrow Connector 23"/>
            <p:cNvCxnSpPr/>
            <p:nvPr/>
          </p:nvCxnSpPr>
          <p:spPr>
            <a:xfrm rot="20319190">
              <a:off x="1735850" y="5385635"/>
              <a:ext cx="788148" cy="29134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rot="21502544">
              <a:off x="1677803" y="5190982"/>
              <a:ext cx="900439" cy="369332"/>
            </a:xfrm>
            <a:prstGeom prst="rect">
              <a:avLst/>
            </a:prstGeom>
            <a:noFill/>
          </p:spPr>
          <p:txBody>
            <a:bodyPr wrap="none" rtlCol="0">
              <a:spAutoFit/>
            </a:bodyPr>
            <a:lstStyle/>
            <a:p>
              <a:r>
                <a:rPr lang="en-US" dirty="0" smtClean="0"/>
                <a:t>request</a:t>
              </a:r>
              <a:endParaRPr lang="en-US" dirty="0"/>
            </a:p>
          </p:txBody>
        </p:sp>
      </p:grpSp>
      <p:cxnSp>
        <p:nvCxnSpPr>
          <p:cNvPr id="32" name="Straight Arrow Connector 31"/>
          <p:cNvCxnSpPr/>
          <p:nvPr/>
        </p:nvCxnSpPr>
        <p:spPr>
          <a:xfrm flipH="1" flipV="1">
            <a:off x="5638800" y="5099538"/>
            <a:ext cx="505721" cy="1793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5891660" y="5674362"/>
            <a:ext cx="252861" cy="2442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8384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normAutofit fontScale="90000"/>
          </a:bodyPr>
          <a:lstStyle/>
          <a:p>
            <a:r>
              <a:rPr lang="en-US" dirty="0"/>
              <a:t>B</a:t>
            </a:r>
            <a:r>
              <a:rPr lang="en-US" dirty="0" smtClean="0"/>
              <a:t>asic fork collection scheme,</a:t>
            </a:r>
            <a:br>
              <a:rPr lang="en-US" dirty="0" smtClean="0"/>
            </a:br>
            <a:r>
              <a:rPr lang="en-US" dirty="0" smtClean="0"/>
              <a:t>no failures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876800"/>
              </a:xfrm>
            </p:spPr>
            <p:txBody>
              <a:bodyPr>
                <a:normAutofit fontScale="70000" lnSpcReduction="20000"/>
              </a:bodyPr>
              <a:lstStyle/>
              <a:p>
                <a:r>
                  <a:rPr lang="en-US" dirty="0" smtClean="0"/>
                  <a:t>Trying process </a:t>
                </a:r>
                <a14:m>
                  <m:oMath xmlns:m="http://schemas.openxmlformats.org/officeDocument/2006/math">
                    <m:r>
                      <a:rPr lang="en-US" b="0" i="1" smtClean="0">
                        <a:latin typeface="Cambria Math"/>
                      </a:rPr>
                      <m:t>𝑖</m:t>
                    </m:r>
                    <m:r>
                      <a:rPr lang="en-US" b="0" i="1" smtClean="0">
                        <a:latin typeface="Cambria Math"/>
                      </a:rPr>
                      <m:t> </m:t>
                    </m:r>
                  </m:oMath>
                </a14:m>
                <a:r>
                  <a:rPr lang="en-US" dirty="0" smtClean="0"/>
                  <a:t>tries to collect the forks for all incident edges.</a:t>
                </a:r>
              </a:p>
              <a:p>
                <a:r>
                  <a:rPr lang="en-US" dirty="0" smtClean="0"/>
                  <a:t>Requests all missing forks.</a:t>
                </a:r>
              </a:p>
              <a:p>
                <a:r>
                  <a:rPr lang="en-US" dirty="0" smtClean="0"/>
                  <a:t>Neighbors might or might not send the requested forks:</a:t>
                </a:r>
              </a:p>
              <a:p>
                <a:pPr lvl="1"/>
                <a:r>
                  <a:rPr lang="en-US" dirty="0"/>
                  <a:t>Processes in the remainder </a:t>
                </a:r>
                <a:r>
                  <a:rPr lang="en-US" dirty="0" smtClean="0"/>
                  <a:t>region, </a:t>
                </a:r>
                <a:r>
                  <a:rPr lang="en-US" dirty="0"/>
                  <a:t>and lower-priority trying </a:t>
                </a:r>
                <a:r>
                  <a:rPr lang="en-US" dirty="0" smtClean="0"/>
                  <a:t>processes, honor </a:t>
                </a:r>
                <a:r>
                  <a:rPr lang="en-US" dirty="0"/>
                  <a:t>fork </a:t>
                </a:r>
                <a:r>
                  <a:rPr lang="en-US" dirty="0" smtClean="0"/>
                  <a:t>requests.</a:t>
                </a:r>
                <a:endParaRPr lang="en-US" dirty="0"/>
              </a:p>
              <a:p>
                <a:pPr lvl="1"/>
                <a:r>
                  <a:rPr lang="en-US" dirty="0"/>
                  <a:t>Processes in the </a:t>
                </a:r>
                <a:r>
                  <a:rPr lang="en-US" dirty="0" smtClean="0"/>
                  <a:t>critical (or exit) region, </a:t>
                </a:r>
                <a:r>
                  <a:rPr lang="en-US" dirty="0"/>
                  <a:t>and higher-priority trying </a:t>
                </a:r>
                <a:r>
                  <a:rPr lang="en-US" dirty="0" smtClean="0"/>
                  <a:t>processes, defer </a:t>
                </a:r>
                <a:r>
                  <a:rPr lang="en-US" dirty="0"/>
                  <a:t>fork </a:t>
                </a:r>
                <a:r>
                  <a:rPr lang="en-US" dirty="0" smtClean="0"/>
                  <a:t>requests.</a:t>
                </a:r>
              </a:p>
              <a:p>
                <a:r>
                  <a:rPr lang="en-US" dirty="0" smtClean="0"/>
                  <a:t>When process </a:t>
                </a:r>
                <a14:m>
                  <m:oMath xmlns:m="http://schemas.openxmlformats.org/officeDocument/2006/math">
                    <m:r>
                      <a:rPr lang="en-US" b="0" i="1" smtClean="0">
                        <a:latin typeface="Cambria Math"/>
                      </a:rPr>
                      <m:t>𝑖</m:t>
                    </m:r>
                  </m:oMath>
                </a14:m>
                <a:r>
                  <a:rPr lang="en-US" dirty="0" smtClean="0"/>
                  <a:t> has all forks, it enters the critical region.</a:t>
                </a:r>
                <a:endParaRPr lang="en-US" dirty="0"/>
              </a:p>
              <a:p>
                <a:r>
                  <a:rPr lang="en-US" dirty="0"/>
                  <a:t>Upon exiting the critical </a:t>
                </a:r>
                <a:r>
                  <a:rPr lang="en-US" dirty="0" smtClean="0"/>
                  <a:t>region, process </a:t>
                </a:r>
                <a14:m>
                  <m:oMath xmlns:m="http://schemas.openxmlformats.org/officeDocument/2006/math">
                    <m:r>
                      <a:rPr lang="en-US" b="0" i="1" smtClean="0">
                        <a:latin typeface="Cambria Math"/>
                      </a:rPr>
                      <m:t>𝑖</m:t>
                    </m:r>
                  </m:oMath>
                </a14:m>
                <a:r>
                  <a:rPr lang="en-US" dirty="0" smtClean="0"/>
                  <a:t> reduces its priority below those of all its neighbors and honors all deferred fork requests.</a:t>
                </a:r>
              </a:p>
              <a:p>
                <a:r>
                  <a:rPr lang="en-US" dirty="0" smtClean="0"/>
                  <a:t>To keep track of priorities, each process sends its latest priority on every message. </a:t>
                </a:r>
              </a:p>
              <a:p>
                <a:endParaRPr lang="en-US" dirty="0"/>
              </a:p>
              <a:p>
                <a:r>
                  <a:rPr lang="en-US" dirty="0" smtClean="0"/>
                  <a:t>This clearly guarantees exclusion.</a:t>
                </a:r>
              </a:p>
              <a:p>
                <a:r>
                  <a:rPr lang="en-US" dirty="0" smtClean="0"/>
                  <a:t>In the absence of failures, it also guarantees lockout-freedom.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876800"/>
              </a:xfrm>
              <a:blipFill rotWithShape="1">
                <a:blip r:embed="rId3"/>
                <a:stretch>
                  <a:fillRect l="-815" t="-2000" r="-140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56</a:t>
            </a:fld>
            <a:endParaRPr lang="en-US"/>
          </a:p>
        </p:txBody>
      </p:sp>
    </p:spTree>
    <p:extLst>
      <p:ext uri="{BB962C8B-B14F-4D97-AF65-F5344CB8AC3E}">
        <p14:creationId xmlns:p14="http://schemas.microsoft.com/office/powerpoint/2010/main" val="110459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dirty="0" smtClean="0"/>
              <a:t>What about failures?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219200"/>
                <a:ext cx="8382000" cy="5257800"/>
              </a:xfrm>
            </p:spPr>
            <p:txBody>
              <a:bodyPr>
                <a:normAutofit fontScale="92500" lnSpcReduction="10000"/>
              </a:bodyPr>
              <a:lstStyle/>
              <a:p>
                <a:r>
                  <a:rPr lang="en-US" sz="2600" dirty="0" smtClean="0"/>
                  <a:t>Now consider process stopping failures.</a:t>
                </a:r>
              </a:p>
              <a:p>
                <a:pPr marL="342900" lvl="1" indent="-342900">
                  <a:buFont typeface="Arial" pitchFamily="34" charset="0"/>
                  <a:buChar char="•"/>
                </a:pPr>
                <a:r>
                  <a:rPr lang="en-US" sz="2600" dirty="0" smtClean="0"/>
                  <a:t>We want </a:t>
                </a:r>
                <a:r>
                  <a:rPr lang="en-US" sz="2600" dirty="0" smtClean="0">
                    <a:solidFill>
                      <a:schemeClr val="accent2">
                        <a:lumMod val="75000"/>
                      </a:schemeClr>
                    </a:solidFill>
                  </a:rPr>
                  <a:t>wait-freedom</a:t>
                </a:r>
                <a:r>
                  <a:rPr lang="en-US" sz="2600" dirty="0" smtClean="0"/>
                  <a:t>:  </a:t>
                </a:r>
                <a:r>
                  <a:rPr lang="en-US" sz="2600" dirty="0"/>
                  <a:t>Every </a:t>
                </a:r>
                <a:r>
                  <a:rPr lang="en-US" sz="2600" dirty="0" err="1"/>
                  <a:t>nonfaulty</a:t>
                </a:r>
                <a:r>
                  <a:rPr lang="en-US" sz="2600" dirty="0"/>
                  <a:t> trying process eventually goes critical, even if other processes fail</a:t>
                </a:r>
                <a:r>
                  <a:rPr lang="en-US" sz="2600" dirty="0" smtClean="0"/>
                  <a:t>.</a:t>
                </a:r>
              </a:p>
              <a:p>
                <a:r>
                  <a:rPr lang="en-US" sz="2600" dirty="0" smtClean="0"/>
                  <a:t>In the current scheme, if a neighbor has crashed, it never sends the fork, which means that its neighbors may be stalled, and so their neighbors may be stalled,… </a:t>
                </a:r>
              </a:p>
              <a:p>
                <a:r>
                  <a:rPr lang="en-US" sz="2600" dirty="0"/>
                  <a:t>So, modify the rule for entering the critical </a:t>
                </a:r>
                <a:r>
                  <a:rPr lang="en-US" sz="2600" dirty="0" smtClean="0"/>
                  <a:t>region, using </a:t>
                </a:r>
                <a14:m>
                  <m:oMath xmlns:m="http://schemas.openxmlformats.org/officeDocument/2006/math">
                    <m:r>
                      <a:rPr lang="en-US" sz="2800" i="1" smtClean="0">
                        <a:solidFill>
                          <a:schemeClr val="tx1"/>
                        </a:solidFill>
                        <a:latin typeface="Cambria Math"/>
                      </a:rPr>
                      <m:t>⋄</m:t>
                    </m:r>
                    <m:r>
                      <a:rPr lang="en-US" sz="2800" i="1" smtClean="0">
                        <a:solidFill>
                          <a:schemeClr val="tx1"/>
                        </a:solidFill>
                        <a:latin typeface="Cambria Math"/>
                      </a:rPr>
                      <m:t>𝑃</m:t>
                    </m:r>
                    <m:r>
                      <a:rPr lang="en-US" sz="2800" b="0" i="0" smtClean="0">
                        <a:solidFill>
                          <a:schemeClr val="tx1"/>
                        </a:solidFill>
                        <a:latin typeface="Cambria Math"/>
                      </a:rPr>
                      <m:t>:</m:t>
                    </m:r>
                  </m:oMath>
                </a14:m>
                <a:endParaRPr lang="en-US" sz="2600" dirty="0">
                  <a:solidFill>
                    <a:schemeClr val="tx1"/>
                  </a:solidFill>
                </a:endParaRPr>
              </a:p>
              <a:p>
                <a:pPr lvl="1"/>
                <a:r>
                  <a:rPr lang="en-US" sz="2200" dirty="0"/>
                  <a:t>Trying process </a:t>
                </a:r>
                <a14:m>
                  <m:oMath xmlns:m="http://schemas.openxmlformats.org/officeDocument/2006/math">
                    <m:r>
                      <a:rPr lang="en-US" sz="2200" i="1">
                        <a:latin typeface="Cambria Math"/>
                      </a:rPr>
                      <m:t>𝑖</m:t>
                    </m:r>
                  </m:oMath>
                </a14:m>
                <a:r>
                  <a:rPr lang="en-US" sz="2200" dirty="0"/>
                  <a:t> may enter the critical region if for every incident edge </a:t>
                </a:r>
                <a14:m>
                  <m:oMath xmlns:m="http://schemas.openxmlformats.org/officeDocument/2006/math">
                    <m:r>
                      <a:rPr lang="en-US" sz="2200" i="1">
                        <a:latin typeface="Cambria Math"/>
                      </a:rPr>
                      <m:t>(</m:t>
                    </m:r>
                    <m:r>
                      <a:rPr lang="en-US" sz="2200" i="1">
                        <a:latin typeface="Cambria Math"/>
                      </a:rPr>
                      <m:t>𝑖</m:t>
                    </m:r>
                    <m:r>
                      <a:rPr lang="en-US" sz="2200" i="1">
                        <a:latin typeface="Cambria Math"/>
                      </a:rPr>
                      <m:t>,</m:t>
                    </m:r>
                    <m:r>
                      <a:rPr lang="en-US" sz="2200" i="1">
                        <a:latin typeface="Cambria Math"/>
                      </a:rPr>
                      <m:t>𝑗</m:t>
                    </m:r>
                    <m:r>
                      <a:rPr lang="en-US" sz="2200" i="1">
                        <a:latin typeface="Cambria Math"/>
                      </a:rPr>
                      <m:t>)</m:t>
                    </m:r>
                  </m:oMath>
                </a14:m>
                <a:r>
                  <a:rPr lang="en-US" sz="2200" dirty="0"/>
                  <a:t>, </a:t>
                </a:r>
                <a:r>
                  <a:rPr lang="en-US" sz="2200" dirty="0">
                    <a:solidFill>
                      <a:schemeClr val="accent2">
                        <a:lumMod val="75000"/>
                      </a:schemeClr>
                    </a:solidFill>
                  </a:rPr>
                  <a:t>either process </a:t>
                </a:r>
                <a14:m>
                  <m:oMath xmlns:m="http://schemas.openxmlformats.org/officeDocument/2006/math">
                    <m:r>
                      <a:rPr lang="en-US" sz="2200" i="1">
                        <a:solidFill>
                          <a:schemeClr val="accent2">
                            <a:lumMod val="75000"/>
                          </a:schemeClr>
                        </a:solidFill>
                        <a:latin typeface="Cambria Math"/>
                      </a:rPr>
                      <m:t>𝑖</m:t>
                    </m:r>
                  </m:oMath>
                </a14:m>
                <a:r>
                  <a:rPr lang="en-US" sz="2200" dirty="0">
                    <a:solidFill>
                      <a:schemeClr val="accent2">
                        <a:lumMod val="75000"/>
                      </a:schemeClr>
                    </a:solidFill>
                  </a:rPr>
                  <a:t> has the fork, or process </a:t>
                </a:r>
                <a14:m>
                  <m:oMath xmlns:m="http://schemas.openxmlformats.org/officeDocument/2006/math">
                    <m:r>
                      <a:rPr lang="en-US" sz="2200" i="1" dirty="0">
                        <a:solidFill>
                          <a:schemeClr val="accent2">
                            <a:lumMod val="75000"/>
                          </a:schemeClr>
                        </a:solidFill>
                        <a:latin typeface="Cambria Math"/>
                      </a:rPr>
                      <m:t>𝑖</m:t>
                    </m:r>
                  </m:oMath>
                </a14:m>
                <a:r>
                  <a:rPr lang="en-US" sz="2200" dirty="0">
                    <a:solidFill>
                      <a:schemeClr val="accent2">
                        <a:lumMod val="75000"/>
                      </a:schemeClr>
                    </a:solidFill>
                  </a:rPr>
                  <a:t> believes that process </a:t>
                </a:r>
                <a14:m>
                  <m:oMath xmlns:m="http://schemas.openxmlformats.org/officeDocument/2006/math">
                    <m:r>
                      <a:rPr lang="en-US" sz="2200" i="1" dirty="0">
                        <a:solidFill>
                          <a:schemeClr val="accent2">
                            <a:lumMod val="75000"/>
                          </a:schemeClr>
                        </a:solidFill>
                        <a:latin typeface="Cambria Math"/>
                      </a:rPr>
                      <m:t>𝑗</m:t>
                    </m:r>
                  </m:oMath>
                </a14:m>
                <a:r>
                  <a:rPr lang="en-US" sz="2200" dirty="0">
                    <a:solidFill>
                      <a:schemeClr val="accent2">
                        <a:lumMod val="75000"/>
                      </a:schemeClr>
                    </a:solidFill>
                  </a:rPr>
                  <a:t> has failed, because </a:t>
                </a:r>
                <a14:m>
                  <m:oMath xmlns:m="http://schemas.openxmlformats.org/officeDocument/2006/math">
                    <m:r>
                      <a:rPr lang="en-US" sz="2200" i="1" dirty="0">
                        <a:solidFill>
                          <a:schemeClr val="accent2">
                            <a:lumMod val="75000"/>
                          </a:schemeClr>
                        </a:solidFill>
                        <a:latin typeface="Cambria Math"/>
                      </a:rPr>
                      <m:t>𝑗</m:t>
                    </m:r>
                    <m:r>
                      <a:rPr lang="en-US" sz="2200" i="1" dirty="0">
                        <a:solidFill>
                          <a:schemeClr val="accent2">
                            <a:lumMod val="75000"/>
                          </a:schemeClr>
                        </a:solidFill>
                        <a:latin typeface="Cambria Math"/>
                      </a:rPr>
                      <m:t> </m:t>
                    </m:r>
                  </m:oMath>
                </a14:m>
                <a:r>
                  <a:rPr lang="en-US" sz="2200" dirty="0">
                    <a:solidFill>
                      <a:schemeClr val="accent2">
                        <a:lumMod val="75000"/>
                      </a:schemeClr>
                    </a:solidFill>
                  </a:rPr>
                  <a:t>is included in the most recent output set </a:t>
                </a:r>
                <a:r>
                  <a:rPr lang="en-US" sz="2200" dirty="0" smtClean="0">
                    <a:solidFill>
                      <a:schemeClr val="accent2">
                        <a:lumMod val="75000"/>
                      </a:schemeClr>
                    </a:solidFill>
                  </a:rPr>
                  <a:t>of </a:t>
                </a:r>
                <a14:m>
                  <m:oMath xmlns:m="http://schemas.openxmlformats.org/officeDocument/2006/math">
                    <m:r>
                      <a:rPr lang="en-US" sz="2200" i="1">
                        <a:solidFill>
                          <a:schemeClr val="accent2">
                            <a:lumMod val="75000"/>
                          </a:schemeClr>
                        </a:solidFill>
                        <a:latin typeface="Cambria Math"/>
                      </a:rPr>
                      <m:t>⋄</m:t>
                    </m:r>
                    <m:r>
                      <a:rPr lang="en-US" sz="2200" i="1">
                        <a:solidFill>
                          <a:schemeClr val="accent2">
                            <a:lumMod val="75000"/>
                          </a:schemeClr>
                        </a:solidFill>
                        <a:latin typeface="Cambria Math"/>
                      </a:rPr>
                      <m:t>𝑃</m:t>
                    </m:r>
                  </m:oMath>
                </a14:m>
                <a:r>
                  <a:rPr lang="en-US" sz="2200" dirty="0">
                    <a:solidFill>
                      <a:schemeClr val="accent2">
                        <a:lumMod val="75000"/>
                      </a:schemeClr>
                    </a:solidFill>
                  </a:rPr>
                  <a:t> at location </a:t>
                </a:r>
                <a14:m>
                  <m:oMath xmlns:m="http://schemas.openxmlformats.org/officeDocument/2006/math">
                    <m:r>
                      <a:rPr lang="en-US" sz="2200" i="1" dirty="0">
                        <a:solidFill>
                          <a:schemeClr val="accent2">
                            <a:lumMod val="75000"/>
                          </a:schemeClr>
                        </a:solidFill>
                        <a:latin typeface="Cambria Math"/>
                      </a:rPr>
                      <m:t>𝑖</m:t>
                    </m:r>
                  </m:oMath>
                </a14:m>
                <a:r>
                  <a:rPr lang="en-US" sz="2200" dirty="0">
                    <a:solidFill>
                      <a:schemeClr val="accent2">
                        <a:lumMod val="75000"/>
                      </a:schemeClr>
                    </a:solidFill>
                  </a:rPr>
                  <a:t>.</a:t>
                </a:r>
              </a:p>
              <a:p>
                <a:r>
                  <a:rPr lang="en-US" sz="2600" dirty="0"/>
                  <a:t>And modify the rule for exiting the critical region:</a:t>
                </a:r>
              </a:p>
              <a:p>
                <a:pPr lvl="1"/>
                <a:r>
                  <a:rPr lang="en-US" sz="2200" dirty="0">
                    <a:solidFill>
                      <a:schemeClr val="accent2">
                        <a:lumMod val="75000"/>
                      </a:schemeClr>
                    </a:solidFill>
                  </a:rPr>
                  <a:t>Reduce the priority, </a:t>
                </a:r>
                <a:r>
                  <a:rPr lang="en-US" sz="2200" dirty="0"/>
                  <a:t>but now we can’t be sure this will be less than that of all neighbors.</a:t>
                </a:r>
              </a:p>
              <a:p>
                <a:pPr lvl="1"/>
                <a:r>
                  <a:rPr lang="en-US" sz="2200" dirty="0">
                    <a:solidFill>
                      <a:schemeClr val="accent2">
                        <a:lumMod val="75000"/>
                      </a:schemeClr>
                    </a:solidFill>
                  </a:rPr>
                  <a:t>Honor all deferred fork requests anyway.</a:t>
                </a:r>
              </a:p>
              <a:p>
                <a:endParaRPr lang="en-US" sz="2600" dirty="0" smtClean="0"/>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219200"/>
                <a:ext cx="8382000" cy="5257800"/>
              </a:xfrm>
              <a:blipFill rotWithShape="1">
                <a:blip r:embed="rId3"/>
                <a:stretch>
                  <a:fillRect l="-1018" t="-1622" r="-1455" b="-1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57</a:t>
            </a:fld>
            <a:endParaRPr lang="en-US"/>
          </a:p>
        </p:txBody>
      </p:sp>
    </p:spTree>
    <p:extLst>
      <p:ext uri="{BB962C8B-B14F-4D97-AF65-F5344CB8AC3E}">
        <p14:creationId xmlns:p14="http://schemas.microsoft.com/office/powerpoint/2010/main" val="408135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Guarantees</a:t>
            </a:r>
            <a:endParaRPr lang="en-US" dirty="0"/>
          </a:p>
        </p:txBody>
      </p:sp>
      <p:sp>
        <p:nvSpPr>
          <p:cNvPr id="3" name="Content Placeholder 2"/>
          <p:cNvSpPr>
            <a:spLocks noGrp="1"/>
          </p:cNvSpPr>
          <p:nvPr>
            <p:ph idx="1"/>
          </p:nvPr>
        </p:nvSpPr>
        <p:spPr/>
        <p:txBody>
          <a:bodyPr/>
          <a:lstStyle/>
          <a:p>
            <a:r>
              <a:rPr lang="en-US" dirty="0">
                <a:solidFill>
                  <a:schemeClr val="accent2">
                    <a:lumMod val="75000"/>
                  </a:schemeClr>
                </a:solidFill>
              </a:rPr>
              <a:t>Eventual exclusion:  </a:t>
            </a:r>
            <a:r>
              <a:rPr lang="en-US" dirty="0"/>
              <a:t>In some suffix, no two non-failed neighbors are simultaneously critical.</a:t>
            </a:r>
          </a:p>
          <a:p>
            <a:r>
              <a:rPr lang="en-US" dirty="0">
                <a:solidFill>
                  <a:schemeClr val="accent2">
                    <a:lumMod val="75000"/>
                  </a:schemeClr>
                </a:solidFill>
              </a:rPr>
              <a:t>Wait-freedom:  </a:t>
            </a:r>
            <a:r>
              <a:rPr lang="en-US" dirty="0"/>
              <a:t>Every </a:t>
            </a:r>
            <a:r>
              <a:rPr lang="en-US" dirty="0" err="1"/>
              <a:t>nonfaulty</a:t>
            </a:r>
            <a:r>
              <a:rPr lang="en-US" dirty="0"/>
              <a:t> trying process eventually goes critical, even if other processes fail.</a:t>
            </a:r>
          </a:p>
          <a:p>
            <a:endParaRPr lang="en-US" dirty="0"/>
          </a:p>
        </p:txBody>
      </p:sp>
      <p:sp>
        <p:nvSpPr>
          <p:cNvPr id="4" name="Slide Number Placeholder 3"/>
          <p:cNvSpPr>
            <a:spLocks noGrp="1"/>
          </p:cNvSpPr>
          <p:nvPr>
            <p:ph type="sldNum" sz="quarter" idx="12"/>
          </p:nvPr>
        </p:nvSpPr>
        <p:spPr/>
        <p:txBody>
          <a:bodyPr/>
          <a:lstStyle/>
          <a:p>
            <a:fld id="{D2A3D09A-7868-461E-AD70-0164CED56359}" type="slidenum">
              <a:rPr lang="en-US" smtClean="0"/>
              <a:t>58</a:t>
            </a:fld>
            <a:endParaRPr lang="en-US"/>
          </a:p>
        </p:txBody>
      </p:sp>
    </p:spTree>
    <p:extLst>
      <p:ext uri="{BB962C8B-B14F-4D97-AF65-F5344CB8AC3E}">
        <p14:creationId xmlns:p14="http://schemas.microsoft.com/office/powerpoint/2010/main" val="4746078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Wait-Freedom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solidFill>
                      <a:schemeClr val="accent2">
                        <a:lumMod val="75000"/>
                      </a:schemeClr>
                    </a:solidFill>
                  </a:rPr>
                  <a:t>Wait-freedom:  </a:t>
                </a:r>
                <a:r>
                  <a:rPr lang="en-US" dirty="0"/>
                  <a:t>Every </a:t>
                </a:r>
                <a:r>
                  <a:rPr lang="en-US" dirty="0" err="1"/>
                  <a:t>nonfaulty</a:t>
                </a:r>
                <a:r>
                  <a:rPr lang="en-US" dirty="0"/>
                  <a:t> trying process eventually goes critical, even if other processes fail</a:t>
                </a:r>
                <a:r>
                  <a:rPr lang="en-US" dirty="0" smtClean="0"/>
                  <a:t>.</a:t>
                </a:r>
              </a:p>
              <a:p>
                <a:r>
                  <a:rPr lang="en-US" dirty="0" smtClean="0">
                    <a:solidFill>
                      <a:schemeClr val="accent2">
                        <a:lumMod val="75000"/>
                      </a:schemeClr>
                    </a:solidFill>
                  </a:rPr>
                  <a:t>Proof sketch:</a:t>
                </a:r>
              </a:p>
              <a:p>
                <a:pPr lvl="1"/>
                <a:r>
                  <a:rPr lang="en-US" dirty="0" smtClean="0"/>
                  <a:t>Eventually</a:t>
                </a:r>
                <a:r>
                  <a:rPr lang="en-US" dirty="0"/>
                  <a:t>, all crashes have happened</a:t>
                </a:r>
                <a:r>
                  <a:rPr lang="en-US" dirty="0" smtClean="0"/>
                  <a:t>.</a:t>
                </a:r>
              </a:p>
              <a:p>
                <a:pPr lvl="1"/>
                <a:r>
                  <a:rPr lang="en-US" dirty="0" smtClean="0"/>
                  <a:t>By </a:t>
                </a:r>
                <a:r>
                  <a:rPr lang="en-US" dirty="0" smtClean="0">
                    <a:solidFill>
                      <a:schemeClr val="accent2">
                        <a:lumMod val="75000"/>
                      </a:schemeClr>
                    </a:solidFill>
                  </a:rPr>
                  <a:t>strong completeness</a:t>
                </a:r>
                <a:r>
                  <a:rPr lang="en-US" dirty="0" smtClean="0"/>
                  <a:t>, from some point on,</a:t>
                </a:r>
                <a14:m>
                  <m:oMath xmlns:m="http://schemas.openxmlformats.org/officeDocument/2006/math">
                    <m:r>
                      <a:rPr lang="en-US">
                        <a:latin typeface="Cambria Math"/>
                      </a:rPr>
                      <m:t> </m:t>
                    </m:r>
                    <m:r>
                      <a:rPr lang="en-US" b="0" i="1" smtClean="0">
                        <a:latin typeface="Cambria Math"/>
                      </a:rPr>
                      <m:t> </m:t>
                    </m:r>
                    <m:r>
                      <a:rPr lang="en-US" i="1">
                        <a:latin typeface="Cambria Math"/>
                      </a:rPr>
                      <m:t>⋄</m:t>
                    </m:r>
                    <m:r>
                      <a:rPr lang="en-US" i="1">
                        <a:latin typeface="Cambria Math"/>
                      </a:rPr>
                      <m:t>𝑃</m:t>
                    </m:r>
                  </m:oMath>
                </a14:m>
                <a:r>
                  <a:rPr lang="en-US" dirty="0"/>
                  <a:t> </a:t>
                </a:r>
                <a:r>
                  <a:rPr lang="en-US" dirty="0" smtClean="0"/>
                  <a:t>always reports the failure of all faulty processes.</a:t>
                </a:r>
              </a:p>
              <a:p>
                <a:pPr lvl="1"/>
                <a:r>
                  <a:rPr lang="en-US" dirty="0" smtClean="0"/>
                  <a:t>So a trying process </a:t>
                </a:r>
                <a14:m>
                  <m:oMath xmlns:m="http://schemas.openxmlformats.org/officeDocument/2006/math">
                    <m:r>
                      <a:rPr lang="en-US" i="1" dirty="0" smtClean="0">
                        <a:latin typeface="Cambria Math"/>
                      </a:rPr>
                      <m:t>𝑖</m:t>
                    </m:r>
                  </m:oMath>
                </a14:m>
                <a:r>
                  <a:rPr lang="en-US" dirty="0" smtClean="0"/>
                  <a:t> will not be blocked forever by a failed neighbor.</a:t>
                </a:r>
              </a:p>
              <a:p>
                <a:pPr lvl="1"/>
                <a:r>
                  <a:rPr lang="en-US" dirty="0" smtClean="0"/>
                  <a:t>Process </a:t>
                </a:r>
                <a14:m>
                  <m:oMath xmlns:m="http://schemas.openxmlformats.org/officeDocument/2006/math">
                    <m:r>
                      <a:rPr lang="en-US" b="0" i="1" smtClean="0">
                        <a:latin typeface="Cambria Math"/>
                      </a:rPr>
                      <m:t>𝑖</m:t>
                    </m:r>
                  </m:oMath>
                </a14:m>
                <a:r>
                  <a:rPr lang="en-US" dirty="0" smtClean="0"/>
                  <a:t> must still obtain all forks from </a:t>
                </a:r>
                <a:r>
                  <a:rPr lang="en-US" dirty="0" err="1" smtClean="0"/>
                  <a:t>nonfaulty</a:t>
                </a:r>
                <a:r>
                  <a:rPr lang="en-US" dirty="0" smtClean="0"/>
                  <a:t> neighbors.</a:t>
                </a:r>
              </a:p>
              <a:p>
                <a:pPr lvl="1"/>
                <a:r>
                  <a:rPr lang="en-US" dirty="0" smtClean="0"/>
                  <a:t>This depends on careful management of the priorities.</a:t>
                </a:r>
              </a:p>
              <a:p>
                <a:pPr lvl="1"/>
                <a:r>
                  <a:rPr lang="en-US" dirty="0" smtClean="0"/>
                  <a:t>Inconsistent views of priorities could result in deadlock:  </a:t>
                </a:r>
                <a:r>
                  <a:rPr lang="en-US" dirty="0"/>
                  <a:t> </a:t>
                </a:r>
                <a:r>
                  <a:rPr lang="en-US" dirty="0" smtClean="0"/>
                  <a:t> If each of </a:t>
                </a:r>
                <a:r>
                  <a:rPr lang="en-US" dirty="0"/>
                  <a:t>two </a:t>
                </a:r>
                <a:r>
                  <a:rPr lang="en-US" dirty="0" smtClean="0"/>
                  <a:t>neighbors </a:t>
                </a:r>
                <a:r>
                  <a:rPr lang="en-US" dirty="0"/>
                  <a:t>thinks it has higher priority than </a:t>
                </a:r>
                <a:r>
                  <a:rPr lang="en-US" dirty="0" smtClean="0"/>
                  <a:t>the other, </a:t>
                </a:r>
                <a:r>
                  <a:rPr lang="en-US" dirty="0"/>
                  <a:t>then neither might send a requested fork. </a:t>
                </a:r>
              </a:p>
              <a:p>
                <a:pPr lvl="2"/>
                <a:endParaRPr lang="en-US" dirty="0"/>
              </a:p>
              <a:p>
                <a:pPr marL="0" indent="0">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037" t="-2426" r="-14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59</a:t>
            </a:fld>
            <a:endParaRPr lang="en-US"/>
          </a:p>
        </p:txBody>
      </p:sp>
    </p:spTree>
    <p:extLst>
      <p:ext uri="{BB962C8B-B14F-4D97-AF65-F5344CB8AC3E}">
        <p14:creationId xmlns:p14="http://schemas.microsoft.com/office/powerpoint/2010/main" val="20400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Pattern</a:t>
            </a:r>
            <a:endParaRPr lang="en-US" dirty="0"/>
          </a:p>
        </p:txBody>
      </p:sp>
      <p:grpSp>
        <p:nvGrpSpPr>
          <p:cNvPr id="4" name="Group 34"/>
          <p:cNvGrpSpPr>
            <a:grpSpLocks/>
          </p:cNvGrpSpPr>
          <p:nvPr/>
        </p:nvGrpSpPr>
        <p:grpSpPr bwMode="auto">
          <a:xfrm>
            <a:off x="1087877" y="2335584"/>
            <a:ext cx="7178675" cy="2438400"/>
            <a:chOff x="1056" y="2400"/>
            <a:chExt cx="4522" cy="1536"/>
          </a:xfrm>
        </p:grpSpPr>
        <p:grpSp>
          <p:nvGrpSpPr>
            <p:cNvPr id="5" name="Group 31"/>
            <p:cNvGrpSpPr>
              <a:grpSpLocks/>
            </p:cNvGrpSpPr>
            <p:nvPr/>
          </p:nvGrpSpPr>
          <p:grpSpPr bwMode="auto">
            <a:xfrm>
              <a:off x="1056" y="2400"/>
              <a:ext cx="2208" cy="1536"/>
              <a:chOff x="1056" y="2400"/>
              <a:chExt cx="2208" cy="1536"/>
            </a:xfrm>
          </p:grpSpPr>
          <p:grpSp>
            <p:nvGrpSpPr>
              <p:cNvPr id="8" name="Group 26"/>
              <p:cNvGrpSpPr>
                <a:grpSpLocks/>
              </p:cNvGrpSpPr>
              <p:nvPr/>
            </p:nvGrpSpPr>
            <p:grpSpPr bwMode="auto">
              <a:xfrm>
                <a:off x="1872" y="2400"/>
                <a:ext cx="1392" cy="1536"/>
                <a:chOff x="1872" y="2400"/>
                <a:chExt cx="1392" cy="1536"/>
              </a:xfrm>
            </p:grpSpPr>
            <p:grpSp>
              <p:nvGrpSpPr>
                <p:cNvPr id="13" name="Group 20"/>
                <p:cNvGrpSpPr>
                  <a:grpSpLocks/>
                </p:cNvGrpSpPr>
                <p:nvPr/>
              </p:nvGrpSpPr>
              <p:grpSpPr bwMode="auto">
                <a:xfrm>
                  <a:off x="1872" y="2400"/>
                  <a:ext cx="1392" cy="1536"/>
                  <a:chOff x="1872" y="2400"/>
                  <a:chExt cx="1392" cy="1536"/>
                </a:xfrm>
              </p:grpSpPr>
              <p:grpSp>
                <p:nvGrpSpPr>
                  <p:cNvPr id="19" name="Group 14"/>
                  <p:cNvGrpSpPr>
                    <a:grpSpLocks/>
                  </p:cNvGrpSpPr>
                  <p:nvPr/>
                </p:nvGrpSpPr>
                <p:grpSpPr bwMode="auto">
                  <a:xfrm>
                    <a:off x="1872" y="2400"/>
                    <a:ext cx="1392" cy="1536"/>
                    <a:chOff x="1872" y="2400"/>
                    <a:chExt cx="1392" cy="1536"/>
                  </a:xfrm>
                </p:grpSpPr>
                <p:grpSp>
                  <p:nvGrpSpPr>
                    <p:cNvPr id="25" name="Group 8"/>
                    <p:cNvGrpSpPr>
                      <a:grpSpLocks/>
                    </p:cNvGrpSpPr>
                    <p:nvPr/>
                  </p:nvGrpSpPr>
                  <p:grpSpPr bwMode="auto">
                    <a:xfrm>
                      <a:off x="1872" y="2400"/>
                      <a:ext cx="1392" cy="1536"/>
                      <a:chOff x="1872" y="2400"/>
                      <a:chExt cx="1392" cy="1536"/>
                    </a:xfrm>
                  </p:grpSpPr>
                  <p:sp>
                    <p:nvSpPr>
                      <p:cNvPr id="31" name="Line 4"/>
                      <p:cNvSpPr>
                        <a:spLocks noChangeShapeType="1"/>
                      </p:cNvSpPr>
                      <p:nvPr/>
                    </p:nvSpPr>
                    <p:spPr bwMode="auto">
                      <a:xfrm>
                        <a:off x="1872" y="2400"/>
                        <a:ext cx="0" cy="15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5"/>
                      <p:cNvSpPr>
                        <a:spLocks noChangeShapeType="1"/>
                      </p:cNvSpPr>
                      <p:nvPr/>
                    </p:nvSpPr>
                    <p:spPr bwMode="auto">
                      <a:xfrm>
                        <a:off x="2784" y="2400"/>
                        <a:ext cx="0" cy="15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Line 6"/>
                      <p:cNvSpPr>
                        <a:spLocks noChangeShapeType="1"/>
                      </p:cNvSpPr>
                      <p:nvPr/>
                    </p:nvSpPr>
                    <p:spPr bwMode="auto">
                      <a:xfrm>
                        <a:off x="2304" y="2400"/>
                        <a:ext cx="0" cy="15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7"/>
                      <p:cNvSpPr>
                        <a:spLocks noChangeShapeType="1"/>
                      </p:cNvSpPr>
                      <p:nvPr/>
                    </p:nvSpPr>
                    <p:spPr bwMode="auto">
                      <a:xfrm>
                        <a:off x="3264" y="2400"/>
                        <a:ext cx="0" cy="15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6" name="Group 13"/>
                    <p:cNvGrpSpPr>
                      <a:grpSpLocks/>
                    </p:cNvGrpSpPr>
                    <p:nvPr/>
                  </p:nvGrpSpPr>
                  <p:grpSpPr bwMode="auto">
                    <a:xfrm>
                      <a:off x="1872" y="2592"/>
                      <a:ext cx="1392" cy="1152"/>
                      <a:chOff x="1872" y="2592"/>
                      <a:chExt cx="1392" cy="1152"/>
                    </a:xfrm>
                  </p:grpSpPr>
                  <p:sp>
                    <p:nvSpPr>
                      <p:cNvPr id="27" name="Line 9"/>
                      <p:cNvSpPr>
                        <a:spLocks noChangeShapeType="1"/>
                      </p:cNvSpPr>
                      <p:nvPr/>
                    </p:nvSpPr>
                    <p:spPr bwMode="auto">
                      <a:xfrm>
                        <a:off x="1872" y="2592"/>
                        <a:ext cx="139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10"/>
                      <p:cNvSpPr>
                        <a:spLocks noChangeShapeType="1"/>
                      </p:cNvSpPr>
                      <p:nvPr/>
                    </p:nvSpPr>
                    <p:spPr bwMode="auto">
                      <a:xfrm flipH="1">
                        <a:off x="1872" y="3456"/>
                        <a:ext cx="139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11"/>
                      <p:cNvSpPr>
                        <a:spLocks noChangeShapeType="1"/>
                      </p:cNvSpPr>
                      <p:nvPr/>
                    </p:nvSpPr>
                    <p:spPr bwMode="auto">
                      <a:xfrm>
                        <a:off x="1872" y="3168"/>
                        <a:ext cx="139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12"/>
                      <p:cNvSpPr>
                        <a:spLocks noChangeShapeType="1"/>
                      </p:cNvSpPr>
                      <p:nvPr/>
                    </p:nvSpPr>
                    <p:spPr bwMode="auto">
                      <a:xfrm flipH="1">
                        <a:off x="1872" y="2880"/>
                        <a:ext cx="139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20" name="Group 19"/>
                  <p:cNvGrpSpPr>
                    <a:grpSpLocks/>
                  </p:cNvGrpSpPr>
                  <p:nvPr/>
                </p:nvGrpSpPr>
                <p:grpSpPr bwMode="auto">
                  <a:xfrm>
                    <a:off x="1872" y="2592"/>
                    <a:ext cx="912" cy="1152"/>
                    <a:chOff x="1872" y="2592"/>
                    <a:chExt cx="912" cy="1152"/>
                  </a:xfrm>
                </p:grpSpPr>
                <p:sp>
                  <p:nvSpPr>
                    <p:cNvPr id="21" name="Line 15"/>
                    <p:cNvSpPr>
                      <a:spLocks noChangeShapeType="1"/>
                    </p:cNvSpPr>
                    <p:nvPr/>
                  </p:nvSpPr>
                  <p:spPr bwMode="auto">
                    <a:xfrm>
                      <a:off x="1872" y="2592"/>
                      <a:ext cx="91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Line 16"/>
                    <p:cNvSpPr>
                      <a:spLocks noChangeShapeType="1"/>
                    </p:cNvSpPr>
                    <p:nvPr/>
                  </p:nvSpPr>
                  <p:spPr bwMode="auto">
                    <a:xfrm flipH="1">
                      <a:off x="1872" y="2880"/>
                      <a:ext cx="91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Line 17"/>
                    <p:cNvSpPr>
                      <a:spLocks noChangeShapeType="1"/>
                    </p:cNvSpPr>
                    <p:nvPr/>
                  </p:nvSpPr>
                  <p:spPr bwMode="auto">
                    <a:xfrm flipH="1">
                      <a:off x="1872" y="3456"/>
                      <a:ext cx="91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18"/>
                    <p:cNvSpPr>
                      <a:spLocks noChangeShapeType="1"/>
                    </p:cNvSpPr>
                    <p:nvPr/>
                  </p:nvSpPr>
                  <p:spPr bwMode="auto">
                    <a:xfrm>
                      <a:off x="1872" y="3168"/>
                      <a:ext cx="91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14" name="Group 25"/>
                <p:cNvGrpSpPr>
                  <a:grpSpLocks/>
                </p:cNvGrpSpPr>
                <p:nvPr/>
              </p:nvGrpSpPr>
              <p:grpSpPr bwMode="auto">
                <a:xfrm>
                  <a:off x="1872" y="2592"/>
                  <a:ext cx="432" cy="1152"/>
                  <a:chOff x="1872" y="2592"/>
                  <a:chExt cx="432" cy="1152"/>
                </a:xfrm>
              </p:grpSpPr>
              <p:sp>
                <p:nvSpPr>
                  <p:cNvPr id="15" name="Line 21"/>
                  <p:cNvSpPr>
                    <a:spLocks noChangeShapeType="1"/>
                  </p:cNvSpPr>
                  <p:nvPr/>
                </p:nvSpPr>
                <p:spPr bwMode="auto">
                  <a:xfrm>
                    <a:off x="1872" y="2592"/>
                    <a:ext cx="43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22"/>
                  <p:cNvSpPr>
                    <a:spLocks noChangeShapeType="1"/>
                  </p:cNvSpPr>
                  <p:nvPr/>
                </p:nvSpPr>
                <p:spPr bwMode="auto">
                  <a:xfrm>
                    <a:off x="1872" y="3168"/>
                    <a:ext cx="43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23"/>
                  <p:cNvSpPr>
                    <a:spLocks noChangeShapeType="1"/>
                  </p:cNvSpPr>
                  <p:nvPr/>
                </p:nvSpPr>
                <p:spPr bwMode="auto">
                  <a:xfrm flipH="1">
                    <a:off x="1872" y="3456"/>
                    <a:ext cx="43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24"/>
                  <p:cNvSpPr>
                    <a:spLocks noChangeShapeType="1"/>
                  </p:cNvSpPr>
                  <p:nvPr/>
                </p:nvSpPr>
                <p:spPr bwMode="auto">
                  <a:xfrm flipH="1">
                    <a:off x="1872" y="2880"/>
                    <a:ext cx="43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9" name="Group 30"/>
              <p:cNvGrpSpPr>
                <a:grpSpLocks/>
              </p:cNvGrpSpPr>
              <p:nvPr/>
            </p:nvGrpSpPr>
            <p:grpSpPr bwMode="auto">
              <a:xfrm>
                <a:off x="1056" y="2448"/>
                <a:ext cx="787" cy="1412"/>
                <a:chOff x="1056" y="2448"/>
                <a:chExt cx="787" cy="1412"/>
              </a:xfrm>
            </p:grpSpPr>
            <p:sp>
              <p:nvSpPr>
                <p:cNvPr id="10" name="Text Box 27"/>
                <p:cNvSpPr txBox="1">
                  <a:spLocks noChangeArrowheads="1"/>
                </p:cNvSpPr>
                <p:nvPr/>
              </p:nvSpPr>
              <p:spPr bwMode="auto">
                <a:xfrm>
                  <a:off x="1056" y="2448"/>
                  <a:ext cx="77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make-ballot</a:t>
                  </a:r>
                </a:p>
              </p:txBody>
            </p:sp>
            <p:sp>
              <p:nvSpPr>
                <p:cNvPr id="11" name="Text Box 28"/>
                <p:cNvSpPr txBox="1">
                  <a:spLocks noChangeArrowheads="1"/>
                </p:cNvSpPr>
                <p:nvPr/>
              </p:nvSpPr>
              <p:spPr bwMode="auto">
                <a:xfrm>
                  <a:off x="1152" y="3072"/>
                  <a:ext cx="6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assign-val</a:t>
                  </a:r>
                </a:p>
              </p:txBody>
            </p:sp>
            <p:sp>
              <p:nvSpPr>
                <p:cNvPr id="12" name="Text Box 29"/>
                <p:cNvSpPr txBox="1">
                  <a:spLocks noChangeArrowheads="1"/>
                </p:cNvSpPr>
                <p:nvPr/>
              </p:nvSpPr>
              <p:spPr bwMode="auto">
                <a:xfrm>
                  <a:off x="1248" y="3648"/>
                  <a:ext cx="5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succeed</a:t>
                  </a:r>
                </a:p>
              </p:txBody>
            </p:sp>
          </p:grpSp>
        </p:grpSp>
        <p:sp>
          <p:nvSpPr>
            <p:cNvPr id="6" name="Text Box 32"/>
            <p:cNvSpPr txBox="1">
              <a:spLocks noChangeArrowheads="1"/>
            </p:cNvSpPr>
            <p:nvPr/>
          </p:nvSpPr>
          <p:spPr bwMode="auto">
            <a:xfrm>
              <a:off x="3264" y="2784"/>
              <a:ext cx="231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Phase 1, collect abstention information</a:t>
              </a:r>
            </a:p>
          </p:txBody>
        </p:sp>
        <p:sp>
          <p:nvSpPr>
            <p:cNvPr id="7" name="Text Box 33"/>
            <p:cNvSpPr txBox="1">
              <a:spLocks noChangeArrowheads="1"/>
            </p:cNvSpPr>
            <p:nvPr/>
          </p:nvSpPr>
          <p:spPr bwMode="auto">
            <a:xfrm>
              <a:off x="3264" y="3360"/>
              <a:ext cx="136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Phase 2, collect votes</a:t>
              </a:r>
            </a:p>
          </p:txBody>
        </p:sp>
      </p:grpSp>
    </p:spTree>
    <p:extLst>
      <p:ext uri="{BB962C8B-B14F-4D97-AF65-F5344CB8AC3E}">
        <p14:creationId xmlns:p14="http://schemas.microsoft.com/office/powerpoint/2010/main" val="362952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Wait-Freedom</a:t>
            </a:r>
            <a:endParaRPr lang="en-US" dirty="0"/>
          </a:p>
        </p:txBody>
      </p:sp>
      <p:sp>
        <p:nvSpPr>
          <p:cNvPr id="3" name="Content Placeholder 2"/>
          <p:cNvSpPr>
            <a:spLocks noGrp="1"/>
          </p:cNvSpPr>
          <p:nvPr>
            <p:ph idx="1"/>
          </p:nvPr>
        </p:nvSpPr>
        <p:spPr>
          <a:xfrm>
            <a:off x="457200" y="1371600"/>
            <a:ext cx="8229600" cy="5105400"/>
          </a:xfrm>
        </p:spPr>
        <p:txBody>
          <a:bodyPr>
            <a:normAutofit fontScale="85000" lnSpcReduction="10000"/>
          </a:bodyPr>
          <a:lstStyle/>
          <a:p>
            <a:r>
              <a:rPr lang="en-US" dirty="0" smtClean="0">
                <a:solidFill>
                  <a:schemeClr val="accent2">
                    <a:lumMod val="75000"/>
                  </a:schemeClr>
                </a:solidFill>
              </a:rPr>
              <a:t>Wait-freedom:  </a:t>
            </a:r>
            <a:r>
              <a:rPr lang="en-US" dirty="0"/>
              <a:t>Every </a:t>
            </a:r>
            <a:r>
              <a:rPr lang="en-US" dirty="0" err="1"/>
              <a:t>nonfaulty</a:t>
            </a:r>
            <a:r>
              <a:rPr lang="en-US" dirty="0"/>
              <a:t> trying process eventually goes critical, even if other processes fail</a:t>
            </a:r>
            <a:r>
              <a:rPr lang="en-US" dirty="0" smtClean="0"/>
              <a:t>.</a:t>
            </a:r>
          </a:p>
          <a:p>
            <a:r>
              <a:rPr lang="en-US" dirty="0" smtClean="0">
                <a:solidFill>
                  <a:schemeClr val="accent2">
                    <a:lumMod val="75000"/>
                  </a:schemeClr>
                </a:solidFill>
              </a:rPr>
              <a:t>Proof sketch, cont’d:  </a:t>
            </a:r>
          </a:p>
          <a:p>
            <a:pPr lvl="1"/>
            <a:r>
              <a:rPr lang="en-US" dirty="0" smtClean="0"/>
              <a:t>One priority scheme that works:  </a:t>
            </a:r>
          </a:p>
          <a:p>
            <a:pPr lvl="2"/>
            <a:r>
              <a:rPr lang="en-US" sz="2600" dirty="0" smtClean="0"/>
              <a:t>Priorities are of the form (Integer, process ID)</a:t>
            </a:r>
          </a:p>
          <a:p>
            <a:pPr lvl="2"/>
            <a:r>
              <a:rPr lang="en-US" sz="2600" dirty="0" smtClean="0"/>
              <a:t>Reduce priority by some arbitrary amount (not necessarily lower than neighbors) when leaving the critical region.</a:t>
            </a:r>
            <a:endParaRPr lang="en-US" sz="2600" dirty="0"/>
          </a:p>
          <a:p>
            <a:pPr lvl="2">
              <a:lnSpc>
                <a:spcPct val="90000"/>
              </a:lnSpc>
            </a:pPr>
            <a:r>
              <a:rPr lang="en-US" sz="2600" dirty="0" smtClean="0"/>
              <a:t>Change priority only when leaving the critical region.</a:t>
            </a:r>
            <a:endParaRPr lang="en-US" sz="2600" dirty="0"/>
          </a:p>
          <a:p>
            <a:pPr lvl="1">
              <a:lnSpc>
                <a:spcPct val="90000"/>
              </a:lnSpc>
            </a:pPr>
            <a:r>
              <a:rPr lang="en-US" dirty="0"/>
              <a:t>Highest priority </a:t>
            </a:r>
            <a:r>
              <a:rPr lang="en-US" dirty="0" err="1" smtClean="0"/>
              <a:t>nonfaulty</a:t>
            </a:r>
            <a:r>
              <a:rPr lang="en-US" dirty="0" smtClean="0"/>
              <a:t> </a:t>
            </a:r>
            <a:r>
              <a:rPr lang="en-US" dirty="0"/>
              <a:t>trying process </a:t>
            </a:r>
            <a:r>
              <a:rPr lang="en-US" dirty="0" smtClean="0"/>
              <a:t>in the entire network gets </a:t>
            </a:r>
            <a:r>
              <a:rPr lang="en-US" dirty="0"/>
              <a:t>all its </a:t>
            </a:r>
            <a:r>
              <a:rPr lang="en-US" dirty="0" smtClean="0"/>
              <a:t>needed forks, enters the critical region, and lowers its priority.</a:t>
            </a:r>
            <a:endParaRPr lang="en-US" dirty="0"/>
          </a:p>
          <a:p>
            <a:pPr lvl="1">
              <a:lnSpc>
                <a:spcPct val="90000"/>
              </a:lnSpc>
            </a:pPr>
            <a:r>
              <a:rPr lang="en-US" dirty="0" smtClean="0"/>
              <a:t>So eventually, </a:t>
            </a:r>
            <a:r>
              <a:rPr lang="en-US" dirty="0"/>
              <a:t>every </a:t>
            </a:r>
            <a:r>
              <a:rPr lang="en-US" dirty="0" err="1" smtClean="0"/>
              <a:t>nonfaulty</a:t>
            </a:r>
            <a:r>
              <a:rPr lang="en-US" dirty="0" smtClean="0"/>
              <a:t> </a:t>
            </a:r>
            <a:r>
              <a:rPr lang="en-US" dirty="0"/>
              <a:t>trying processes </a:t>
            </a:r>
            <a:r>
              <a:rPr lang="en-US" dirty="0" smtClean="0"/>
              <a:t>becomes the highest priority </a:t>
            </a:r>
            <a:r>
              <a:rPr lang="en-US" dirty="0" err="1" smtClean="0"/>
              <a:t>nonfaulty</a:t>
            </a:r>
            <a:r>
              <a:rPr lang="en-US" dirty="0" smtClean="0"/>
              <a:t> trying process and enters the critical region.</a:t>
            </a:r>
            <a:endParaRPr lang="en-US" dirty="0"/>
          </a:p>
          <a:p>
            <a:pPr marL="914400" lvl="2" indent="0">
              <a:lnSpc>
                <a:spcPct val="90000"/>
              </a:lnSpc>
              <a:buNone/>
            </a:pPr>
            <a:endParaRPr lang="en-US" sz="1600" dirty="0"/>
          </a:p>
          <a:p>
            <a:pPr lvl="2"/>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D2A3D09A-7868-461E-AD70-0164CED56359}" type="slidenum">
              <a:rPr lang="en-US" smtClean="0"/>
              <a:t>60</a:t>
            </a:fld>
            <a:endParaRPr lang="en-US"/>
          </a:p>
        </p:txBody>
      </p:sp>
    </p:spTree>
    <p:extLst>
      <p:ext uri="{BB962C8B-B14F-4D97-AF65-F5344CB8AC3E}">
        <p14:creationId xmlns:p14="http://schemas.microsoft.com/office/powerpoint/2010/main" val="200154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Eventual Exclusion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447800"/>
                <a:ext cx="8534400" cy="5029200"/>
              </a:xfrm>
            </p:spPr>
            <p:txBody>
              <a:bodyPr>
                <a:normAutofit fontScale="77500" lnSpcReduction="20000"/>
              </a:bodyPr>
              <a:lstStyle/>
              <a:p>
                <a:r>
                  <a:rPr lang="en-US" sz="3400" dirty="0" smtClean="0">
                    <a:solidFill>
                      <a:schemeClr val="accent2">
                        <a:lumMod val="75000"/>
                      </a:schemeClr>
                    </a:solidFill>
                  </a:rPr>
                  <a:t>Eventual exclusion:  </a:t>
                </a:r>
                <a:r>
                  <a:rPr lang="en-US" sz="3400" dirty="0"/>
                  <a:t>In some suffix, no two </a:t>
                </a:r>
                <a:r>
                  <a:rPr lang="en-US" sz="3400" dirty="0" smtClean="0"/>
                  <a:t>non-failed neighbors </a:t>
                </a:r>
                <a:r>
                  <a:rPr lang="en-US" sz="3400" dirty="0"/>
                  <a:t>are simultaneously critical.</a:t>
                </a:r>
              </a:p>
              <a:p>
                <a:r>
                  <a:rPr lang="en-US" sz="3400" dirty="0" smtClean="0">
                    <a:solidFill>
                      <a:schemeClr val="accent2">
                        <a:lumMod val="75000"/>
                      </a:schemeClr>
                    </a:solidFill>
                  </a:rPr>
                  <a:t>Proof:</a:t>
                </a:r>
              </a:p>
              <a:p>
                <a:pPr lvl="1"/>
                <a:r>
                  <a:rPr lang="en-US" dirty="0" smtClean="0"/>
                  <a:t>Eventually, all crashes have happened.</a:t>
                </a:r>
              </a:p>
              <a:p>
                <a:pPr lvl="1"/>
                <a:r>
                  <a:rPr lang="en-US" dirty="0" smtClean="0"/>
                  <a:t>By </a:t>
                </a:r>
                <a:r>
                  <a:rPr lang="en-US" dirty="0" smtClean="0">
                    <a:solidFill>
                      <a:schemeClr val="accent2">
                        <a:lumMod val="75000"/>
                      </a:schemeClr>
                    </a:solidFill>
                  </a:rPr>
                  <a:t>eventual strong accuracy</a:t>
                </a:r>
                <a14:m>
                  <m:oMath xmlns:m="http://schemas.openxmlformats.org/officeDocument/2006/math">
                    <m:r>
                      <a:rPr lang="en-US" b="0" i="1" smtClean="0">
                        <a:latin typeface="Cambria Math"/>
                      </a:rPr>
                      <m:t>, </m:t>
                    </m:r>
                  </m:oMath>
                </a14:m>
                <a:r>
                  <a:rPr lang="en-US" dirty="0" smtClean="0"/>
                  <a:t>eventually</a:t>
                </a:r>
                <a14:m>
                  <m:oMath xmlns:m="http://schemas.openxmlformats.org/officeDocument/2006/math">
                    <m:r>
                      <a:rPr lang="en-US" b="0" i="0" smtClean="0">
                        <a:latin typeface="Cambria Math"/>
                      </a:rPr>
                      <m:t> </m:t>
                    </m:r>
                    <m:r>
                      <a:rPr lang="en-US" i="1">
                        <a:latin typeface="Cambria Math"/>
                      </a:rPr>
                      <m:t>⋄</m:t>
                    </m:r>
                    <m:r>
                      <a:rPr lang="en-US" i="1">
                        <a:latin typeface="Cambria Math"/>
                      </a:rPr>
                      <m:t>𝑃</m:t>
                    </m:r>
                  </m:oMath>
                </a14:m>
                <a:r>
                  <a:rPr lang="en-US" dirty="0" smtClean="0"/>
                  <a:t> stops reporting that correct processes have crashed, i.e., it reports only actual crashes.</a:t>
                </a:r>
              </a:p>
              <a:p>
                <a:pPr lvl="1"/>
                <a:r>
                  <a:rPr lang="en-US" dirty="0" smtClean="0"/>
                  <a:t>Let </a:t>
                </a:r>
                <a14:m>
                  <m:oMath xmlns:m="http://schemas.openxmlformats.org/officeDocument/2006/math">
                    <m:r>
                      <m:rPr>
                        <m:sty m:val="p"/>
                      </m:rPr>
                      <a:rPr lang="en-US" b="0" i="1" dirty="0" smtClean="0">
                        <a:latin typeface="Cambria Math"/>
                      </a:rPr>
                      <m:t>π</m:t>
                    </m:r>
                    <m:r>
                      <a:rPr lang="en-US" b="0" i="1" dirty="0" smtClean="0">
                        <a:latin typeface="Cambria Math"/>
                      </a:rPr>
                      <m:t>  </m:t>
                    </m:r>
                  </m:oMath>
                </a14:m>
                <a:r>
                  <a:rPr lang="en-US" dirty="0" smtClean="0"/>
                  <a:t>be a point in the execution after all this has happened.</a:t>
                </a:r>
              </a:p>
              <a:p>
                <a:pPr lvl="1"/>
                <a:r>
                  <a:rPr lang="en-US" dirty="0"/>
                  <a:t>C</a:t>
                </a:r>
                <a:r>
                  <a:rPr lang="en-US" dirty="0" smtClean="0"/>
                  <a:t>onsider what happens after point </a:t>
                </a:r>
                <a14:m>
                  <m:oMath xmlns:m="http://schemas.openxmlformats.org/officeDocument/2006/math">
                    <m:r>
                      <a:rPr lang="en-US" b="0" i="1" smtClean="0">
                        <a:latin typeface="Cambria Math"/>
                      </a:rPr>
                      <m:t>𝜋</m:t>
                    </m:r>
                  </m:oMath>
                </a14:m>
                <a:r>
                  <a:rPr lang="en-US" dirty="0" smtClean="0"/>
                  <a:t>, and after the effects of old errors disappear.</a:t>
                </a:r>
              </a:p>
              <a:p>
                <a:pPr lvl="1"/>
                <a:r>
                  <a:rPr lang="en-US" dirty="0" smtClean="0"/>
                  <a:t>Consider any two neighbors </a:t>
                </a:r>
                <a14:m>
                  <m:oMath xmlns:m="http://schemas.openxmlformats.org/officeDocument/2006/math">
                    <m:r>
                      <a:rPr lang="en-US" i="1" dirty="0" smtClean="0">
                        <a:latin typeface="Cambria Math"/>
                      </a:rPr>
                      <m:t>𝑖</m:t>
                    </m:r>
                  </m:oMath>
                </a14:m>
                <a:r>
                  <a:rPr lang="en-US" dirty="0" smtClean="0"/>
                  <a:t> and </a:t>
                </a:r>
                <a14:m>
                  <m:oMath xmlns:m="http://schemas.openxmlformats.org/officeDocument/2006/math">
                    <m:r>
                      <a:rPr lang="en-US" i="1" dirty="0" smtClean="0">
                        <a:latin typeface="Cambria Math"/>
                      </a:rPr>
                      <m:t>𝑗</m:t>
                    </m:r>
                  </m:oMath>
                </a14:m>
                <a:r>
                  <a:rPr lang="en-US" dirty="0" smtClean="0"/>
                  <a:t> that both start trying after </a:t>
                </a:r>
                <a:r>
                  <a:rPr lang="en-US" dirty="0"/>
                  <a:t>point </a:t>
                </a:r>
                <a14:m>
                  <m:oMath xmlns:m="http://schemas.openxmlformats.org/officeDocument/2006/math">
                    <m:r>
                      <a:rPr lang="en-US" i="1">
                        <a:latin typeface="Cambria Math"/>
                      </a:rPr>
                      <m:t>𝜋</m:t>
                    </m:r>
                  </m:oMath>
                </a14:m>
                <a:r>
                  <a:rPr lang="en-US" dirty="0" smtClean="0"/>
                  <a:t>. </a:t>
                </a:r>
              </a:p>
              <a:p>
                <a:pPr lvl="1"/>
                <a:r>
                  <a:rPr lang="en-US" dirty="0" smtClean="0"/>
                  <a:t>In order to enter the critical region, each must actually obtain the fork corresponding to the edge between them, and will keep it during its time in the critical region.</a:t>
                </a:r>
              </a:p>
              <a:p>
                <a:pPr lvl="1"/>
                <a:r>
                  <a:rPr lang="en-US" dirty="0" smtClean="0"/>
                  <a:t>So they can’t  end up in the critical region at the same time.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447800"/>
                <a:ext cx="8534400" cy="5029200"/>
              </a:xfrm>
              <a:blipFill rotWithShape="1">
                <a:blip r:embed="rId3"/>
                <a:stretch>
                  <a:fillRect l="-1071" t="-24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61</a:t>
            </a:fld>
            <a:endParaRPr lang="en-US"/>
          </a:p>
        </p:txBody>
      </p:sp>
    </p:spTree>
    <p:extLst>
      <p:ext uri="{BB962C8B-B14F-4D97-AF65-F5344CB8AC3E}">
        <p14:creationId xmlns:p14="http://schemas.microsoft.com/office/powerpoint/2010/main" val="377984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Remarks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5257800"/>
              </a:xfrm>
            </p:spPr>
            <p:txBody>
              <a:bodyPr>
                <a:normAutofit fontScale="92500" lnSpcReduction="10000"/>
              </a:bodyPr>
              <a:lstStyle/>
              <a:p>
                <a:r>
                  <a:rPr lang="en-US" dirty="0" smtClean="0"/>
                  <a:t>Power of FDs:</a:t>
                </a:r>
              </a:p>
              <a:p>
                <a:pPr lvl="1"/>
                <a:r>
                  <a:rPr lang="en-US" dirty="0" smtClean="0"/>
                  <a:t>These results show that FDs can help in solving other problems besides fault-tolerant consensus.</a:t>
                </a:r>
              </a:p>
              <a:p>
                <a:r>
                  <a:rPr lang="en-US" dirty="0" smtClean="0"/>
                  <a:t>Local </a:t>
                </a:r>
                <a14:m>
                  <m:oMath xmlns:m="http://schemas.openxmlformats.org/officeDocument/2006/math">
                    <m:r>
                      <a:rPr lang="en-US" i="1">
                        <a:latin typeface="Cambria Math"/>
                      </a:rPr>
                      <m:t>⋄</m:t>
                    </m:r>
                    <m:r>
                      <a:rPr lang="en-US" i="1">
                        <a:latin typeface="Cambria Math"/>
                      </a:rPr>
                      <m:t>𝑃</m:t>
                    </m:r>
                    <m:r>
                      <a:rPr lang="en-US" b="0" i="0" smtClean="0">
                        <a:latin typeface="Cambria Math"/>
                      </a:rPr>
                      <m:t>:  </m:t>
                    </m:r>
                  </m:oMath>
                </a14:m>
                <a:endParaRPr lang="en-US" dirty="0" smtClean="0"/>
              </a:p>
              <a:p>
                <a:pPr lvl="1"/>
                <a:r>
                  <a:rPr lang="en-US" dirty="0" smtClean="0"/>
                  <a:t>Here, </a:t>
                </a:r>
                <a14:m>
                  <m:oMath xmlns:m="http://schemas.openxmlformats.org/officeDocument/2006/math">
                    <m:r>
                      <a:rPr lang="en-US" i="1">
                        <a:latin typeface="Cambria Math"/>
                      </a:rPr>
                      <m:t>⋄</m:t>
                    </m:r>
                    <m:r>
                      <a:rPr lang="en-US" i="1">
                        <a:latin typeface="Cambria Math"/>
                      </a:rPr>
                      <m:t>𝑃</m:t>
                    </m:r>
                  </m:oMath>
                </a14:m>
                <a:r>
                  <a:rPr lang="en-US" dirty="0" smtClean="0"/>
                  <a:t> could be weakened to a “local” version, where the FD at each location reports only about the failure status of neighboring locations.</a:t>
                </a:r>
              </a:p>
              <a:p>
                <a:r>
                  <a:rPr lang="en-US" dirty="0" smtClean="0"/>
                  <a:t>Behaving correctly for “sufficiently long”:</a:t>
                </a:r>
              </a:p>
              <a:p>
                <a:pPr lvl="1"/>
                <a:r>
                  <a:rPr lang="en-US" dirty="0" smtClean="0"/>
                  <a:t>Eventual </a:t>
                </a:r>
                <a:r>
                  <a:rPr lang="en-US" dirty="0"/>
                  <a:t>F</a:t>
                </a:r>
                <a:r>
                  <a:rPr lang="en-US" dirty="0" smtClean="0"/>
                  <a:t>Ds like </a:t>
                </a:r>
                <a14:m>
                  <m:oMath xmlns:m="http://schemas.openxmlformats.org/officeDocument/2006/math">
                    <m:r>
                      <a:rPr lang="en-US" i="1">
                        <a:latin typeface="Cambria Math"/>
                      </a:rPr>
                      <m:t>⋄</m:t>
                    </m:r>
                    <m:r>
                      <a:rPr lang="en-US" i="1">
                        <a:latin typeface="Cambria Math"/>
                      </a:rPr>
                      <m:t>𝑃</m:t>
                    </m:r>
                  </m:oMath>
                </a14:m>
                <a:r>
                  <a:rPr lang="en-US" dirty="0" smtClean="0"/>
                  <a:t> seem strong, because they must behave correctly from some point on, forever.  </a:t>
                </a:r>
              </a:p>
              <a:p>
                <a:pPr lvl="1"/>
                <a:r>
                  <a:rPr lang="en-US" dirty="0" smtClean="0"/>
                  <a:t>In most cases, behaving correctly for “sufficiently long” is good enough.</a:t>
                </a:r>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5257800"/>
              </a:xfrm>
              <a:blipFill rotWithShape="1">
                <a:blip r:embed="rId3"/>
                <a:stretch>
                  <a:fillRect l="-1481" t="-2317" r="-29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62</a:t>
            </a:fld>
            <a:endParaRPr lang="en-US"/>
          </a:p>
        </p:txBody>
      </p:sp>
    </p:spTree>
    <p:extLst>
      <p:ext uri="{BB962C8B-B14F-4D97-AF65-F5344CB8AC3E}">
        <p14:creationId xmlns:p14="http://schemas.microsoft.com/office/powerpoint/2010/main" val="282980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Overview</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19201"/>
                <a:ext cx="8534400" cy="5333999"/>
              </a:xfrm>
            </p:spPr>
            <p:txBody>
              <a:bodyPr>
                <a:normAutofit fontScale="85000" lnSpcReduction="10000"/>
              </a:bodyPr>
              <a:lstStyle/>
              <a:p>
                <a:pPr marL="514350" indent="-514350">
                  <a:buFont typeface="+mj-lt"/>
                  <a:buAutoNum type="arabicPeriod"/>
                </a:pPr>
                <a:r>
                  <a:rPr lang="en-US" dirty="0" smtClean="0">
                    <a:solidFill>
                      <a:schemeClr val="bg1">
                        <a:lumMod val="65000"/>
                      </a:schemeClr>
                    </a:solidFill>
                  </a:rPr>
                  <a:t>Definitions:  Crash problems, failure detectors </a:t>
                </a:r>
              </a:p>
              <a:p>
                <a:pPr marL="514350" indent="-514350">
                  <a:buFont typeface="+mj-lt"/>
                  <a:buAutoNum type="arabicPeriod"/>
                </a:pPr>
                <a:r>
                  <a:rPr lang="en-US" dirty="0" smtClean="0">
                    <a:solidFill>
                      <a:schemeClr val="bg1">
                        <a:lumMod val="65000"/>
                      </a:schemeClr>
                    </a:solidFill>
                  </a:rPr>
                  <a:t>Typical FDs:  </a:t>
                </a:r>
                <a14:m>
                  <m:oMath xmlns:m="http://schemas.openxmlformats.org/officeDocument/2006/math">
                    <m:r>
                      <a:rPr lang="en-US" i="1">
                        <a:solidFill>
                          <a:schemeClr val="bg1">
                            <a:lumMod val="65000"/>
                          </a:schemeClr>
                        </a:solidFill>
                        <a:latin typeface="Cambria Math"/>
                      </a:rPr>
                      <m:t>⋄</m:t>
                    </m:r>
                    <m:r>
                      <a:rPr lang="en-US" i="1">
                        <a:solidFill>
                          <a:schemeClr val="bg1">
                            <a:lumMod val="65000"/>
                          </a:schemeClr>
                        </a:solidFill>
                        <a:latin typeface="Cambria Math"/>
                      </a:rPr>
                      <m:t>𝑃</m:t>
                    </m:r>
                    <m:r>
                      <a:rPr lang="en-US" b="0" i="1" smtClean="0">
                        <a:solidFill>
                          <a:schemeClr val="bg1">
                            <a:lumMod val="65000"/>
                          </a:schemeClr>
                        </a:solidFill>
                        <a:latin typeface="Cambria Math"/>
                      </a:rPr>
                      <m:t>,  </m:t>
                    </m:r>
                    <m:r>
                      <a:rPr lang="en-US" i="1">
                        <a:solidFill>
                          <a:schemeClr val="bg1">
                            <a:lumMod val="65000"/>
                          </a:schemeClr>
                        </a:solidFill>
                        <a:latin typeface="Cambria Math"/>
                      </a:rPr>
                      <m:t>⋄</m:t>
                    </m:r>
                    <m:r>
                      <a:rPr lang="en-US" b="0" i="1" smtClean="0">
                        <a:solidFill>
                          <a:schemeClr val="bg1">
                            <a:lumMod val="65000"/>
                          </a:schemeClr>
                        </a:solidFill>
                        <a:latin typeface="Cambria Math"/>
                      </a:rPr>
                      <m:t>𝑆</m:t>
                    </m:r>
                    <m:r>
                      <a:rPr lang="en-US" b="0" i="1" smtClean="0">
                        <a:solidFill>
                          <a:schemeClr val="bg1">
                            <a:lumMod val="65000"/>
                          </a:schemeClr>
                        </a:solidFill>
                        <a:latin typeface="Cambria Math"/>
                      </a:rPr>
                      <m:t>,</m:t>
                    </m:r>
                  </m:oMath>
                </a14:m>
                <a:r>
                  <a:rPr lang="en-US" dirty="0" smtClean="0">
                    <a:solidFill>
                      <a:schemeClr val="bg1">
                        <a:lumMod val="65000"/>
                      </a:schemeClr>
                    </a:solidFill>
                  </a:rPr>
                  <a:t> </a:t>
                </a:r>
                <a:r>
                  <a:rPr lang="en-US" dirty="0">
                    <a:solidFill>
                      <a:schemeClr val="bg1">
                        <a:lumMod val="65000"/>
                      </a:schemeClr>
                    </a:solidFill>
                  </a:rPr>
                  <a:t> </a:t>
                </a:r>
                <a:r>
                  <a:rPr lang="en-US" dirty="0" smtClean="0">
                    <a:solidFill>
                      <a:schemeClr val="bg1">
                        <a:lumMod val="65000"/>
                      </a:schemeClr>
                    </a:solidFill>
                  </a:rPr>
                  <a:t> </a:t>
                </a:r>
                <a14:m>
                  <m:oMath xmlns:m="http://schemas.openxmlformats.org/officeDocument/2006/math">
                    <m:r>
                      <m:rPr>
                        <m:sty m:val="p"/>
                      </m:rPr>
                      <a:rPr lang="en-US">
                        <a:solidFill>
                          <a:schemeClr val="bg1">
                            <a:lumMod val="65000"/>
                          </a:schemeClr>
                        </a:solidFill>
                        <a:latin typeface="Cambria Math"/>
                      </a:rPr>
                      <m:t>Ω</m:t>
                    </m:r>
                    <m:r>
                      <a:rPr lang="en-US" b="0" i="1" smtClean="0">
                        <a:solidFill>
                          <a:schemeClr val="bg1">
                            <a:lumMod val="65000"/>
                          </a:schemeClr>
                        </a:solidFill>
                        <a:latin typeface="Cambria Math"/>
                      </a:rPr>
                      <m:t> </m:t>
                    </m:r>
                    <m:r>
                      <a:rPr lang="en-US" b="0" i="0" smtClean="0">
                        <a:solidFill>
                          <a:schemeClr val="bg1">
                            <a:lumMod val="65000"/>
                          </a:schemeClr>
                        </a:solidFill>
                        <a:latin typeface="Cambria Math"/>
                      </a:rPr>
                      <m:t> </m:t>
                    </m:r>
                  </m:oMath>
                </a14:m>
                <a:endParaRPr lang="en-US" dirty="0" smtClean="0">
                  <a:solidFill>
                    <a:schemeClr val="bg1">
                      <a:lumMod val="65000"/>
                    </a:schemeClr>
                  </a:solidFill>
                </a:endParaRPr>
              </a:p>
              <a:p>
                <a:pPr marL="514350" indent="-514350">
                  <a:buFont typeface="+mj-lt"/>
                  <a:buAutoNum type="arabicPeriod"/>
                </a:pPr>
                <a:r>
                  <a:rPr lang="en-US" dirty="0" smtClean="0">
                    <a:solidFill>
                      <a:schemeClr val="bg1">
                        <a:lumMod val="65000"/>
                      </a:schemeClr>
                    </a:solidFill>
                  </a:rPr>
                  <a:t>Definitions:  Solving crash problems, comparing FDs</a:t>
                </a:r>
              </a:p>
              <a:p>
                <a:pPr marL="514350" indent="-514350">
                  <a:buFont typeface="+mj-lt"/>
                  <a:buAutoNum type="arabicPeriod"/>
                </a:pPr>
                <a:r>
                  <a:rPr lang="en-US" dirty="0" smtClean="0">
                    <a:solidFill>
                      <a:schemeClr val="bg1">
                        <a:lumMod val="65000"/>
                      </a:schemeClr>
                    </a:solidFill>
                  </a:rPr>
                  <a:t>Self-</a:t>
                </a:r>
                <a:r>
                  <a:rPr lang="en-US" dirty="0" err="1" smtClean="0">
                    <a:solidFill>
                      <a:schemeClr val="bg1">
                        <a:lumMod val="65000"/>
                      </a:schemeClr>
                    </a:solidFill>
                  </a:rPr>
                  <a:t>implementability</a:t>
                </a:r>
                <a:r>
                  <a:rPr lang="en-US" dirty="0" smtClean="0">
                    <a:solidFill>
                      <a:schemeClr val="bg1">
                        <a:lumMod val="65000"/>
                      </a:schemeClr>
                    </a:solidFill>
                  </a:rPr>
                  <a:t> of FDs</a:t>
                </a:r>
              </a:p>
              <a:p>
                <a:pPr marL="514350" indent="-514350">
                  <a:buFont typeface="+mj-lt"/>
                  <a:buAutoNum type="arabicPeriod"/>
                </a:pPr>
                <a:r>
                  <a:rPr lang="en-US" dirty="0" smtClean="0">
                    <a:solidFill>
                      <a:schemeClr val="bg1">
                        <a:lumMod val="65000"/>
                      </a:schemeClr>
                    </a:solidFill>
                  </a:rPr>
                  <a:t>Comparing typical FDs</a:t>
                </a:r>
              </a:p>
              <a:p>
                <a:pPr marL="514350" indent="-514350">
                  <a:buFont typeface="+mj-lt"/>
                  <a:buAutoNum type="arabicPeriod"/>
                </a:pPr>
                <a:r>
                  <a:rPr lang="en-US" dirty="0" smtClean="0">
                    <a:solidFill>
                      <a:schemeClr val="bg1">
                        <a:lumMod val="65000"/>
                      </a:schemeClr>
                    </a:solidFill>
                  </a:rPr>
                  <a:t>Solving particular problems using FDs</a:t>
                </a:r>
                <a:endParaRPr lang="en-US" dirty="0">
                  <a:solidFill>
                    <a:schemeClr val="bg1">
                      <a:lumMod val="65000"/>
                    </a:schemeClr>
                  </a:solidFill>
                </a:endParaRPr>
              </a:p>
              <a:p>
                <a:pPr marL="971550" lvl="1" indent="-514350">
                  <a:buFont typeface="+mj-lt"/>
                  <a:buAutoNum type="alphaLcParenR"/>
                </a:pPr>
                <a:r>
                  <a:rPr lang="en-US" dirty="0" smtClean="0">
                    <a:solidFill>
                      <a:schemeClr val="bg1">
                        <a:lumMod val="65000"/>
                      </a:schemeClr>
                    </a:solidFill>
                  </a:rPr>
                  <a:t>Consensus using </a:t>
                </a:r>
                <a14:m>
                  <m:oMath xmlns:m="http://schemas.openxmlformats.org/officeDocument/2006/math">
                    <m:r>
                      <m:rPr>
                        <m:sty m:val="p"/>
                      </m:rPr>
                      <a:rPr lang="en-US">
                        <a:solidFill>
                          <a:schemeClr val="bg1">
                            <a:lumMod val="65000"/>
                          </a:schemeClr>
                        </a:solidFill>
                        <a:latin typeface="Cambria Math"/>
                      </a:rPr>
                      <m:t>Ω</m:t>
                    </m:r>
                  </m:oMath>
                </a14:m>
                <a:endParaRPr lang="en-US" dirty="0" smtClean="0">
                  <a:solidFill>
                    <a:schemeClr val="bg1">
                      <a:lumMod val="65000"/>
                    </a:schemeClr>
                  </a:solidFill>
                </a:endParaRPr>
              </a:p>
              <a:p>
                <a:pPr marL="971550" lvl="1" indent="-514350">
                  <a:buFont typeface="+mj-lt"/>
                  <a:buAutoNum type="alphaLcParenR"/>
                </a:pPr>
                <a:r>
                  <a:rPr lang="en-US" dirty="0" smtClean="0">
                    <a:solidFill>
                      <a:schemeClr val="bg1">
                        <a:lumMod val="65000"/>
                      </a:schemeClr>
                    </a:solidFill>
                  </a:rPr>
                  <a:t>Dining Philosophers using a local version of </a:t>
                </a:r>
                <a14:m>
                  <m:oMath xmlns:m="http://schemas.openxmlformats.org/officeDocument/2006/math">
                    <m:r>
                      <a:rPr lang="en-US" i="1">
                        <a:solidFill>
                          <a:schemeClr val="bg1">
                            <a:lumMod val="65000"/>
                          </a:schemeClr>
                        </a:solidFill>
                        <a:latin typeface="Cambria Math"/>
                      </a:rPr>
                      <m:t>⋄</m:t>
                    </m:r>
                    <m:r>
                      <a:rPr lang="en-US" i="1">
                        <a:solidFill>
                          <a:schemeClr val="bg1">
                            <a:lumMod val="65000"/>
                          </a:schemeClr>
                        </a:solidFill>
                        <a:latin typeface="Cambria Math"/>
                      </a:rPr>
                      <m:t>𝑃</m:t>
                    </m:r>
                  </m:oMath>
                </a14:m>
                <a:endParaRPr lang="en-US" dirty="0" smtClean="0">
                  <a:solidFill>
                    <a:schemeClr val="bg1">
                      <a:lumMod val="65000"/>
                    </a:schemeClr>
                  </a:solidFill>
                </a:endParaRPr>
              </a:p>
              <a:p>
                <a:pPr marL="514350" indent="-514350">
                  <a:buFont typeface="+mj-lt"/>
                  <a:buAutoNum type="arabicPeriod"/>
                </a:pPr>
                <a:r>
                  <a:rPr lang="en-US" dirty="0" smtClean="0"/>
                  <a:t>Definitions:  Weakest FDs </a:t>
                </a:r>
                <a:r>
                  <a:rPr lang="en-US" dirty="0"/>
                  <a:t>to solve </a:t>
                </a:r>
                <a:r>
                  <a:rPr lang="en-US" dirty="0" smtClean="0"/>
                  <a:t>problems</a:t>
                </a:r>
              </a:p>
              <a:p>
                <a:pPr marL="514350" indent="-514350">
                  <a:buFont typeface="+mj-lt"/>
                  <a:buAutoNum type="arabicPeriod"/>
                </a:pPr>
                <a:r>
                  <a:rPr lang="en-US" dirty="0" smtClean="0"/>
                  <a:t>Weakest FDs for particular problems</a:t>
                </a:r>
                <a:endParaRPr lang="en-US" dirty="0"/>
              </a:p>
              <a:p>
                <a:pPr marL="914400" lvl="1" indent="-514350">
                  <a:buFont typeface="+mj-lt"/>
                  <a:buAutoNum type="alphaLcParenR"/>
                </a:pPr>
                <a:r>
                  <a:rPr lang="en-US" dirty="0" smtClean="0"/>
                  <a:t>Local </a:t>
                </a:r>
                <a14:m>
                  <m:oMath xmlns:m="http://schemas.openxmlformats.org/officeDocument/2006/math">
                    <m:r>
                      <a:rPr lang="en-US" i="1">
                        <a:latin typeface="Cambria Math"/>
                      </a:rPr>
                      <m:t>⋄</m:t>
                    </m:r>
                    <m:r>
                      <a:rPr lang="en-US" i="1">
                        <a:latin typeface="Cambria Math"/>
                      </a:rPr>
                      <m:t>𝑃</m:t>
                    </m:r>
                  </m:oMath>
                </a14:m>
                <a:r>
                  <a:rPr lang="en-US" dirty="0"/>
                  <a:t> is a </a:t>
                </a:r>
                <a:r>
                  <a:rPr lang="en-US" dirty="0" smtClean="0"/>
                  <a:t>weakest </a:t>
                </a:r>
                <a:r>
                  <a:rPr lang="en-US" dirty="0"/>
                  <a:t>FD for </a:t>
                </a:r>
                <a:r>
                  <a:rPr lang="en-US" dirty="0" smtClean="0"/>
                  <a:t>wait-free Dining Philosophers</a:t>
                </a:r>
                <a:endParaRPr lang="en-US" dirty="0">
                  <a:solidFill>
                    <a:schemeClr val="accent3">
                      <a:lumMod val="50000"/>
                    </a:schemeClr>
                  </a:solidFill>
                </a:endParaRPr>
              </a:p>
              <a:p>
                <a:pPr marL="914400" lvl="1" indent="-514350">
                  <a:buFont typeface="+mj-lt"/>
                  <a:buAutoNum type="alphaLcParenR"/>
                </a:pPr>
                <a14:m>
                  <m:oMath xmlns:m="http://schemas.openxmlformats.org/officeDocument/2006/math">
                    <m:r>
                      <m:rPr>
                        <m:sty m:val="p"/>
                      </m:rPr>
                      <a:rPr lang="en-US">
                        <a:latin typeface="Cambria Math"/>
                      </a:rPr>
                      <m:t>Ω</m:t>
                    </m:r>
                    <m:r>
                      <a:rPr lang="en-US" i="1">
                        <a:latin typeface="Cambria Math"/>
                      </a:rPr>
                      <m:t> </m:t>
                    </m:r>
                  </m:oMath>
                </a14:m>
                <a:r>
                  <a:rPr lang="en-US" dirty="0"/>
                  <a:t>is a weakest FD for fault-tolerant </a:t>
                </a:r>
                <a:r>
                  <a:rPr lang="en-US" dirty="0" smtClean="0"/>
                  <a:t>consensus</a:t>
                </a:r>
                <a:r>
                  <a:rPr lang="en-US" dirty="0"/>
                  <a:t>.</a:t>
                </a:r>
                <a:endParaRPr lang="en-US" dirty="0">
                  <a:solidFill>
                    <a:schemeClr val="accent3">
                      <a:lumMod val="50000"/>
                    </a:schemeClr>
                  </a:solidFill>
                </a:endParaRPr>
              </a:p>
              <a:p>
                <a:pPr marL="1314450" lvl="2" indent="-514350">
                  <a:buFont typeface="+mj-lt"/>
                  <a:buAutoNum type="arabicPeriod"/>
                </a:pPr>
                <a:endParaRPr lang="en-US" b="1" dirty="0" smtClean="0">
                  <a:solidFill>
                    <a:schemeClr val="accent3">
                      <a:lumMod val="50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19201"/>
                <a:ext cx="8534400" cy="5333999"/>
              </a:xfrm>
              <a:blipFill rotWithShape="1">
                <a:blip r:embed="rId3"/>
                <a:stretch>
                  <a:fillRect l="-1357" t="-1943" b="-8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D2A3D09A-7868-461E-AD70-0164CED56359}" type="slidenum">
              <a:rPr lang="en-US" smtClean="0"/>
              <a:t>63</a:t>
            </a:fld>
            <a:endParaRPr lang="en-US"/>
          </a:p>
        </p:txBody>
      </p:sp>
    </p:spTree>
    <p:extLst>
      <p:ext uri="{BB962C8B-B14F-4D97-AF65-F5344CB8AC3E}">
        <p14:creationId xmlns:p14="http://schemas.microsoft.com/office/powerpoint/2010/main" val="15154657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861802"/>
          </a:xfrm>
        </p:spPr>
        <p:txBody>
          <a:bodyPr>
            <a:normAutofit/>
          </a:bodyPr>
          <a:lstStyle/>
          <a:p>
            <a:r>
              <a:rPr lang="en-US" dirty="0"/>
              <a:t>7</a:t>
            </a:r>
            <a:r>
              <a:rPr lang="en-US" dirty="0" smtClean="0"/>
              <a:t>.  Weakest Failure Detector definitions</a:t>
            </a:r>
            <a:endParaRPr lang="en-US" dirty="0"/>
          </a:p>
        </p:txBody>
      </p:sp>
      <p:sp>
        <p:nvSpPr>
          <p:cNvPr id="4" name="Slide Number Placeholder 3"/>
          <p:cNvSpPr>
            <a:spLocks noGrp="1"/>
          </p:cNvSpPr>
          <p:nvPr>
            <p:ph type="sldNum" sz="quarter" idx="12"/>
          </p:nvPr>
        </p:nvSpPr>
        <p:spPr/>
        <p:txBody>
          <a:bodyPr/>
          <a:lstStyle/>
          <a:p>
            <a:fld id="{D2A3D09A-7868-461E-AD70-0164CED56359}" type="slidenum">
              <a:rPr lang="en-US" smtClean="0"/>
              <a:t>64</a:t>
            </a:fld>
            <a:endParaRPr lang="en-US"/>
          </a:p>
        </p:txBody>
      </p:sp>
      <p:grpSp>
        <p:nvGrpSpPr>
          <p:cNvPr id="5" name="Group 4"/>
          <p:cNvGrpSpPr/>
          <p:nvPr/>
        </p:nvGrpSpPr>
        <p:grpSpPr>
          <a:xfrm>
            <a:off x="2591030" y="3136440"/>
            <a:ext cx="5618409" cy="3167149"/>
            <a:chOff x="3142620" y="3048000"/>
            <a:chExt cx="5618409" cy="3167149"/>
          </a:xfrm>
        </p:grpSpPr>
        <p:grpSp>
          <p:nvGrpSpPr>
            <p:cNvPr id="6" name="Group 5"/>
            <p:cNvGrpSpPr/>
            <p:nvPr/>
          </p:nvGrpSpPr>
          <p:grpSpPr>
            <a:xfrm>
              <a:off x="3886199" y="3048000"/>
              <a:ext cx="4874830" cy="3072954"/>
              <a:chOff x="3778106" y="3048000"/>
              <a:chExt cx="5368259" cy="3552665"/>
            </a:xfrm>
          </p:grpSpPr>
          <p:grpSp>
            <p:nvGrpSpPr>
              <p:cNvPr id="13" name="Group 12"/>
              <p:cNvGrpSpPr/>
              <p:nvPr/>
            </p:nvGrpSpPr>
            <p:grpSpPr>
              <a:xfrm>
                <a:off x="4803462" y="3048000"/>
                <a:ext cx="4342903" cy="3552665"/>
                <a:chOff x="4456363" y="3048000"/>
                <a:chExt cx="4342903" cy="3552665"/>
              </a:xfrm>
            </p:grpSpPr>
            <p:grpSp>
              <p:nvGrpSpPr>
                <p:cNvPr id="18" name="Group 17"/>
                <p:cNvGrpSpPr/>
                <p:nvPr/>
              </p:nvGrpSpPr>
              <p:grpSpPr>
                <a:xfrm>
                  <a:off x="4532066" y="3733800"/>
                  <a:ext cx="4267200" cy="2866865"/>
                  <a:chOff x="4723903" y="3505200"/>
                  <a:chExt cx="4267200" cy="2866865"/>
                </a:xfrm>
              </p:grpSpPr>
              <p:sp>
                <p:nvSpPr>
                  <p:cNvPr id="20" name="Oval 19"/>
                  <p:cNvSpPr/>
                  <p:nvPr/>
                </p:nvSpPr>
                <p:spPr>
                  <a:xfrm>
                    <a:off x="4723903" y="4149375"/>
                    <a:ext cx="4267200" cy="2222690"/>
                  </a:xfrm>
                  <a:prstGeom prst="ellipse">
                    <a:avLst/>
                  </a:prstGeom>
                  <a:solidFill>
                    <a:schemeClr val="accent3">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5101618" y="4724400"/>
                    <a:ext cx="3413136" cy="1316597"/>
                    <a:chOff x="3352800" y="2569603"/>
                    <a:chExt cx="3413136" cy="1316597"/>
                  </a:xfrm>
                </p:grpSpPr>
                <p:grpSp>
                  <p:nvGrpSpPr>
                    <p:cNvPr id="29" name="Group 28"/>
                    <p:cNvGrpSpPr/>
                    <p:nvPr/>
                  </p:nvGrpSpPr>
                  <p:grpSpPr>
                    <a:xfrm>
                      <a:off x="3352800" y="2569603"/>
                      <a:ext cx="3413136" cy="1316597"/>
                      <a:chOff x="3352800" y="2569603"/>
                      <a:chExt cx="3413136" cy="1316597"/>
                    </a:xfrm>
                  </p:grpSpPr>
                  <p:sp>
                    <p:nvSpPr>
                      <p:cNvPr id="31" name="Oval 30"/>
                      <p:cNvSpPr>
                        <a:spLocks noChangeAspect="1"/>
                      </p:cNvSpPr>
                      <p:nvPr/>
                    </p:nvSpPr>
                    <p:spPr>
                      <a:xfrm>
                        <a:off x="3352800" y="2590800"/>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32" name="Oval 31"/>
                      <p:cNvSpPr>
                        <a:spLocks noChangeAspect="1"/>
                      </p:cNvSpPr>
                      <p:nvPr/>
                    </p:nvSpPr>
                    <p:spPr>
                      <a:xfrm>
                        <a:off x="4108704" y="2569603"/>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3" name="Oval 32"/>
                      <p:cNvSpPr>
                        <a:spLocks noChangeAspect="1"/>
                      </p:cNvSpPr>
                      <p:nvPr/>
                    </p:nvSpPr>
                    <p:spPr>
                      <a:xfrm>
                        <a:off x="6162432" y="2600776"/>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34" name="Oval 33"/>
                      <p:cNvSpPr/>
                      <p:nvPr/>
                    </p:nvSpPr>
                    <p:spPr>
                      <a:xfrm>
                        <a:off x="3945913" y="3352800"/>
                        <a:ext cx="2133600" cy="533400"/>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Channels</a:t>
                        </a:r>
                        <a:endParaRPr lang="en-US" dirty="0">
                          <a:solidFill>
                            <a:schemeClr val="tx1"/>
                          </a:solidFill>
                        </a:endParaRPr>
                      </a:p>
                    </p:txBody>
                  </p:sp>
                  <p:grpSp>
                    <p:nvGrpSpPr>
                      <p:cNvPr id="35" name="Group 34"/>
                      <p:cNvGrpSpPr/>
                      <p:nvPr/>
                    </p:nvGrpSpPr>
                    <p:grpSpPr>
                      <a:xfrm>
                        <a:off x="3654552" y="3084726"/>
                        <a:ext cx="2809632" cy="534774"/>
                        <a:chOff x="3654552" y="3084726"/>
                        <a:chExt cx="2809632" cy="534774"/>
                      </a:xfrm>
                    </p:grpSpPr>
                    <p:cxnSp>
                      <p:nvCxnSpPr>
                        <p:cNvPr id="36" name="Straight Arrow Connector 35"/>
                        <p:cNvCxnSpPr>
                          <a:stCxn id="31" idx="4"/>
                          <a:endCxn id="34" idx="2"/>
                        </p:cNvCxnSpPr>
                        <p:nvPr/>
                      </p:nvCxnSpPr>
                      <p:spPr>
                        <a:xfrm>
                          <a:off x="3654552" y="3194304"/>
                          <a:ext cx="291361" cy="4251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31" idx="5"/>
                        </p:cNvCxnSpPr>
                        <p:nvPr/>
                      </p:nvCxnSpPr>
                      <p:spPr>
                        <a:xfrm flipH="1" flipV="1">
                          <a:off x="3867923" y="3105923"/>
                          <a:ext cx="240781" cy="3992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4"/>
                        </p:cNvCxnSpPr>
                        <p:nvPr/>
                      </p:nvCxnSpPr>
                      <p:spPr>
                        <a:xfrm>
                          <a:off x="4410456" y="3173107"/>
                          <a:ext cx="85344" cy="2337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32" idx="5"/>
                        </p:cNvCxnSpPr>
                        <p:nvPr/>
                      </p:nvCxnSpPr>
                      <p:spPr>
                        <a:xfrm flipH="1" flipV="1">
                          <a:off x="4623827" y="3084726"/>
                          <a:ext cx="88381" cy="2680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3" idx="3"/>
                        </p:cNvCxnSpPr>
                        <p:nvPr/>
                      </p:nvCxnSpPr>
                      <p:spPr>
                        <a:xfrm flipH="1">
                          <a:off x="5867400" y="3115899"/>
                          <a:ext cx="383413" cy="3893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4" idx="6"/>
                          <a:endCxn id="33" idx="4"/>
                        </p:cNvCxnSpPr>
                        <p:nvPr/>
                      </p:nvCxnSpPr>
                      <p:spPr>
                        <a:xfrm flipV="1">
                          <a:off x="6079513" y="3204280"/>
                          <a:ext cx="384671" cy="4152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30" name="Straight Connector 29"/>
                    <p:cNvCxnSpPr/>
                    <p:nvPr/>
                  </p:nvCxnSpPr>
                  <p:spPr>
                    <a:xfrm>
                      <a:off x="5257800" y="2871355"/>
                      <a:ext cx="457200" cy="0"/>
                    </a:xfrm>
                    <a:prstGeom prst="line">
                      <a:avLst/>
                    </a:prstGeom>
                    <a:ln>
                      <a:prstDash val="sysDash"/>
                    </a:ln>
                  </p:spPr>
                  <p:style>
                    <a:lnRef idx="3">
                      <a:schemeClr val="dk1"/>
                    </a:lnRef>
                    <a:fillRef idx="0">
                      <a:schemeClr val="dk1"/>
                    </a:fillRef>
                    <a:effectRef idx="2">
                      <a:schemeClr val="dk1"/>
                    </a:effectRef>
                    <a:fontRef idx="minor">
                      <a:schemeClr val="tx1"/>
                    </a:fontRef>
                  </p:style>
                </p:cxnSp>
              </p:grpSp>
              <p:grpSp>
                <p:nvGrpSpPr>
                  <p:cNvPr id="22" name="Group 21"/>
                  <p:cNvGrpSpPr/>
                  <p:nvPr/>
                </p:nvGrpSpPr>
                <p:grpSpPr>
                  <a:xfrm>
                    <a:off x="4995299" y="3505200"/>
                    <a:ext cx="3519455" cy="1338754"/>
                    <a:chOff x="4995299" y="3505200"/>
                    <a:chExt cx="3519455" cy="1338754"/>
                  </a:xfrm>
                </p:grpSpPr>
                <p:cxnSp>
                  <p:nvCxnSpPr>
                    <p:cNvPr id="23" name="Straight Arrow Connector 22"/>
                    <p:cNvCxnSpPr>
                      <a:endCxn id="31" idx="1"/>
                    </p:cNvCxnSpPr>
                    <p:nvPr/>
                  </p:nvCxnSpPr>
                  <p:spPr>
                    <a:xfrm>
                      <a:off x="4995299" y="3599889"/>
                      <a:ext cx="194700" cy="123408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737131" y="3733800"/>
                      <a:ext cx="282669" cy="10217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5"/>
                      <a:endCxn id="33" idx="0"/>
                    </p:cNvCxnSpPr>
                    <p:nvPr/>
                  </p:nvCxnSpPr>
                  <p:spPr>
                    <a:xfrm flipH="1">
                      <a:off x="8213002" y="3599889"/>
                      <a:ext cx="77481" cy="11556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9" idx="3"/>
                    </p:cNvCxnSpPr>
                    <p:nvPr/>
                  </p:nvCxnSpPr>
                  <p:spPr>
                    <a:xfrm flipH="1" flipV="1">
                      <a:off x="5273117" y="3599889"/>
                      <a:ext cx="130254" cy="112451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6019800" y="3733800"/>
                      <a:ext cx="182146"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33" idx="7"/>
                    </p:cNvCxnSpPr>
                    <p:nvPr/>
                  </p:nvCxnSpPr>
                  <p:spPr>
                    <a:xfrm flipV="1">
                      <a:off x="8426373" y="3505200"/>
                      <a:ext cx="88381" cy="133875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19" name="Oval 18"/>
                <p:cNvSpPr/>
                <p:nvPr/>
              </p:nvSpPr>
              <p:spPr>
                <a:xfrm>
                  <a:off x="4456363" y="3048000"/>
                  <a:ext cx="42672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Environment</a:t>
                  </a:r>
                  <a:endParaRPr lang="en-US" dirty="0"/>
                </a:p>
              </p:txBody>
            </p:sp>
          </p:grpSp>
          <p:grpSp>
            <p:nvGrpSpPr>
              <p:cNvPr id="14" name="Group 13"/>
              <p:cNvGrpSpPr/>
              <p:nvPr/>
            </p:nvGrpSpPr>
            <p:grpSpPr>
              <a:xfrm>
                <a:off x="3778106" y="3610255"/>
                <a:ext cx="1245297" cy="1373918"/>
                <a:chOff x="3778106" y="3610255"/>
                <a:chExt cx="1245297" cy="1373918"/>
              </a:xfrm>
            </p:grpSpPr>
            <p:sp>
              <p:nvSpPr>
                <p:cNvPr id="15" name="Oval 14"/>
                <p:cNvSpPr/>
                <p:nvPr/>
              </p:nvSpPr>
              <p:spPr>
                <a:xfrm>
                  <a:off x="3778106" y="3820415"/>
                  <a:ext cx="1245296" cy="91440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Crash</a:t>
                  </a:r>
                  <a:endParaRPr lang="en-US" dirty="0">
                    <a:solidFill>
                      <a:schemeClr val="tx1"/>
                    </a:solidFill>
                  </a:endParaRPr>
                </a:p>
              </p:txBody>
            </p:sp>
            <p:cxnSp>
              <p:nvCxnSpPr>
                <p:cNvPr id="16" name="Straight Arrow Connector 15"/>
                <p:cNvCxnSpPr/>
                <p:nvPr/>
              </p:nvCxnSpPr>
              <p:spPr>
                <a:xfrm>
                  <a:off x="4724400" y="4648200"/>
                  <a:ext cx="299003" cy="3359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573449" y="3610255"/>
                  <a:ext cx="301901" cy="24708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3142620" y="5059970"/>
              <a:ext cx="4790832" cy="1155179"/>
              <a:chOff x="1371600" y="2865144"/>
              <a:chExt cx="4790832" cy="1155179"/>
            </a:xfrm>
          </p:grpSpPr>
          <p:sp>
            <p:nvSpPr>
              <p:cNvPr id="9" name="Oval 8"/>
              <p:cNvSpPr/>
              <p:nvPr/>
            </p:nvSpPr>
            <p:spPr>
              <a:xfrm>
                <a:off x="1371600" y="3105923"/>
                <a:ext cx="1828800" cy="9144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
                </a:r>
              </a:p>
            </p:txBody>
          </p:sp>
          <p:cxnSp>
            <p:nvCxnSpPr>
              <p:cNvPr id="10" name="Straight Arrow Connector 9"/>
              <p:cNvCxnSpPr/>
              <p:nvPr/>
            </p:nvCxnSpPr>
            <p:spPr>
              <a:xfrm flipV="1">
                <a:off x="2590800" y="2865144"/>
                <a:ext cx="762000" cy="22698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7"/>
              </p:cNvCxnSpPr>
              <p:nvPr/>
            </p:nvCxnSpPr>
            <p:spPr>
              <a:xfrm flipV="1">
                <a:off x="2932578" y="2999237"/>
                <a:ext cx="1176126" cy="24059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200400" y="2999238"/>
                <a:ext cx="2962032" cy="4126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8" name="Straight Arrow Connector 7"/>
            <p:cNvCxnSpPr>
              <a:endCxn id="9" idx="0"/>
            </p:cNvCxnSpPr>
            <p:nvPr/>
          </p:nvCxnSpPr>
          <p:spPr>
            <a:xfrm flipH="1">
              <a:off x="4057020" y="4507047"/>
              <a:ext cx="210180" cy="793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7919006"/>
      </p:ext>
    </p:extLst>
  </p:cSld>
  <p:clrMapOvr>
    <a:masterClrMapping/>
  </p:clrMapOvr>
  <p:transition spd="slow">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Weakest Failure Detectors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4953000"/>
              </a:xfrm>
            </p:spPr>
            <p:txBody>
              <a:bodyPr>
                <a:normAutofit fontScale="85000" lnSpcReduction="10000"/>
              </a:bodyPr>
              <a:lstStyle/>
              <a:p>
                <a:r>
                  <a:rPr lang="en-US" dirty="0" smtClean="0"/>
                  <a:t>Failure detector </a:t>
                </a:r>
                <a14:m>
                  <m:oMath xmlns:m="http://schemas.openxmlformats.org/officeDocument/2006/math">
                    <m:r>
                      <a:rPr lang="en-US" i="1" dirty="0" smtClean="0">
                        <a:latin typeface="Cambria Math"/>
                      </a:rPr>
                      <m:t>𝐷</m:t>
                    </m:r>
                  </m:oMath>
                </a14:m>
                <a:r>
                  <a:rPr lang="en-US" dirty="0" smtClean="0"/>
                  <a:t> is a </a:t>
                </a:r>
                <a:r>
                  <a:rPr lang="en-US" dirty="0" smtClean="0">
                    <a:solidFill>
                      <a:schemeClr val="accent2">
                        <a:lumMod val="75000"/>
                      </a:schemeClr>
                    </a:solidFill>
                  </a:rPr>
                  <a:t>weakest FD (WFD) </a:t>
                </a:r>
                <a:r>
                  <a:rPr lang="en-US" dirty="0" smtClean="0"/>
                  <a:t>for problem </a:t>
                </a:r>
                <a14:m>
                  <m:oMath xmlns:m="http://schemas.openxmlformats.org/officeDocument/2006/math">
                    <m:r>
                      <a:rPr lang="en-US" i="1" dirty="0">
                        <a:latin typeface="Cambria Math"/>
                      </a:rPr>
                      <m:t>𝑃</m:t>
                    </m:r>
                  </m:oMath>
                </a14:m>
                <a:r>
                  <a:rPr lang="en-US" dirty="0"/>
                  <a:t> in environment </a:t>
                </a:r>
                <a14:m>
                  <m:oMath xmlns:m="http://schemas.openxmlformats.org/officeDocument/2006/math">
                    <m:r>
                      <a:rPr lang="en-US" i="1" dirty="0">
                        <a:latin typeface="Cambria Math"/>
                      </a:rPr>
                      <m:t>𝐸</m:t>
                    </m:r>
                  </m:oMath>
                </a14:m>
                <a:r>
                  <a:rPr lang="en-US" dirty="0"/>
                  <a:t> </a:t>
                </a:r>
                <a:r>
                  <a:rPr lang="en-US" dirty="0" smtClean="0"/>
                  <a:t>iff:</a:t>
                </a:r>
              </a:p>
              <a:p>
                <a:pPr lvl="1"/>
                <a14:m>
                  <m:oMath xmlns:m="http://schemas.openxmlformats.org/officeDocument/2006/math">
                    <m:r>
                      <a:rPr lang="en-US" i="1" dirty="0">
                        <a:latin typeface="Cambria Math"/>
                      </a:rPr>
                      <m:t>𝑃</m:t>
                    </m:r>
                    <m:sSub>
                      <m:sSubPr>
                        <m:ctrlPr>
                          <a:rPr lang="en-US" i="1" dirty="0" err="1">
                            <a:latin typeface="Cambria Math"/>
                          </a:rPr>
                        </m:ctrlPr>
                      </m:sSubPr>
                      <m:e>
                        <m:r>
                          <a:rPr lang="en-US" i="1" dirty="0">
                            <a:latin typeface="Cambria Math"/>
                          </a:rPr>
                          <m:t>≤</m:t>
                        </m:r>
                      </m:e>
                      <m:sub>
                        <m:r>
                          <a:rPr lang="en-US" i="1" dirty="0" err="1">
                            <a:latin typeface="Cambria Math"/>
                          </a:rPr>
                          <m:t>𝐸</m:t>
                        </m:r>
                      </m:sub>
                    </m:sSub>
                    <m:r>
                      <a:rPr lang="en-US" i="1" dirty="0">
                        <a:latin typeface="Cambria Math"/>
                      </a:rPr>
                      <m:t>𝐷</m:t>
                    </m:r>
                  </m:oMath>
                </a14:m>
                <a:r>
                  <a:rPr lang="en-US" dirty="0"/>
                  <a:t>, that is:</a:t>
                </a:r>
              </a:p>
              <a:p>
                <a:pPr lvl="2"/>
                <a14:m>
                  <m:oMath xmlns:m="http://schemas.openxmlformats.org/officeDocument/2006/math">
                    <m:r>
                      <a:rPr lang="en-US" i="1" dirty="0">
                        <a:latin typeface="Cambria Math"/>
                      </a:rPr>
                      <m:t>𝐷</m:t>
                    </m:r>
                  </m:oMath>
                </a14:m>
                <a:r>
                  <a:rPr lang="en-US" dirty="0"/>
                  <a:t> is sufficient to solve </a:t>
                </a:r>
                <a14:m>
                  <m:oMath xmlns:m="http://schemas.openxmlformats.org/officeDocument/2006/math">
                    <m:r>
                      <a:rPr lang="en-US" i="1" dirty="0">
                        <a:latin typeface="Cambria Math"/>
                      </a:rPr>
                      <m:t>𝑃</m:t>
                    </m:r>
                  </m:oMath>
                </a14:m>
                <a:r>
                  <a:rPr lang="en-US" dirty="0"/>
                  <a:t> in environment </a:t>
                </a:r>
                <a14:m>
                  <m:oMath xmlns:m="http://schemas.openxmlformats.org/officeDocument/2006/math">
                    <m:r>
                      <a:rPr lang="en-US" i="1" dirty="0">
                        <a:latin typeface="Cambria Math"/>
                      </a:rPr>
                      <m:t>𝐸</m:t>
                    </m:r>
                  </m:oMath>
                </a14:m>
                <a:r>
                  <a:rPr lang="en-US" dirty="0" smtClean="0"/>
                  <a:t>, i.e.,</a:t>
                </a:r>
                <a:endParaRPr lang="en-US" dirty="0"/>
              </a:p>
              <a:p>
                <a:pPr lvl="2"/>
                <a:r>
                  <a:rPr lang="en-US" dirty="0"/>
                  <a:t>There is a distributed algorithm </a:t>
                </a:r>
                <a14:m>
                  <m:oMath xmlns:m="http://schemas.openxmlformats.org/officeDocument/2006/math">
                    <m:r>
                      <a:rPr lang="en-US" i="1" dirty="0">
                        <a:latin typeface="Cambria Math"/>
                      </a:rPr>
                      <m:t>𝐴</m:t>
                    </m:r>
                  </m:oMath>
                </a14:m>
                <a:r>
                  <a:rPr lang="en-US" dirty="0"/>
                  <a:t> that solves </a:t>
                </a:r>
                <a14:m>
                  <m:oMath xmlns:m="http://schemas.openxmlformats.org/officeDocument/2006/math">
                    <m:r>
                      <a:rPr lang="en-US" i="1" dirty="0">
                        <a:latin typeface="Cambria Math"/>
                      </a:rPr>
                      <m:t>𝑃</m:t>
                    </m:r>
                  </m:oMath>
                </a14:m>
                <a:r>
                  <a:rPr lang="en-US" dirty="0"/>
                  <a:t> in environment </a:t>
                </a:r>
                <a14:m>
                  <m:oMath xmlns:m="http://schemas.openxmlformats.org/officeDocument/2006/math">
                    <m:r>
                      <a:rPr lang="en-US" i="1" dirty="0">
                        <a:latin typeface="Cambria Math"/>
                      </a:rPr>
                      <m:t>𝐸</m:t>
                    </m:r>
                  </m:oMath>
                </a14:m>
                <a:r>
                  <a:rPr lang="en-US" dirty="0"/>
                  <a:t> using </a:t>
                </a:r>
                <a14:m>
                  <m:oMath xmlns:m="http://schemas.openxmlformats.org/officeDocument/2006/math">
                    <m:r>
                      <a:rPr lang="en-US" i="1" dirty="0">
                        <a:latin typeface="Cambria Math"/>
                      </a:rPr>
                      <m:t>𝐷</m:t>
                    </m:r>
                  </m:oMath>
                </a14:m>
                <a:r>
                  <a:rPr lang="en-US" dirty="0"/>
                  <a:t>. </a:t>
                </a:r>
                <a:endParaRPr lang="en-US" dirty="0" smtClean="0"/>
              </a:p>
              <a:p>
                <a:pPr lvl="1"/>
                <a:r>
                  <a:rPr lang="en-US" dirty="0" smtClean="0"/>
                  <a:t>For any failure detector </a:t>
                </a:r>
                <a14:m>
                  <m:oMath xmlns:m="http://schemas.openxmlformats.org/officeDocument/2006/math">
                    <m:r>
                      <a:rPr lang="en-US" i="1" dirty="0" smtClean="0">
                        <a:latin typeface="Cambria Math"/>
                      </a:rPr>
                      <m:t>𝐷</m:t>
                    </m:r>
                    <m:r>
                      <a:rPr lang="en-US" b="0" i="1" dirty="0" smtClean="0">
                        <a:latin typeface="Cambria Math"/>
                      </a:rPr>
                      <m:t>′</m:t>
                    </m:r>
                    <m:r>
                      <a:rPr lang="en-US" i="1" dirty="0" smtClean="0">
                        <a:latin typeface="Cambria Math"/>
                      </a:rPr>
                      <m:t> </m:t>
                    </m:r>
                  </m:oMath>
                </a14:m>
                <a:r>
                  <a:rPr lang="en-US" dirty="0" smtClean="0"/>
                  <a:t>that is sufficient to solve </a:t>
                </a:r>
                <a14:m>
                  <m:oMath xmlns:m="http://schemas.openxmlformats.org/officeDocument/2006/math">
                    <m:r>
                      <a:rPr lang="en-US" i="1" dirty="0" smtClean="0">
                        <a:latin typeface="Cambria Math"/>
                      </a:rPr>
                      <m:t>𝑃</m:t>
                    </m:r>
                    <m:r>
                      <a:rPr lang="en-US" b="0" i="0" dirty="0" smtClean="0">
                        <a:latin typeface="Cambria Math"/>
                      </a:rPr>
                      <m:t> </m:t>
                    </m:r>
                  </m:oMath>
                </a14:m>
                <a:r>
                  <a:rPr lang="en-US" dirty="0" smtClean="0"/>
                  <a:t>in environment </a:t>
                </a:r>
                <a14:m>
                  <m:oMath xmlns:m="http://schemas.openxmlformats.org/officeDocument/2006/math">
                    <m:r>
                      <a:rPr lang="en-US" i="1" dirty="0" smtClean="0">
                        <a:latin typeface="Cambria Math"/>
                      </a:rPr>
                      <m:t>𝐸</m:t>
                    </m:r>
                  </m:oMath>
                </a14:m>
                <a:r>
                  <a:rPr lang="en-US" dirty="0" smtClean="0"/>
                  <a:t>, </a:t>
                </a:r>
                <a14:m>
                  <m:oMath xmlns:m="http://schemas.openxmlformats.org/officeDocument/2006/math">
                    <m:r>
                      <a:rPr lang="en-US" i="1" dirty="0">
                        <a:latin typeface="Cambria Math"/>
                      </a:rPr>
                      <m:t>𝐷</m:t>
                    </m:r>
                    <m:r>
                      <a:rPr lang="en-US" i="1" dirty="0">
                        <a:latin typeface="Cambria Math"/>
                      </a:rPr>
                      <m:t>≤ </m:t>
                    </m:r>
                    <m:r>
                      <a:rPr lang="en-US" i="1" dirty="0" smtClean="0">
                        <a:latin typeface="Cambria Math"/>
                      </a:rPr>
                      <m:t>𝐷</m:t>
                    </m:r>
                    <m:r>
                      <a:rPr lang="en-US" b="0" i="1" dirty="0" smtClean="0">
                        <a:latin typeface="Cambria Math"/>
                      </a:rPr>
                      <m:t>′</m:t>
                    </m:r>
                  </m:oMath>
                </a14:m>
                <a:r>
                  <a:rPr lang="en-US" dirty="0" smtClean="0"/>
                  <a:t>, that is:</a:t>
                </a:r>
              </a:p>
              <a:p>
                <a:pPr lvl="2"/>
                <a14:m>
                  <m:oMath xmlns:m="http://schemas.openxmlformats.org/officeDocument/2006/math">
                    <m:r>
                      <a:rPr lang="en-US" b="0" i="1" dirty="0" smtClean="0">
                        <a:latin typeface="Cambria Math"/>
                      </a:rPr>
                      <m:t>𝐷</m:t>
                    </m:r>
                    <m:r>
                      <a:rPr lang="en-US" b="0" i="1" dirty="0" smtClean="0">
                        <a:latin typeface="Cambria Math"/>
                      </a:rPr>
                      <m:t>′</m:t>
                    </m:r>
                  </m:oMath>
                </a14:m>
                <a:r>
                  <a:rPr lang="en-US" dirty="0"/>
                  <a:t> is sufficient to implement </a:t>
                </a:r>
                <a14:m>
                  <m:oMath xmlns:m="http://schemas.openxmlformats.org/officeDocument/2006/math">
                    <m:r>
                      <a:rPr lang="en-US" i="1" dirty="0">
                        <a:latin typeface="Cambria Math"/>
                      </a:rPr>
                      <m:t>𝐷</m:t>
                    </m:r>
                    <m:r>
                      <a:rPr lang="en-US" dirty="0">
                        <a:latin typeface="Cambria Math"/>
                      </a:rPr>
                      <m:t>,</m:t>
                    </m:r>
                    <m:r>
                      <m:rPr>
                        <m:nor/>
                      </m:rPr>
                      <a:rPr lang="en-US" b="0" i="0" dirty="0" smtClean="0">
                        <a:latin typeface="Cambria Math"/>
                      </a:rPr>
                      <m:t>i</m:t>
                    </m:r>
                    <m:r>
                      <m:rPr>
                        <m:nor/>
                      </m:rPr>
                      <a:rPr lang="en-US" b="0" i="0" dirty="0" smtClean="0">
                        <a:latin typeface="Cambria Math"/>
                      </a:rPr>
                      <m:t>.</m:t>
                    </m:r>
                    <m:r>
                      <m:rPr>
                        <m:nor/>
                      </m:rPr>
                      <a:rPr lang="en-US" b="0" i="0" dirty="0" smtClean="0">
                        <a:latin typeface="Cambria Math"/>
                      </a:rPr>
                      <m:t>e</m:t>
                    </m:r>
                    <m:r>
                      <m:rPr>
                        <m:nor/>
                      </m:rPr>
                      <a:rPr lang="en-US" b="0" i="0" dirty="0" smtClean="0">
                        <a:latin typeface="Cambria Math"/>
                      </a:rPr>
                      <m:t>.</m:t>
                    </m:r>
                    <m:r>
                      <m:rPr>
                        <m:nor/>
                      </m:rPr>
                      <a:rPr lang="en-US" dirty="0"/>
                      <m:t>,</m:t>
                    </m:r>
                  </m:oMath>
                </a14:m>
                <a:endParaRPr lang="en-US" dirty="0"/>
              </a:p>
              <a:p>
                <a:pPr lvl="2"/>
                <a:r>
                  <a:rPr lang="en-US" dirty="0"/>
                  <a:t>There is a distributed algorithm </a:t>
                </a:r>
                <a14:m>
                  <m:oMath xmlns:m="http://schemas.openxmlformats.org/officeDocument/2006/math">
                    <m:r>
                      <a:rPr lang="en-US" i="1" dirty="0">
                        <a:latin typeface="Cambria Math"/>
                      </a:rPr>
                      <m:t>𝐴</m:t>
                    </m:r>
                  </m:oMath>
                </a14:m>
                <a:r>
                  <a:rPr lang="en-US" dirty="0"/>
                  <a:t> that implements </a:t>
                </a:r>
                <a14:m>
                  <m:oMath xmlns:m="http://schemas.openxmlformats.org/officeDocument/2006/math">
                    <m:r>
                      <a:rPr lang="en-US" i="1" dirty="0">
                        <a:latin typeface="Cambria Math"/>
                      </a:rPr>
                      <m:t>𝐷</m:t>
                    </m:r>
                    <m:r>
                      <a:rPr lang="en-US" i="1" dirty="0">
                        <a:latin typeface="Cambria Math"/>
                      </a:rPr>
                      <m:t> </m:t>
                    </m:r>
                  </m:oMath>
                </a14:m>
                <a:r>
                  <a:rPr lang="en-US" dirty="0"/>
                  <a:t>using </a:t>
                </a:r>
                <a14:m>
                  <m:oMath xmlns:m="http://schemas.openxmlformats.org/officeDocument/2006/math">
                    <m:r>
                      <a:rPr lang="en-US" b="0" i="1" dirty="0" smtClean="0">
                        <a:latin typeface="Cambria Math"/>
                      </a:rPr>
                      <m:t>𝐷</m:t>
                    </m:r>
                    <m:r>
                      <a:rPr lang="en-US" b="0" i="1" dirty="0" smtClean="0">
                        <a:latin typeface="Cambria Math"/>
                      </a:rPr>
                      <m:t>′</m:t>
                    </m:r>
                  </m:oMath>
                </a14:m>
                <a:r>
                  <a:rPr lang="en-US" dirty="0" smtClean="0"/>
                  <a:t>.</a:t>
                </a:r>
              </a:p>
              <a:p>
                <a:r>
                  <a:rPr lang="en-US" dirty="0"/>
                  <a:t>Failure detector </a:t>
                </a:r>
                <a14:m>
                  <m:oMath xmlns:m="http://schemas.openxmlformats.org/officeDocument/2006/math">
                    <m:r>
                      <a:rPr lang="en-US" i="1" dirty="0">
                        <a:latin typeface="Cambria Math"/>
                      </a:rPr>
                      <m:t>𝐷</m:t>
                    </m:r>
                  </m:oMath>
                </a14:m>
                <a:r>
                  <a:rPr lang="en-US" dirty="0"/>
                  <a:t> </a:t>
                </a:r>
                <a:r>
                  <a:rPr lang="en-US" dirty="0" smtClean="0"/>
                  <a:t>is a </a:t>
                </a:r>
                <a:r>
                  <a:rPr lang="en-US" dirty="0" smtClean="0">
                    <a:solidFill>
                      <a:schemeClr val="accent2">
                        <a:lumMod val="75000"/>
                      </a:schemeClr>
                    </a:solidFill>
                  </a:rPr>
                  <a:t>weakest FD</a:t>
                </a:r>
                <a:r>
                  <a:rPr lang="en-US" dirty="0" smtClean="0"/>
                  <a:t> for </a:t>
                </a:r>
                <a:r>
                  <a:rPr lang="en-US" dirty="0"/>
                  <a:t>problem </a:t>
                </a:r>
                <a14:m>
                  <m:oMath xmlns:m="http://schemas.openxmlformats.org/officeDocument/2006/math">
                    <m:r>
                      <a:rPr lang="en-US" i="1" dirty="0">
                        <a:latin typeface="Cambria Math"/>
                      </a:rPr>
                      <m:t>𝑃</m:t>
                    </m:r>
                  </m:oMath>
                </a14:m>
                <a:r>
                  <a:rPr lang="en-US" dirty="0"/>
                  <a:t> in a class of environments if it is </a:t>
                </a:r>
                <a:r>
                  <a:rPr lang="en-US" dirty="0" smtClean="0"/>
                  <a:t>a weakest FD for </a:t>
                </a:r>
                <a14:m>
                  <m:oMath xmlns:m="http://schemas.openxmlformats.org/officeDocument/2006/math">
                    <m:r>
                      <a:rPr lang="en-US" i="1" dirty="0">
                        <a:latin typeface="Cambria Math"/>
                      </a:rPr>
                      <m:t>𝑃</m:t>
                    </m:r>
                  </m:oMath>
                </a14:m>
                <a:r>
                  <a:rPr lang="en-US" dirty="0"/>
                  <a:t> </a:t>
                </a:r>
                <a:r>
                  <a:rPr lang="en-US" dirty="0" smtClean="0"/>
                  <a:t>in </a:t>
                </a:r>
                <a:r>
                  <a:rPr lang="en-US" dirty="0"/>
                  <a:t>every environment in the class</a:t>
                </a:r>
                <a:r>
                  <a:rPr lang="en-US" dirty="0" smtClean="0"/>
                  <a:t>.</a:t>
                </a: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4953000"/>
              </a:xfrm>
              <a:blipFill rotWithShape="1">
                <a:blip r:embed="rId3"/>
                <a:stretch>
                  <a:fillRect l="-1185" t="-1847" r="-222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D2A3D09A-7868-461E-AD70-0164CED56359}" type="slidenum">
              <a:rPr lang="en-US" smtClean="0"/>
              <a:t>65</a:t>
            </a:fld>
            <a:endParaRPr lang="en-US"/>
          </a:p>
        </p:txBody>
      </p:sp>
    </p:spTree>
    <p:extLst>
      <p:ext uri="{BB962C8B-B14F-4D97-AF65-F5344CB8AC3E}">
        <p14:creationId xmlns:p14="http://schemas.microsoft.com/office/powerpoint/2010/main" val="3936789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861802"/>
          </a:xfrm>
        </p:spPr>
        <p:txBody>
          <a:bodyPr>
            <a:normAutofit/>
          </a:bodyPr>
          <a:lstStyle/>
          <a:p>
            <a:r>
              <a:rPr lang="en-US" dirty="0"/>
              <a:t>8</a:t>
            </a:r>
            <a:r>
              <a:rPr lang="en-US" dirty="0" smtClean="0"/>
              <a:t>.  Weakest Failure Detectors for Dining Philosophers and Consensus</a:t>
            </a:r>
            <a:endParaRPr lang="en-US" dirty="0"/>
          </a:p>
        </p:txBody>
      </p:sp>
      <p:sp>
        <p:nvSpPr>
          <p:cNvPr id="4" name="Slide Number Placeholder 3"/>
          <p:cNvSpPr>
            <a:spLocks noGrp="1"/>
          </p:cNvSpPr>
          <p:nvPr>
            <p:ph type="sldNum" sz="quarter" idx="12"/>
          </p:nvPr>
        </p:nvSpPr>
        <p:spPr/>
        <p:txBody>
          <a:bodyPr/>
          <a:lstStyle/>
          <a:p>
            <a:fld id="{D2A3D09A-7868-461E-AD70-0164CED56359}" type="slidenum">
              <a:rPr lang="en-US" smtClean="0"/>
              <a:t>66</a:t>
            </a:fld>
            <a:endParaRPr lang="en-US"/>
          </a:p>
        </p:txBody>
      </p:sp>
      <p:grpSp>
        <p:nvGrpSpPr>
          <p:cNvPr id="5" name="Group 4"/>
          <p:cNvGrpSpPr/>
          <p:nvPr/>
        </p:nvGrpSpPr>
        <p:grpSpPr>
          <a:xfrm>
            <a:off x="2591030" y="3136440"/>
            <a:ext cx="5618409" cy="3167149"/>
            <a:chOff x="3142620" y="3048000"/>
            <a:chExt cx="5618409" cy="3167149"/>
          </a:xfrm>
        </p:grpSpPr>
        <p:grpSp>
          <p:nvGrpSpPr>
            <p:cNvPr id="6" name="Group 5"/>
            <p:cNvGrpSpPr/>
            <p:nvPr/>
          </p:nvGrpSpPr>
          <p:grpSpPr>
            <a:xfrm>
              <a:off x="3886199" y="3048000"/>
              <a:ext cx="4874830" cy="3072954"/>
              <a:chOff x="3778106" y="3048000"/>
              <a:chExt cx="5368259" cy="3552665"/>
            </a:xfrm>
          </p:grpSpPr>
          <p:grpSp>
            <p:nvGrpSpPr>
              <p:cNvPr id="13" name="Group 12"/>
              <p:cNvGrpSpPr/>
              <p:nvPr/>
            </p:nvGrpSpPr>
            <p:grpSpPr>
              <a:xfrm>
                <a:off x="4803462" y="3048000"/>
                <a:ext cx="4342903" cy="3552665"/>
                <a:chOff x="4456363" y="3048000"/>
                <a:chExt cx="4342903" cy="3552665"/>
              </a:xfrm>
            </p:grpSpPr>
            <p:grpSp>
              <p:nvGrpSpPr>
                <p:cNvPr id="18" name="Group 17"/>
                <p:cNvGrpSpPr/>
                <p:nvPr/>
              </p:nvGrpSpPr>
              <p:grpSpPr>
                <a:xfrm>
                  <a:off x="4532066" y="3733800"/>
                  <a:ext cx="4267200" cy="2866865"/>
                  <a:chOff x="4723903" y="3505200"/>
                  <a:chExt cx="4267200" cy="2866865"/>
                </a:xfrm>
              </p:grpSpPr>
              <p:sp>
                <p:nvSpPr>
                  <p:cNvPr id="20" name="Oval 19"/>
                  <p:cNvSpPr/>
                  <p:nvPr/>
                </p:nvSpPr>
                <p:spPr>
                  <a:xfrm>
                    <a:off x="4723903" y="4149375"/>
                    <a:ext cx="4267200" cy="2222690"/>
                  </a:xfrm>
                  <a:prstGeom prst="ellipse">
                    <a:avLst/>
                  </a:prstGeom>
                  <a:solidFill>
                    <a:schemeClr val="accent3">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5101618" y="4724400"/>
                    <a:ext cx="3413136" cy="1316597"/>
                    <a:chOff x="3352800" y="2569603"/>
                    <a:chExt cx="3413136" cy="1316597"/>
                  </a:xfrm>
                </p:grpSpPr>
                <p:grpSp>
                  <p:nvGrpSpPr>
                    <p:cNvPr id="29" name="Group 28"/>
                    <p:cNvGrpSpPr/>
                    <p:nvPr/>
                  </p:nvGrpSpPr>
                  <p:grpSpPr>
                    <a:xfrm>
                      <a:off x="3352800" y="2569603"/>
                      <a:ext cx="3413136" cy="1316597"/>
                      <a:chOff x="3352800" y="2569603"/>
                      <a:chExt cx="3413136" cy="1316597"/>
                    </a:xfrm>
                  </p:grpSpPr>
                  <p:sp>
                    <p:nvSpPr>
                      <p:cNvPr id="31" name="Oval 30"/>
                      <p:cNvSpPr>
                        <a:spLocks noChangeAspect="1"/>
                      </p:cNvSpPr>
                      <p:nvPr/>
                    </p:nvSpPr>
                    <p:spPr>
                      <a:xfrm>
                        <a:off x="3352800" y="2590800"/>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32" name="Oval 31"/>
                      <p:cNvSpPr>
                        <a:spLocks noChangeAspect="1"/>
                      </p:cNvSpPr>
                      <p:nvPr/>
                    </p:nvSpPr>
                    <p:spPr>
                      <a:xfrm>
                        <a:off x="4108704" y="2569603"/>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3" name="Oval 32"/>
                      <p:cNvSpPr>
                        <a:spLocks noChangeAspect="1"/>
                      </p:cNvSpPr>
                      <p:nvPr/>
                    </p:nvSpPr>
                    <p:spPr>
                      <a:xfrm>
                        <a:off x="6162432" y="2600776"/>
                        <a:ext cx="603504" cy="60350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34" name="Oval 33"/>
                      <p:cNvSpPr/>
                      <p:nvPr/>
                    </p:nvSpPr>
                    <p:spPr>
                      <a:xfrm>
                        <a:off x="3945913" y="3352800"/>
                        <a:ext cx="2133600" cy="533400"/>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Channels</a:t>
                        </a:r>
                        <a:endParaRPr lang="en-US" dirty="0">
                          <a:solidFill>
                            <a:schemeClr val="tx1"/>
                          </a:solidFill>
                        </a:endParaRPr>
                      </a:p>
                    </p:txBody>
                  </p:sp>
                  <p:grpSp>
                    <p:nvGrpSpPr>
                      <p:cNvPr id="35" name="Group 34"/>
                      <p:cNvGrpSpPr/>
                      <p:nvPr/>
                    </p:nvGrpSpPr>
                    <p:grpSpPr>
                      <a:xfrm>
                        <a:off x="3654552" y="3084726"/>
                        <a:ext cx="2809632" cy="534774"/>
                        <a:chOff x="3654552" y="3084726"/>
                        <a:chExt cx="2809632" cy="534774"/>
                      </a:xfrm>
                    </p:grpSpPr>
                    <p:cxnSp>
                      <p:nvCxnSpPr>
                        <p:cNvPr id="36" name="Straight Arrow Connector 35"/>
                        <p:cNvCxnSpPr>
                          <a:stCxn id="31" idx="4"/>
                          <a:endCxn id="34" idx="2"/>
                        </p:cNvCxnSpPr>
                        <p:nvPr/>
                      </p:nvCxnSpPr>
                      <p:spPr>
                        <a:xfrm>
                          <a:off x="3654552" y="3194304"/>
                          <a:ext cx="291361" cy="4251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31" idx="5"/>
                        </p:cNvCxnSpPr>
                        <p:nvPr/>
                      </p:nvCxnSpPr>
                      <p:spPr>
                        <a:xfrm flipH="1" flipV="1">
                          <a:off x="3867923" y="3105923"/>
                          <a:ext cx="240781" cy="3992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4"/>
                        </p:cNvCxnSpPr>
                        <p:nvPr/>
                      </p:nvCxnSpPr>
                      <p:spPr>
                        <a:xfrm>
                          <a:off x="4410456" y="3173107"/>
                          <a:ext cx="85344" cy="2337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32" idx="5"/>
                        </p:cNvCxnSpPr>
                        <p:nvPr/>
                      </p:nvCxnSpPr>
                      <p:spPr>
                        <a:xfrm flipH="1" flipV="1">
                          <a:off x="4623827" y="3084726"/>
                          <a:ext cx="88381" cy="2680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3" idx="3"/>
                        </p:cNvCxnSpPr>
                        <p:nvPr/>
                      </p:nvCxnSpPr>
                      <p:spPr>
                        <a:xfrm flipH="1">
                          <a:off x="5867400" y="3115899"/>
                          <a:ext cx="383413" cy="3893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4" idx="6"/>
                          <a:endCxn id="33" idx="4"/>
                        </p:cNvCxnSpPr>
                        <p:nvPr/>
                      </p:nvCxnSpPr>
                      <p:spPr>
                        <a:xfrm flipV="1">
                          <a:off x="6079513" y="3204280"/>
                          <a:ext cx="384671" cy="4152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30" name="Straight Connector 29"/>
                    <p:cNvCxnSpPr/>
                    <p:nvPr/>
                  </p:nvCxnSpPr>
                  <p:spPr>
                    <a:xfrm>
                      <a:off x="5257800" y="2871355"/>
                      <a:ext cx="457200" cy="0"/>
                    </a:xfrm>
                    <a:prstGeom prst="line">
                      <a:avLst/>
                    </a:prstGeom>
                    <a:ln>
                      <a:prstDash val="sysDash"/>
                    </a:ln>
                  </p:spPr>
                  <p:style>
                    <a:lnRef idx="3">
                      <a:schemeClr val="dk1"/>
                    </a:lnRef>
                    <a:fillRef idx="0">
                      <a:schemeClr val="dk1"/>
                    </a:fillRef>
                    <a:effectRef idx="2">
                      <a:schemeClr val="dk1"/>
                    </a:effectRef>
                    <a:fontRef idx="minor">
                      <a:schemeClr val="tx1"/>
                    </a:fontRef>
                  </p:style>
                </p:cxnSp>
              </p:grpSp>
              <p:grpSp>
                <p:nvGrpSpPr>
                  <p:cNvPr id="22" name="Group 21"/>
                  <p:cNvGrpSpPr/>
                  <p:nvPr/>
                </p:nvGrpSpPr>
                <p:grpSpPr>
                  <a:xfrm>
                    <a:off x="4995299" y="3505200"/>
                    <a:ext cx="3519455" cy="1338754"/>
                    <a:chOff x="4995299" y="3505200"/>
                    <a:chExt cx="3519455" cy="1338754"/>
                  </a:xfrm>
                </p:grpSpPr>
                <p:cxnSp>
                  <p:nvCxnSpPr>
                    <p:cNvPr id="23" name="Straight Arrow Connector 22"/>
                    <p:cNvCxnSpPr>
                      <a:endCxn id="31" idx="1"/>
                    </p:cNvCxnSpPr>
                    <p:nvPr/>
                  </p:nvCxnSpPr>
                  <p:spPr>
                    <a:xfrm>
                      <a:off x="4995299" y="3599889"/>
                      <a:ext cx="194700" cy="123408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737131" y="3733800"/>
                      <a:ext cx="282669" cy="10217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5"/>
                      <a:endCxn id="33" idx="0"/>
                    </p:cNvCxnSpPr>
                    <p:nvPr/>
                  </p:nvCxnSpPr>
                  <p:spPr>
                    <a:xfrm flipH="1">
                      <a:off x="8213002" y="3599889"/>
                      <a:ext cx="77481" cy="11556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9" idx="3"/>
                    </p:cNvCxnSpPr>
                    <p:nvPr/>
                  </p:nvCxnSpPr>
                  <p:spPr>
                    <a:xfrm flipH="1" flipV="1">
                      <a:off x="5273117" y="3599889"/>
                      <a:ext cx="130254" cy="112451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6019800" y="3733800"/>
                      <a:ext cx="182146" cy="990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33" idx="7"/>
                    </p:cNvCxnSpPr>
                    <p:nvPr/>
                  </p:nvCxnSpPr>
                  <p:spPr>
                    <a:xfrm flipV="1">
                      <a:off x="8426373" y="3505200"/>
                      <a:ext cx="88381" cy="133875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19" name="Oval 18"/>
                <p:cNvSpPr/>
                <p:nvPr/>
              </p:nvSpPr>
              <p:spPr>
                <a:xfrm>
                  <a:off x="4456363" y="3048000"/>
                  <a:ext cx="42672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Environment</a:t>
                  </a:r>
                  <a:endParaRPr lang="en-US" dirty="0"/>
                </a:p>
              </p:txBody>
            </p:sp>
          </p:grpSp>
          <p:grpSp>
            <p:nvGrpSpPr>
              <p:cNvPr id="14" name="Group 13"/>
              <p:cNvGrpSpPr/>
              <p:nvPr/>
            </p:nvGrpSpPr>
            <p:grpSpPr>
              <a:xfrm>
                <a:off x="3778106" y="3610255"/>
                <a:ext cx="1245297" cy="1373918"/>
                <a:chOff x="3778106" y="3610255"/>
                <a:chExt cx="1245297" cy="1373918"/>
              </a:xfrm>
            </p:grpSpPr>
            <p:sp>
              <p:nvSpPr>
                <p:cNvPr id="15" name="Oval 14"/>
                <p:cNvSpPr/>
                <p:nvPr/>
              </p:nvSpPr>
              <p:spPr>
                <a:xfrm>
                  <a:off x="3778106" y="3820415"/>
                  <a:ext cx="1245296" cy="91440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Crash</a:t>
                  </a:r>
                  <a:endParaRPr lang="en-US" dirty="0">
                    <a:solidFill>
                      <a:schemeClr val="tx1"/>
                    </a:solidFill>
                  </a:endParaRPr>
                </a:p>
              </p:txBody>
            </p:sp>
            <p:cxnSp>
              <p:nvCxnSpPr>
                <p:cNvPr id="16" name="Straight Arrow Connector 15"/>
                <p:cNvCxnSpPr/>
                <p:nvPr/>
              </p:nvCxnSpPr>
              <p:spPr>
                <a:xfrm>
                  <a:off x="4724400" y="4648200"/>
                  <a:ext cx="299003" cy="3359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573449" y="3610255"/>
                  <a:ext cx="301901" cy="24708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3142620" y="5059970"/>
              <a:ext cx="4790832" cy="1155179"/>
              <a:chOff x="1371600" y="2865144"/>
              <a:chExt cx="4790832" cy="1155179"/>
            </a:xfrm>
          </p:grpSpPr>
          <p:sp>
            <p:nvSpPr>
              <p:cNvPr id="9" name="Oval 8"/>
              <p:cNvSpPr/>
              <p:nvPr/>
            </p:nvSpPr>
            <p:spPr>
              <a:xfrm>
                <a:off x="1371600" y="3105923"/>
                <a:ext cx="1828800" cy="9144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
                </a:r>
              </a:p>
            </p:txBody>
          </p:sp>
          <p:cxnSp>
            <p:nvCxnSpPr>
              <p:cNvPr id="10" name="Straight Arrow Connector 9"/>
              <p:cNvCxnSpPr/>
              <p:nvPr/>
            </p:nvCxnSpPr>
            <p:spPr>
              <a:xfrm flipV="1">
                <a:off x="2590800" y="2865144"/>
                <a:ext cx="762000" cy="22698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7"/>
              </p:cNvCxnSpPr>
              <p:nvPr/>
            </p:nvCxnSpPr>
            <p:spPr>
              <a:xfrm flipV="1">
                <a:off x="2932578" y="2999237"/>
                <a:ext cx="1176126" cy="24059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200400" y="2999238"/>
                <a:ext cx="2962032" cy="4126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8" name="Straight Arrow Connector 7"/>
            <p:cNvCxnSpPr>
              <a:endCxn id="9" idx="0"/>
            </p:cNvCxnSpPr>
            <p:nvPr/>
          </p:nvCxnSpPr>
          <p:spPr>
            <a:xfrm flipH="1">
              <a:off x="4057020" y="4507047"/>
              <a:ext cx="210180" cy="7937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4649374"/>
      </p:ext>
    </p:extLst>
  </p:cSld>
  <p:clrMapOvr>
    <a:masterClrMapping/>
  </p:clrMapOvr>
  <p:transition spd="slow">
    <p:pull/>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01762"/>
          </a:xfrm>
        </p:spPr>
        <p:txBody>
          <a:bodyPr>
            <a:normAutofit fontScale="90000"/>
          </a:bodyPr>
          <a:lstStyle/>
          <a:p>
            <a:r>
              <a:rPr lang="en-US" dirty="0" smtClean="0"/>
              <a:t>A Weakest FD for Dining Philosophers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905000"/>
                <a:ext cx="8229600" cy="4343400"/>
              </a:xfrm>
            </p:spPr>
            <p:txBody>
              <a:bodyPr>
                <a:normAutofit/>
              </a:bodyPr>
              <a:lstStyle/>
              <a:p>
                <a:r>
                  <a:rPr lang="en-US" sz="2800" dirty="0">
                    <a:solidFill>
                      <a:schemeClr val="accent3">
                        <a:lumMod val="50000"/>
                      </a:schemeClr>
                    </a:solidFill>
                  </a:rPr>
                  <a:t>[</a:t>
                </a:r>
                <a:r>
                  <a:rPr lang="en-US" sz="2800" dirty="0" err="1">
                    <a:solidFill>
                      <a:schemeClr val="accent3">
                        <a:lumMod val="50000"/>
                      </a:schemeClr>
                    </a:solidFill>
                  </a:rPr>
                  <a:t>Sastry</a:t>
                </a:r>
                <a:r>
                  <a:rPr lang="en-US" sz="2800" dirty="0">
                    <a:solidFill>
                      <a:schemeClr val="accent3">
                        <a:lumMod val="50000"/>
                      </a:schemeClr>
                    </a:solidFill>
                  </a:rPr>
                  <a:t>, Pike, Welch, SPAA 09</a:t>
                </a:r>
                <a:r>
                  <a:rPr lang="en-US" sz="2800" dirty="0" smtClean="0">
                    <a:solidFill>
                      <a:schemeClr val="accent3">
                        <a:lumMod val="50000"/>
                      </a:schemeClr>
                    </a:solidFill>
                  </a:rPr>
                  <a:t>]</a:t>
                </a:r>
              </a:p>
              <a:p>
                <a:r>
                  <a:rPr lang="en-US" sz="3000" dirty="0" smtClean="0"/>
                  <a:t>We showed that </a:t>
                </a:r>
                <a14:m>
                  <m:oMath xmlns:m="http://schemas.openxmlformats.org/officeDocument/2006/math">
                    <m:r>
                      <a:rPr lang="en-US" sz="3000" b="0" i="1" smtClean="0">
                        <a:latin typeface="Cambria Math"/>
                      </a:rPr>
                      <m:t>⋄</m:t>
                    </m:r>
                    <m:r>
                      <a:rPr lang="en-US" sz="3000" b="0" i="1" smtClean="0">
                        <a:latin typeface="Cambria Math"/>
                      </a:rPr>
                      <m:t>𝑃</m:t>
                    </m:r>
                  </m:oMath>
                </a14:m>
                <a:r>
                  <a:rPr lang="en-US" sz="3000" dirty="0" smtClean="0"/>
                  <a:t> solves wait-free Dining Philosophers.</a:t>
                </a:r>
              </a:p>
              <a:p>
                <a:r>
                  <a:rPr lang="en-US" sz="3000" dirty="0" smtClean="0"/>
                  <a:t>A local version of </a:t>
                </a:r>
                <a14:m>
                  <m:oMath xmlns:m="http://schemas.openxmlformats.org/officeDocument/2006/math">
                    <m:r>
                      <a:rPr lang="en-US" sz="3000" i="1">
                        <a:latin typeface="Cambria Math"/>
                      </a:rPr>
                      <m:t>⋄</m:t>
                    </m:r>
                    <m:r>
                      <a:rPr lang="en-US" sz="3000" i="1">
                        <a:latin typeface="Cambria Math"/>
                      </a:rPr>
                      <m:t>𝑃</m:t>
                    </m:r>
                  </m:oMath>
                </a14:m>
                <a:r>
                  <a:rPr lang="en-US" sz="3000" dirty="0"/>
                  <a:t> </a:t>
                </a:r>
                <a:r>
                  <a:rPr lang="en-US" sz="3000" dirty="0" smtClean="0"/>
                  <a:t>suffices, where each location reports </a:t>
                </a:r>
                <a:r>
                  <a:rPr lang="en-US" sz="3000" dirty="0"/>
                  <a:t>only about the failure status of its </a:t>
                </a:r>
                <a:r>
                  <a:rPr lang="en-US" sz="3000" dirty="0" smtClean="0"/>
                  <a:t>neighboring locations.</a:t>
                </a:r>
              </a:p>
              <a:p>
                <a:r>
                  <a:rPr lang="en-US" sz="3000" dirty="0" smtClean="0"/>
                  <a:t>This local version of </a:t>
                </a:r>
                <a14:m>
                  <m:oMath xmlns:m="http://schemas.openxmlformats.org/officeDocument/2006/math">
                    <m:r>
                      <a:rPr lang="en-US" sz="3000" i="1">
                        <a:latin typeface="Cambria Math"/>
                      </a:rPr>
                      <m:t>⋄</m:t>
                    </m:r>
                    <m:r>
                      <a:rPr lang="en-US" sz="3000" i="1">
                        <a:latin typeface="Cambria Math"/>
                      </a:rPr>
                      <m:t>𝑃</m:t>
                    </m:r>
                  </m:oMath>
                </a14:m>
                <a:r>
                  <a:rPr lang="en-US" sz="3000" dirty="0"/>
                  <a:t> </a:t>
                </a:r>
                <a:r>
                  <a:rPr lang="en-US" sz="3000" dirty="0" smtClean="0"/>
                  <a:t>is a </a:t>
                </a:r>
                <a:r>
                  <a:rPr lang="en-US" sz="3000" dirty="0" smtClean="0">
                    <a:solidFill>
                      <a:schemeClr val="accent2">
                        <a:lumMod val="75000"/>
                      </a:schemeClr>
                    </a:solidFill>
                  </a:rPr>
                  <a:t>weakest failure detector</a:t>
                </a:r>
                <a:r>
                  <a:rPr lang="en-US" sz="3000" dirty="0" smtClean="0"/>
                  <a:t> for wait-free Dining Philosophers.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905000"/>
                <a:ext cx="8229600" cy="4343400"/>
              </a:xfrm>
              <a:blipFill rotWithShape="1">
                <a:blip r:embed="rId3"/>
                <a:stretch>
                  <a:fillRect l="-1481" t="-126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67</a:t>
            </a:fld>
            <a:endParaRPr lang="en-US"/>
          </a:p>
        </p:txBody>
      </p:sp>
    </p:spTree>
    <p:extLst>
      <p:ext uri="{BB962C8B-B14F-4D97-AF65-F5344CB8AC3E}">
        <p14:creationId xmlns:p14="http://schemas.microsoft.com/office/powerpoint/2010/main" val="27746696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Definition of Local </a:t>
                </a:r>
                <a14:m>
                  <m:oMath xmlns:m="http://schemas.openxmlformats.org/officeDocument/2006/math">
                    <m:r>
                      <a:rPr lang="en-US" b="0" i="1" smtClean="0">
                        <a:latin typeface="Cambria Math"/>
                      </a:rPr>
                      <m:t>⋄</m:t>
                    </m:r>
                    <m:r>
                      <a:rPr lang="en-US" b="0" i="1" smtClean="0">
                        <a:latin typeface="Cambria Math"/>
                      </a:rPr>
                      <m:t>𝑃</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3400" dirty="0" smtClean="0">
                    <a:solidFill>
                      <a:schemeClr val="tx1"/>
                    </a:solidFill>
                  </a:rPr>
                  <a:t>Outputs at each location are a subset of the set of neighboring locations.</a:t>
                </a:r>
                <a:endParaRPr lang="en-US" dirty="0" smtClean="0">
                  <a:solidFill>
                    <a:schemeClr val="tx1"/>
                  </a:solidFill>
                </a:endParaRPr>
              </a:p>
              <a:p>
                <a:r>
                  <a:rPr lang="en-US" sz="3400" dirty="0" smtClean="0">
                    <a:solidFill>
                      <a:schemeClr val="tx1"/>
                    </a:solidFill>
                  </a:rPr>
                  <a:t>Each </a:t>
                </a:r>
                <a:r>
                  <a:rPr lang="en-US" sz="3400" dirty="0">
                    <a:solidFill>
                      <a:schemeClr val="tx1"/>
                    </a:solidFill>
                  </a:rPr>
                  <a:t>trace </a:t>
                </a:r>
                <a14:m>
                  <m:oMath xmlns:m="http://schemas.openxmlformats.org/officeDocument/2006/math">
                    <m:r>
                      <a:rPr lang="en-US" sz="3400" i="1">
                        <a:solidFill>
                          <a:schemeClr val="tx1"/>
                        </a:solidFill>
                        <a:latin typeface="Cambria Math"/>
                      </a:rPr>
                      <m:t>𝑡</m:t>
                    </m:r>
                    <m:r>
                      <a:rPr lang="en-US" sz="3400" i="1">
                        <a:solidFill>
                          <a:schemeClr val="tx1"/>
                        </a:solidFill>
                        <a:latin typeface="Cambria Math"/>
                      </a:rPr>
                      <m:t>∈</m:t>
                    </m:r>
                    <m:r>
                      <a:rPr lang="en-US" sz="3400" i="1">
                        <a:solidFill>
                          <a:schemeClr val="tx1"/>
                        </a:solidFill>
                        <a:latin typeface="Cambria Math"/>
                      </a:rPr>
                      <m:t>𝑇</m:t>
                    </m:r>
                  </m:oMath>
                </a14:m>
                <a:r>
                  <a:rPr lang="en-US" sz="3400" dirty="0">
                    <a:solidFill>
                      <a:schemeClr val="tx1"/>
                    </a:solidFill>
                  </a:rPr>
                  <a:t> satisfies:</a:t>
                </a:r>
              </a:p>
              <a:p>
                <a:pPr lvl="1"/>
                <a:r>
                  <a:rPr lang="en-US" dirty="0" smtClean="0"/>
                  <a:t>Validity</a:t>
                </a:r>
                <a:endParaRPr lang="en-US" dirty="0"/>
              </a:p>
              <a:p>
                <a:pPr lvl="1"/>
                <a:r>
                  <a:rPr lang="en-US" dirty="0">
                    <a:solidFill>
                      <a:schemeClr val="accent2">
                        <a:lumMod val="75000"/>
                      </a:schemeClr>
                    </a:solidFill>
                  </a:rPr>
                  <a:t>Strong completeness:  </a:t>
                </a:r>
                <a:r>
                  <a:rPr lang="en-US" dirty="0"/>
                  <a:t>In some suffix of </a:t>
                </a:r>
                <a14:m>
                  <m:oMath xmlns:m="http://schemas.openxmlformats.org/officeDocument/2006/math">
                    <m:r>
                      <a:rPr lang="en-US" i="1">
                        <a:latin typeface="Cambria Math"/>
                      </a:rPr>
                      <m:t>𝑡</m:t>
                    </m:r>
                  </m:oMath>
                </a14:m>
                <a:r>
                  <a:rPr lang="en-US" dirty="0"/>
                  <a:t>, every faulty </a:t>
                </a:r>
                <a:r>
                  <a:rPr lang="en-US" dirty="0" smtClean="0"/>
                  <a:t>neighbor </a:t>
                </a:r>
                <a:r>
                  <a:rPr lang="en-US" dirty="0"/>
                  <a:t>appears in every output set.</a:t>
                </a:r>
              </a:p>
              <a:p>
                <a:pPr lvl="1"/>
                <a:r>
                  <a:rPr lang="en-US" dirty="0">
                    <a:solidFill>
                      <a:schemeClr val="accent2">
                        <a:lumMod val="75000"/>
                      </a:schemeClr>
                    </a:solidFill>
                  </a:rPr>
                  <a:t>Eventual strong accuracy:  </a:t>
                </a:r>
                <a:r>
                  <a:rPr lang="en-US" dirty="0"/>
                  <a:t>In some suffix of </a:t>
                </a:r>
                <a14:m>
                  <m:oMath xmlns:m="http://schemas.openxmlformats.org/officeDocument/2006/math">
                    <m:r>
                      <a:rPr lang="en-US" i="1">
                        <a:latin typeface="Cambria Math"/>
                      </a:rPr>
                      <m:t>𝑡</m:t>
                    </m:r>
                  </m:oMath>
                </a14:m>
                <a:r>
                  <a:rPr lang="en-US" dirty="0"/>
                  <a:t>, no </a:t>
                </a:r>
                <a:r>
                  <a:rPr lang="en-US" dirty="0" err="1"/>
                  <a:t>nonfaulty</a:t>
                </a:r>
                <a:r>
                  <a:rPr lang="en-US" dirty="0"/>
                  <a:t> </a:t>
                </a:r>
                <a:r>
                  <a:rPr lang="en-US" dirty="0" smtClean="0"/>
                  <a:t>neighbor </a:t>
                </a:r>
                <a:r>
                  <a:rPr lang="en-US" dirty="0"/>
                  <a:t>appears in any output set.</a:t>
                </a:r>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1778" t="-1887" r="-244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68</a:t>
            </a:fld>
            <a:endParaRPr lang="en-US"/>
          </a:p>
        </p:txBody>
      </p:sp>
    </p:spTree>
    <p:extLst>
      <p:ext uri="{BB962C8B-B14F-4D97-AF65-F5344CB8AC3E}">
        <p14:creationId xmlns:p14="http://schemas.microsoft.com/office/powerpoint/2010/main" val="28580900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Weakest FD for Dining Philosophers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solidFill>
                      <a:schemeClr val="accent2">
                        <a:lumMod val="75000"/>
                      </a:schemeClr>
                    </a:solidFill>
                  </a:rPr>
                  <a:t>Theorem:</a:t>
                </a:r>
                <a:r>
                  <a:rPr lang="en-US" dirty="0" smtClean="0"/>
                  <a:t>  </a:t>
                </a:r>
                <a:r>
                  <a:rPr lang="en-US" dirty="0"/>
                  <a:t>Local </a:t>
                </a:r>
                <a14:m>
                  <m:oMath xmlns:m="http://schemas.openxmlformats.org/officeDocument/2006/math">
                    <m:r>
                      <a:rPr lang="en-US" i="1">
                        <a:latin typeface="Cambria Math"/>
                      </a:rPr>
                      <m:t>⋄</m:t>
                    </m:r>
                    <m:r>
                      <a:rPr lang="en-US" i="1">
                        <a:latin typeface="Cambria Math"/>
                      </a:rPr>
                      <m:t>𝑃</m:t>
                    </m:r>
                  </m:oMath>
                </a14:m>
                <a:r>
                  <a:rPr lang="en-US" dirty="0" smtClean="0"/>
                  <a:t>  is a weakest FD for wait-free Dining Philosophers.</a:t>
                </a:r>
              </a:p>
              <a:p>
                <a:r>
                  <a:rPr lang="en-US" dirty="0" smtClean="0"/>
                  <a:t>More strongly, it is a </a:t>
                </a:r>
                <a:r>
                  <a:rPr lang="en-US" dirty="0" smtClean="0">
                    <a:solidFill>
                      <a:schemeClr val="accent2">
                        <a:lumMod val="75000"/>
                      </a:schemeClr>
                    </a:solidFill>
                  </a:rPr>
                  <a:t>representative FD</a:t>
                </a:r>
                <a:r>
                  <a:rPr lang="en-US" dirty="0" smtClean="0"/>
                  <a:t>:  there is a distributed algorithm that implements Local </a:t>
                </a:r>
                <a14:m>
                  <m:oMath xmlns:m="http://schemas.openxmlformats.org/officeDocument/2006/math">
                    <m:r>
                      <a:rPr lang="en-US" i="1">
                        <a:latin typeface="Cambria Math"/>
                      </a:rPr>
                      <m:t>⋄</m:t>
                    </m:r>
                    <m:r>
                      <a:rPr lang="en-US" i="1">
                        <a:latin typeface="Cambria Math"/>
                      </a:rPr>
                      <m:t>𝑃</m:t>
                    </m:r>
                    <m:r>
                      <a:rPr lang="en-US" i="1">
                        <a:latin typeface="Cambria Math"/>
                      </a:rPr>
                      <m:t> </m:t>
                    </m:r>
                  </m:oMath>
                </a14:m>
                <a:r>
                  <a:rPr lang="en-US" dirty="0" smtClean="0"/>
                  <a:t>using finitely many instances of DP</a:t>
                </a:r>
                <a14:m>
                  <m:oMath xmlns:m="http://schemas.openxmlformats.org/officeDocument/2006/math">
                    <m:r>
                      <a:rPr lang="en-US" b="0" i="0" smtClean="0">
                        <a:latin typeface="Cambria Math"/>
                      </a:rPr>
                      <m:t>.</m:t>
                    </m:r>
                  </m:oMath>
                </a14:m>
                <a:endParaRPr lang="en-US" dirty="0" smtClean="0"/>
              </a:p>
              <a:p>
                <a:r>
                  <a:rPr lang="en-US" dirty="0" smtClean="0">
                    <a:solidFill>
                      <a:schemeClr val="accent2">
                        <a:lumMod val="75000"/>
                      </a:schemeClr>
                    </a:solidFill>
                  </a:rPr>
                  <a:t>Proof:   </a:t>
                </a:r>
              </a:p>
              <a:p>
                <a:pPr lvl="1"/>
                <a:r>
                  <a:rPr lang="en-US" dirty="0" smtClean="0"/>
                  <a:t>An interesting technical construction.</a:t>
                </a:r>
              </a:p>
              <a:p>
                <a:pPr lvl="1"/>
                <a:r>
                  <a:rPr lang="en-US" dirty="0" smtClean="0"/>
                  <a:t>See Fall, 2014 course slides, or the </a:t>
                </a:r>
                <a:r>
                  <a:rPr lang="en-US" dirty="0" smtClean="0">
                    <a:solidFill>
                      <a:schemeClr val="accent3">
                        <a:lumMod val="50000"/>
                      </a:schemeClr>
                    </a:solidFill>
                  </a:rPr>
                  <a:t>[SPW] </a:t>
                </a:r>
                <a:r>
                  <a:rPr lang="en-US" dirty="0" smtClean="0"/>
                  <a:t>paper.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630" t="-1617" r="-10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69</a:t>
            </a:fld>
            <a:endParaRPr lang="en-US"/>
          </a:p>
        </p:txBody>
      </p:sp>
    </p:spTree>
    <p:extLst>
      <p:ext uri="{BB962C8B-B14F-4D97-AF65-F5344CB8AC3E}">
        <p14:creationId xmlns:p14="http://schemas.microsoft.com/office/powerpoint/2010/main" val="93772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Phase 1</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990600"/>
                <a:ext cx="8534400" cy="5562600"/>
              </a:xfrm>
            </p:spPr>
            <p:txBody>
              <a:bodyPr>
                <a:normAutofit lnSpcReduction="10000"/>
              </a:bodyPr>
              <a:lstStyle/>
              <a:p>
                <a:pPr marL="0" indent="0">
                  <a:lnSpc>
                    <a:spcPct val="90000"/>
                  </a:lnSpc>
                  <a:buNone/>
                </a:pPr>
                <a:endParaRPr lang="en-US" sz="2400" dirty="0" smtClean="0">
                  <a:solidFill>
                    <a:srgbClr val="990033"/>
                  </a:solidFill>
                </a:endParaRPr>
              </a:p>
              <a:p>
                <a:pPr>
                  <a:lnSpc>
                    <a:spcPct val="90000"/>
                  </a:lnSpc>
                </a:pPr>
                <a:r>
                  <a:rPr lang="en-US" sz="2600" dirty="0"/>
                  <a:t>P</a:t>
                </a:r>
                <a:r>
                  <a:rPr lang="en-US" sz="2600" dirty="0" smtClean="0"/>
                  <a:t>rocess </a:t>
                </a:r>
                <a14:m>
                  <m:oMath xmlns:m="http://schemas.openxmlformats.org/officeDocument/2006/math">
                    <m:r>
                      <a:rPr lang="en-US" sz="2600" i="1" dirty="0" smtClean="0">
                        <a:latin typeface="Cambria Math"/>
                      </a:rPr>
                      <m:t>𝑖</m:t>
                    </m:r>
                    <m:r>
                      <a:rPr lang="en-US" sz="2600" i="1" dirty="0" smtClean="0">
                        <a:latin typeface="Cambria Math"/>
                      </a:rPr>
                      <m:t> </m:t>
                    </m:r>
                  </m:oMath>
                </a14:m>
                <a:r>
                  <a:rPr lang="en-US" sz="2600" dirty="0"/>
                  <a:t>tells other processes the new ballot number </a:t>
                </a:r>
                <a14:m>
                  <m:oMath xmlns:m="http://schemas.openxmlformats.org/officeDocument/2006/math">
                    <m:r>
                      <a:rPr lang="en-US" sz="2600" i="1" dirty="0" smtClean="0">
                        <a:latin typeface="Cambria Math"/>
                      </a:rPr>
                      <m:t>𝑏</m:t>
                    </m:r>
                  </m:oMath>
                </a14:m>
                <a:r>
                  <a:rPr lang="en-US" sz="2600" dirty="0"/>
                  <a:t>.</a:t>
                </a:r>
              </a:p>
              <a:p>
                <a:pPr>
                  <a:lnSpc>
                    <a:spcPct val="90000"/>
                  </a:lnSpc>
                </a:pPr>
                <a:r>
                  <a:rPr lang="en-US" sz="2600" dirty="0"/>
                  <a:t>Each recipient </a:t>
                </a:r>
                <a14:m>
                  <m:oMath xmlns:m="http://schemas.openxmlformats.org/officeDocument/2006/math">
                    <m:r>
                      <a:rPr lang="en-US" sz="2600" i="1" dirty="0" smtClean="0">
                        <a:latin typeface="Cambria Math"/>
                      </a:rPr>
                      <m:t>𝑗</m:t>
                    </m:r>
                    <m:r>
                      <a:rPr lang="en-US" sz="2600" b="0" i="1" dirty="0" smtClean="0">
                        <a:latin typeface="Cambria Math"/>
                      </a:rPr>
                      <m:t>:</m:t>
                    </m:r>
                  </m:oMath>
                </a14:m>
                <a:endParaRPr lang="en-US" sz="2600" b="0" i="1" dirty="0" smtClean="0">
                  <a:latin typeface="Cambria Math"/>
                </a:endParaRPr>
              </a:p>
              <a:p>
                <a:pPr lvl="1">
                  <a:lnSpc>
                    <a:spcPct val="90000"/>
                  </a:lnSpc>
                </a:pPr>
                <a14:m>
                  <m:oMath xmlns:m="http://schemas.openxmlformats.org/officeDocument/2006/math">
                    <m:r>
                      <m:rPr>
                        <m:sty m:val="p"/>
                      </m:rPr>
                      <a:rPr lang="en-US" sz="2200" b="0" i="0" dirty="0" smtClean="0">
                        <a:latin typeface="Cambria Math"/>
                      </a:rPr>
                      <m:t>A</m:t>
                    </m:r>
                  </m:oMath>
                </a14:m>
                <a:r>
                  <a:rPr lang="en-US" sz="2200" dirty="0" smtClean="0"/>
                  <a:t>bstains </a:t>
                </a:r>
                <a:r>
                  <a:rPr lang="en-US" sz="2200" dirty="0"/>
                  <a:t>from all </a:t>
                </a:r>
                <a:r>
                  <a:rPr lang="en-US" sz="2200" dirty="0" smtClean="0"/>
                  <a:t>smaller ballots </a:t>
                </a:r>
                <a:r>
                  <a:rPr lang="en-US" sz="2200" dirty="0"/>
                  <a:t>it hasn’t yet voted for.</a:t>
                </a:r>
              </a:p>
              <a:p>
                <a:pPr lvl="1">
                  <a:lnSpc>
                    <a:spcPct val="90000"/>
                  </a:lnSpc>
                </a:pPr>
                <a:r>
                  <a:rPr lang="en-US" sz="2200" dirty="0"/>
                  <a:t>S</a:t>
                </a:r>
                <a:r>
                  <a:rPr lang="en-US" sz="2200" dirty="0" smtClean="0"/>
                  <a:t>ends </a:t>
                </a:r>
                <a:r>
                  <a:rPr lang="en-US" sz="2200" dirty="0"/>
                  <a:t>back to </a:t>
                </a:r>
                <a14:m>
                  <m:oMath xmlns:m="http://schemas.openxmlformats.org/officeDocument/2006/math">
                    <m:r>
                      <a:rPr lang="en-US" sz="2200" i="1" dirty="0" smtClean="0">
                        <a:latin typeface="Cambria Math"/>
                      </a:rPr>
                      <m:t>𝑖</m:t>
                    </m:r>
                    <m:r>
                      <a:rPr lang="en-US" sz="2200" b="0" i="0" dirty="0" smtClean="0">
                        <a:latin typeface="Cambria Math"/>
                      </a:rPr>
                      <m:t> </m:t>
                    </m:r>
                  </m:oMath>
                </a14:m>
                <a:r>
                  <a:rPr lang="en-US" sz="2200" dirty="0" smtClean="0"/>
                  <a:t>the </a:t>
                </a:r>
                <a:r>
                  <a:rPr lang="en-US" sz="2200" dirty="0"/>
                  <a:t>largest ballot number </a:t>
                </a:r>
                <a14:m>
                  <m:oMath xmlns:m="http://schemas.openxmlformats.org/officeDocument/2006/math">
                    <m:r>
                      <a:rPr lang="en-US" sz="2200" i="1" dirty="0" smtClean="0">
                        <a:latin typeface="Cambria Math"/>
                      </a:rPr>
                      <m:t>&lt; </m:t>
                    </m:r>
                    <m:r>
                      <a:rPr lang="en-US" sz="2200" i="1" dirty="0" smtClean="0">
                        <a:latin typeface="Cambria Math"/>
                      </a:rPr>
                      <m:t>𝑏</m:t>
                    </m:r>
                  </m:oMath>
                </a14:m>
                <a:r>
                  <a:rPr lang="en-US" sz="2200" dirty="0"/>
                  <a:t> that it has ever voted for, if any, together with that ballot’s </a:t>
                </a:r>
                <a:r>
                  <a:rPr lang="en-US" sz="2200" dirty="0" smtClean="0"/>
                  <a:t>value.</a:t>
                </a:r>
              </a:p>
              <a:p>
                <a:pPr lvl="1">
                  <a:lnSpc>
                    <a:spcPct val="90000"/>
                  </a:lnSpc>
                </a:pPr>
                <a:r>
                  <a:rPr lang="en-US" sz="2200" dirty="0"/>
                  <a:t>I</a:t>
                </a:r>
                <a:r>
                  <a:rPr lang="en-US" sz="2200" dirty="0" smtClean="0"/>
                  <a:t>f there is no </a:t>
                </a:r>
                <a:r>
                  <a:rPr lang="en-US" sz="2200" dirty="0"/>
                  <a:t>such </a:t>
                </a:r>
                <a:r>
                  <a:rPr lang="en-US" sz="2200" dirty="0" smtClean="0"/>
                  <a:t>ballot, sends </a:t>
                </a:r>
                <a14:m>
                  <m:oMath xmlns:m="http://schemas.openxmlformats.org/officeDocument/2006/math">
                    <m:r>
                      <a:rPr lang="en-US" sz="2200" i="1" dirty="0">
                        <a:latin typeface="Cambria Math"/>
                      </a:rPr>
                      <m:t>𝑖</m:t>
                    </m:r>
                    <m:r>
                      <a:rPr lang="en-US" sz="2200" b="0" i="0" dirty="0" smtClean="0">
                        <a:latin typeface="Cambria Math"/>
                      </a:rPr>
                      <m:t> </m:t>
                    </m:r>
                  </m:oMath>
                </a14:m>
                <a:r>
                  <a:rPr lang="en-US" sz="2200" dirty="0" smtClean="0"/>
                  <a:t>a </a:t>
                </a:r>
                <a:r>
                  <a:rPr lang="en-US" sz="2200" dirty="0"/>
                  <a:t>message saying </a:t>
                </a:r>
                <a:r>
                  <a:rPr lang="en-US" sz="2200" dirty="0" smtClean="0"/>
                  <a:t>that.</a:t>
                </a:r>
                <a:endParaRPr lang="en-US" sz="2200" dirty="0"/>
              </a:p>
              <a:p>
                <a:pPr>
                  <a:lnSpc>
                    <a:spcPct val="90000"/>
                  </a:lnSpc>
                </a:pPr>
                <a:r>
                  <a:rPr lang="en-US" sz="2600" dirty="0"/>
                  <a:t>When process </a:t>
                </a:r>
                <a14:m>
                  <m:oMath xmlns:m="http://schemas.openxmlformats.org/officeDocument/2006/math">
                    <m:r>
                      <a:rPr lang="en-US" sz="2600" i="1" dirty="0" smtClean="0">
                        <a:latin typeface="Cambria Math"/>
                      </a:rPr>
                      <m:t>𝑖</m:t>
                    </m:r>
                  </m:oMath>
                </a14:m>
                <a:r>
                  <a:rPr lang="en-US" sz="2600" dirty="0"/>
                  <a:t> collects this information from a read-quorum </a:t>
                </a:r>
                <a14:m>
                  <m:oMath xmlns:m="http://schemas.openxmlformats.org/officeDocument/2006/math">
                    <m:r>
                      <a:rPr lang="en-US" sz="2600" i="1" dirty="0" smtClean="0">
                        <a:latin typeface="Cambria Math"/>
                      </a:rPr>
                      <m:t>𝑅</m:t>
                    </m:r>
                  </m:oMath>
                </a14:m>
                <a:r>
                  <a:rPr lang="en-US" sz="2600" dirty="0"/>
                  <a:t>, it assigns a value </a:t>
                </a:r>
                <a14:m>
                  <m:oMath xmlns:m="http://schemas.openxmlformats.org/officeDocument/2006/math">
                    <m:r>
                      <a:rPr lang="en-US" sz="2600" i="1" dirty="0" smtClean="0">
                        <a:latin typeface="Cambria Math"/>
                      </a:rPr>
                      <m:t>𝑣</m:t>
                    </m:r>
                  </m:oMath>
                </a14:m>
                <a:r>
                  <a:rPr lang="en-US" sz="2600" dirty="0"/>
                  <a:t> to ballot </a:t>
                </a:r>
                <a14:m>
                  <m:oMath xmlns:m="http://schemas.openxmlformats.org/officeDocument/2006/math">
                    <m:r>
                      <a:rPr lang="en-US" sz="2600" i="1" dirty="0" smtClean="0">
                        <a:latin typeface="Cambria Math"/>
                      </a:rPr>
                      <m:t>𝑏</m:t>
                    </m:r>
                  </m:oMath>
                </a14:m>
                <a:r>
                  <a:rPr lang="en-US" sz="2600" dirty="0"/>
                  <a:t>:</a:t>
                </a:r>
              </a:p>
              <a:p>
                <a:pPr lvl="1">
                  <a:lnSpc>
                    <a:spcPct val="90000"/>
                  </a:lnSpc>
                </a:pPr>
                <a:r>
                  <a:rPr lang="en-US" sz="2200" dirty="0"/>
                  <a:t>If anyone in </a:t>
                </a:r>
                <a14:m>
                  <m:oMath xmlns:m="http://schemas.openxmlformats.org/officeDocument/2006/math">
                    <m:r>
                      <a:rPr lang="en-US" sz="2200" i="1" dirty="0" smtClean="0">
                        <a:latin typeface="Cambria Math"/>
                      </a:rPr>
                      <m:t>𝑅</m:t>
                    </m:r>
                  </m:oMath>
                </a14:m>
                <a:r>
                  <a:rPr lang="en-US" sz="2200" dirty="0"/>
                  <a:t> </a:t>
                </a:r>
                <a:r>
                  <a:rPr lang="en-US" sz="2200" dirty="0" smtClean="0"/>
                  <a:t>said </a:t>
                </a:r>
                <a:r>
                  <a:rPr lang="en-US" sz="2200" dirty="0"/>
                  <a:t>it voted for a ballot </a:t>
                </a:r>
                <a14:m>
                  <m:oMath xmlns:m="http://schemas.openxmlformats.org/officeDocument/2006/math">
                    <m:r>
                      <a:rPr lang="en-US" sz="2200" i="1" dirty="0" smtClean="0">
                        <a:latin typeface="Cambria Math"/>
                      </a:rPr>
                      <m:t>&lt; </m:t>
                    </m:r>
                    <m:r>
                      <a:rPr lang="en-US" sz="2200" i="1" dirty="0" smtClean="0">
                        <a:latin typeface="Cambria Math"/>
                      </a:rPr>
                      <m:t>𝑏</m:t>
                    </m:r>
                  </m:oMath>
                </a14:m>
                <a:r>
                  <a:rPr lang="en-US" sz="2200" dirty="0"/>
                  <a:t>, then </a:t>
                </a:r>
                <a14:m>
                  <m:oMath xmlns:m="http://schemas.openxmlformats.org/officeDocument/2006/math">
                    <m:r>
                      <a:rPr lang="en-US" sz="2200" i="1" dirty="0" smtClean="0">
                        <a:latin typeface="Cambria Math"/>
                      </a:rPr>
                      <m:t>𝑣</m:t>
                    </m:r>
                    <m:r>
                      <a:rPr lang="en-US" sz="2200" b="0" i="1" dirty="0" smtClean="0">
                        <a:latin typeface="Cambria Math"/>
                      </a:rPr>
                      <m:t> </m:t>
                    </m:r>
                  </m:oMath>
                </a14:m>
                <a:r>
                  <a:rPr lang="en-US" sz="2200" dirty="0" smtClean="0"/>
                  <a:t>is the </a:t>
                </a:r>
                <a:r>
                  <a:rPr lang="en-US" sz="2200" dirty="0"/>
                  <a:t>value associated with the largest-numbered of these ballots.</a:t>
                </a:r>
              </a:p>
              <a:p>
                <a:pPr lvl="1">
                  <a:lnSpc>
                    <a:spcPct val="90000"/>
                  </a:lnSpc>
                </a:pPr>
                <a:r>
                  <a:rPr lang="en-US" sz="2200" dirty="0"/>
                  <a:t>If not, then </a:t>
                </a:r>
                <a14:m>
                  <m:oMath xmlns:m="http://schemas.openxmlformats.org/officeDocument/2006/math">
                    <m:r>
                      <a:rPr lang="en-US" sz="2200" i="1" dirty="0" smtClean="0">
                        <a:latin typeface="Cambria Math"/>
                      </a:rPr>
                      <m:t>𝑣</m:t>
                    </m:r>
                  </m:oMath>
                </a14:m>
                <a:r>
                  <a:rPr lang="en-US" sz="2200" dirty="0"/>
                  <a:t>  </a:t>
                </a:r>
                <a:r>
                  <a:rPr lang="en-US" sz="2200" dirty="0" smtClean="0"/>
                  <a:t>can be any </a:t>
                </a:r>
                <a:r>
                  <a:rPr lang="en-US" sz="2200" dirty="0"/>
                  <a:t>initial </a:t>
                </a:r>
                <a:r>
                  <a:rPr lang="en-US" sz="2200" dirty="0" smtClean="0"/>
                  <a:t>value.</a:t>
                </a:r>
              </a:p>
              <a:p>
                <a:pPr>
                  <a:lnSpc>
                    <a:spcPct val="90000"/>
                  </a:lnSpc>
                </a:pPr>
                <a:r>
                  <a:rPr lang="en-US" sz="2600" dirty="0" smtClean="0"/>
                  <a:t>Ensures Condition (2):</a:t>
                </a:r>
                <a:r>
                  <a:rPr lang="en-US" sz="2600" dirty="0" smtClean="0">
                    <a:solidFill>
                      <a:srgbClr val="990033"/>
                    </a:solidFill>
                  </a:rPr>
                  <a:t>  Either </a:t>
                </a:r>
                <a:r>
                  <a:rPr lang="en-US" sz="2600" dirty="0">
                    <a:solidFill>
                      <a:srgbClr val="990033"/>
                    </a:solidFill>
                  </a:rPr>
                  <a:t>every </a:t>
                </a:r>
                <a14:m>
                  <m:oMath xmlns:m="http://schemas.openxmlformats.org/officeDocument/2006/math">
                    <m:r>
                      <a:rPr lang="en-US" sz="2600" i="1" dirty="0">
                        <a:solidFill>
                          <a:srgbClr val="990033"/>
                        </a:solidFill>
                        <a:latin typeface="Cambria Math"/>
                      </a:rPr>
                      <m:t>𝑏</m:t>
                    </m:r>
                    <m:r>
                      <a:rPr lang="en-US" sz="2600" i="1" dirty="0">
                        <a:solidFill>
                          <a:srgbClr val="990033"/>
                        </a:solidFill>
                        <a:latin typeface="Cambria Math"/>
                        <a:sym typeface="Symbol" pitchFamily="18" charset="2"/>
                      </a:rPr>
                      <m:t> &lt; </m:t>
                    </m:r>
                    <m:r>
                      <a:rPr lang="en-US" sz="2600" i="1" dirty="0">
                        <a:solidFill>
                          <a:srgbClr val="990033"/>
                        </a:solidFill>
                        <a:latin typeface="Cambria Math"/>
                        <a:sym typeface="Symbol" pitchFamily="18" charset="2"/>
                      </a:rPr>
                      <m:t>𝑏</m:t>
                    </m:r>
                    <m:r>
                      <a:rPr lang="en-US" sz="2600" i="1" dirty="0">
                        <a:solidFill>
                          <a:srgbClr val="990033"/>
                        </a:solidFill>
                        <a:latin typeface="Cambria Math"/>
                        <a:sym typeface="Symbol" pitchFamily="18" charset="2"/>
                      </a:rPr>
                      <m:t> </m:t>
                    </m:r>
                  </m:oMath>
                </a14:m>
                <a:r>
                  <a:rPr lang="en-US" sz="2600" dirty="0">
                    <a:solidFill>
                      <a:srgbClr val="990033"/>
                    </a:solidFill>
                    <a:sym typeface="Symbol" pitchFamily="18" charset="2"/>
                  </a:rPr>
                  <a:t>is dead, or there </a:t>
                </a:r>
                <a:r>
                  <a:rPr lang="en-US" sz="2600" dirty="0" smtClean="0">
                    <a:solidFill>
                      <a:srgbClr val="990033"/>
                    </a:solidFill>
                    <a:sym typeface="Symbol" pitchFamily="18" charset="2"/>
                  </a:rPr>
                  <a:t>is some  </a:t>
                </a:r>
                <a14:m>
                  <m:oMath xmlns:m="http://schemas.openxmlformats.org/officeDocument/2006/math">
                    <m:r>
                      <a:rPr lang="en-US" sz="2600" i="1" dirty="0">
                        <a:solidFill>
                          <a:srgbClr val="990033"/>
                        </a:solidFill>
                        <a:latin typeface="Cambria Math"/>
                      </a:rPr>
                      <m:t>𝑏</m:t>
                    </m:r>
                    <m:r>
                      <a:rPr lang="en-US" sz="2600" i="1" dirty="0">
                        <a:solidFill>
                          <a:srgbClr val="990033"/>
                        </a:solidFill>
                        <a:latin typeface="Cambria Math"/>
                        <a:sym typeface="Symbol" pitchFamily="18" charset="2"/>
                      </a:rPr>
                      <m:t> &lt; </m:t>
                    </m:r>
                    <m:r>
                      <a:rPr lang="en-US" sz="2600" i="1" dirty="0">
                        <a:solidFill>
                          <a:srgbClr val="990033"/>
                        </a:solidFill>
                        <a:latin typeface="Cambria Math"/>
                        <a:sym typeface="Symbol" pitchFamily="18" charset="2"/>
                      </a:rPr>
                      <m:t>𝑏</m:t>
                    </m:r>
                    <m:r>
                      <a:rPr lang="en-US" sz="2600" i="1" dirty="0">
                        <a:solidFill>
                          <a:srgbClr val="990033"/>
                        </a:solidFill>
                        <a:latin typeface="Cambria Math"/>
                        <a:sym typeface="Symbol" pitchFamily="18" charset="2"/>
                      </a:rPr>
                      <m:t> </m:t>
                    </m:r>
                  </m:oMath>
                </a14:m>
                <a:r>
                  <a:rPr lang="en-US" sz="2600" dirty="0">
                    <a:solidFill>
                      <a:srgbClr val="990033"/>
                    </a:solidFill>
                    <a:sym typeface="Symbol" pitchFamily="18" charset="2"/>
                  </a:rPr>
                  <a:t>with </a:t>
                </a:r>
                <a14:m>
                  <m:oMath xmlns:m="http://schemas.openxmlformats.org/officeDocument/2006/math">
                    <m:r>
                      <a:rPr lang="en-US" sz="2600" i="1" dirty="0">
                        <a:solidFill>
                          <a:srgbClr val="990033"/>
                        </a:solidFill>
                        <a:latin typeface="Cambria Math"/>
                        <a:sym typeface="Symbol" pitchFamily="18" charset="2"/>
                      </a:rPr>
                      <m:t>𝑣𝑎𝑙</m:t>
                    </m:r>
                    <m:r>
                      <a:rPr lang="en-US" sz="2600" i="1" dirty="0">
                        <a:solidFill>
                          <a:srgbClr val="990033"/>
                        </a:solidFill>
                        <a:latin typeface="Cambria Math"/>
                        <a:sym typeface="Symbol" pitchFamily="18" charset="2"/>
                      </a:rPr>
                      <m:t>(</m:t>
                    </m:r>
                    <m:r>
                      <a:rPr lang="en-US" sz="2600" i="1" dirty="0">
                        <a:solidFill>
                          <a:srgbClr val="990033"/>
                        </a:solidFill>
                        <a:latin typeface="Cambria Math"/>
                      </a:rPr>
                      <m:t>𝑏</m:t>
                    </m:r>
                    <m:r>
                      <a:rPr lang="en-US" sz="2600" i="1" dirty="0">
                        <a:solidFill>
                          <a:srgbClr val="990033"/>
                        </a:solidFill>
                        <a:latin typeface="Cambria Math"/>
                        <a:sym typeface="Symbol" pitchFamily="18" charset="2"/>
                      </a:rPr>
                      <m:t>) = </m:t>
                    </m:r>
                    <m:r>
                      <a:rPr lang="en-US" sz="2600" i="1" dirty="0">
                        <a:solidFill>
                          <a:srgbClr val="990033"/>
                        </a:solidFill>
                        <a:latin typeface="Cambria Math"/>
                        <a:sym typeface="Symbol" pitchFamily="18" charset="2"/>
                      </a:rPr>
                      <m:t>𝑣</m:t>
                    </m:r>
                  </m:oMath>
                </a14:m>
                <a:r>
                  <a:rPr lang="en-US" sz="2600" dirty="0">
                    <a:solidFill>
                      <a:srgbClr val="990033"/>
                    </a:solidFill>
                    <a:sym typeface="Symbol" pitchFamily="18" charset="2"/>
                  </a:rPr>
                  <a:t>, such that every </a:t>
                </a:r>
                <a14:m>
                  <m:oMath xmlns:m="http://schemas.openxmlformats.org/officeDocument/2006/math">
                    <m:r>
                      <a:rPr lang="en-US" sz="2600" i="1" dirty="0">
                        <a:solidFill>
                          <a:srgbClr val="990033"/>
                        </a:solidFill>
                        <a:latin typeface="Cambria Math"/>
                      </a:rPr>
                      <m:t>𝑏</m:t>
                    </m:r>
                    <m:r>
                      <a:rPr lang="en-US" sz="2600" i="1" dirty="0">
                        <a:solidFill>
                          <a:srgbClr val="990033"/>
                        </a:solidFill>
                        <a:latin typeface="Cambria Math"/>
                        <a:sym typeface="Symbol" pitchFamily="18" charset="2"/>
                      </a:rPr>
                      <m:t> </m:t>
                    </m:r>
                  </m:oMath>
                </a14:m>
                <a:r>
                  <a:rPr lang="en-US" sz="2600" dirty="0">
                    <a:solidFill>
                      <a:srgbClr val="990033"/>
                    </a:solidFill>
                    <a:sym typeface="Symbol" pitchFamily="18" charset="2"/>
                  </a:rPr>
                  <a:t>with </a:t>
                </a:r>
                <a14:m>
                  <m:oMath xmlns:m="http://schemas.openxmlformats.org/officeDocument/2006/math">
                    <m:r>
                      <a:rPr lang="en-US" sz="2600" i="1" dirty="0">
                        <a:solidFill>
                          <a:srgbClr val="990033"/>
                        </a:solidFill>
                        <a:latin typeface="Cambria Math"/>
                        <a:sym typeface="Symbol" pitchFamily="18" charset="2"/>
                      </a:rPr>
                      <m:t>𝑏</m:t>
                    </m:r>
                    <m:r>
                      <a:rPr lang="en-US" sz="2600" i="1" dirty="0">
                        <a:solidFill>
                          <a:srgbClr val="990033"/>
                        </a:solidFill>
                        <a:latin typeface="Cambria Math"/>
                        <a:sym typeface="Symbol" pitchFamily="18" charset="2"/>
                      </a:rPr>
                      <m:t> &lt; </m:t>
                    </m:r>
                    <m:r>
                      <a:rPr lang="en-US" sz="2600" i="1" dirty="0">
                        <a:solidFill>
                          <a:srgbClr val="990033"/>
                        </a:solidFill>
                        <a:latin typeface="Cambria Math"/>
                        <a:sym typeface="Symbol" pitchFamily="18" charset="2"/>
                      </a:rPr>
                      <m:t>𝑏</m:t>
                    </m:r>
                    <m:r>
                      <a:rPr lang="en-US" sz="2600" i="1" dirty="0">
                        <a:solidFill>
                          <a:srgbClr val="990033"/>
                        </a:solidFill>
                        <a:latin typeface="Cambria Math"/>
                        <a:sym typeface="Symbol" pitchFamily="18" charset="2"/>
                      </a:rPr>
                      <m:t> &lt; </m:t>
                    </m:r>
                    <m:r>
                      <a:rPr lang="en-US" sz="2600" i="1" dirty="0">
                        <a:solidFill>
                          <a:srgbClr val="990033"/>
                        </a:solidFill>
                        <a:latin typeface="Cambria Math"/>
                        <a:sym typeface="Symbol" pitchFamily="18" charset="2"/>
                      </a:rPr>
                      <m:t>𝑏</m:t>
                    </m:r>
                    <m:r>
                      <a:rPr lang="en-US" sz="2600" i="1" dirty="0">
                        <a:solidFill>
                          <a:srgbClr val="990033"/>
                        </a:solidFill>
                        <a:latin typeface="Cambria Math"/>
                        <a:sym typeface="Symbol" pitchFamily="18" charset="2"/>
                      </a:rPr>
                      <m:t> </m:t>
                    </m:r>
                  </m:oMath>
                </a14:m>
                <a:r>
                  <a:rPr lang="en-US" sz="2600" dirty="0">
                    <a:solidFill>
                      <a:srgbClr val="990033"/>
                    </a:solidFill>
                    <a:sym typeface="Symbol" pitchFamily="18" charset="2"/>
                  </a:rPr>
                  <a:t>is </a:t>
                </a:r>
                <a:r>
                  <a:rPr lang="en-US" sz="2600" dirty="0" smtClean="0">
                    <a:solidFill>
                      <a:srgbClr val="990033"/>
                    </a:solidFill>
                    <a:sym typeface="Symbol" pitchFamily="18" charset="2"/>
                  </a:rPr>
                  <a:t>dead.</a:t>
                </a:r>
              </a:p>
              <a:p>
                <a:pPr marL="914400" lvl="2" indent="0">
                  <a:lnSpc>
                    <a:spcPct val="90000"/>
                  </a:lnSpc>
                  <a:buNone/>
                </a:pPr>
                <a:endParaRPr lang="en-US" sz="1800"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990600"/>
                <a:ext cx="8534400" cy="5562600"/>
              </a:xfrm>
              <a:blipFill rotWithShape="1">
                <a:blip r:embed="rId3"/>
                <a:stretch>
                  <a:fillRect l="-1071"/>
                </a:stretch>
              </a:blipFill>
            </p:spPr>
            <p:txBody>
              <a:bodyPr/>
              <a:lstStyle/>
              <a:p>
                <a:r>
                  <a:rPr lang="en-US">
                    <a:noFill/>
                  </a:rPr>
                  <a:t> </a:t>
                </a:r>
              </a:p>
            </p:txBody>
          </p:sp>
        </mc:Fallback>
      </mc:AlternateContent>
    </p:spTree>
    <p:extLst>
      <p:ext uri="{BB962C8B-B14F-4D97-AF65-F5344CB8AC3E}">
        <p14:creationId xmlns:p14="http://schemas.microsoft.com/office/powerpoint/2010/main" val="1452783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Weakest FD for </a:t>
            </a:r>
            <a:r>
              <a:rPr lang="en-US" dirty="0"/>
              <a:t>C</a:t>
            </a:r>
            <a:r>
              <a:rPr lang="en-US" dirty="0" smtClean="0"/>
              <a:t>onsensus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524000"/>
                <a:ext cx="8686800" cy="5105400"/>
              </a:xfrm>
            </p:spPr>
            <p:txBody>
              <a:bodyPr>
                <a:normAutofit/>
              </a:bodyPr>
              <a:lstStyle/>
              <a:p>
                <a:r>
                  <a:rPr lang="en-US" dirty="0" smtClean="0">
                    <a:solidFill>
                      <a:schemeClr val="accent3">
                        <a:lumMod val="50000"/>
                      </a:schemeClr>
                    </a:solidFill>
                  </a:rPr>
                  <a:t>[Chandra, </a:t>
                </a:r>
                <a:r>
                  <a:rPr lang="en-US" dirty="0" err="1">
                    <a:solidFill>
                      <a:schemeClr val="accent3">
                        <a:lumMod val="50000"/>
                      </a:schemeClr>
                    </a:solidFill>
                  </a:rPr>
                  <a:t>Hadzilacos</a:t>
                </a:r>
                <a:r>
                  <a:rPr lang="en-US" dirty="0">
                    <a:solidFill>
                      <a:schemeClr val="accent3">
                        <a:lumMod val="50000"/>
                      </a:schemeClr>
                    </a:solidFill>
                  </a:rPr>
                  <a:t>, </a:t>
                </a:r>
                <a:r>
                  <a:rPr lang="en-US" dirty="0" err="1">
                    <a:solidFill>
                      <a:schemeClr val="accent3">
                        <a:lumMod val="50000"/>
                      </a:schemeClr>
                    </a:solidFill>
                  </a:rPr>
                  <a:t>Toueg</a:t>
                </a:r>
                <a:r>
                  <a:rPr lang="en-US" dirty="0" smtClean="0">
                    <a:solidFill>
                      <a:schemeClr val="accent3">
                        <a:lumMod val="50000"/>
                      </a:schemeClr>
                    </a:solidFill>
                  </a:rPr>
                  <a:t>], [</a:t>
                </a:r>
                <a:r>
                  <a:rPr lang="en-US" dirty="0">
                    <a:solidFill>
                      <a:schemeClr val="accent3">
                        <a:lumMod val="50000"/>
                      </a:schemeClr>
                    </a:solidFill>
                  </a:rPr>
                  <a:t>Lynch, </a:t>
                </a:r>
                <a:r>
                  <a:rPr lang="en-US" dirty="0" err="1" smtClean="0">
                    <a:solidFill>
                      <a:schemeClr val="accent3">
                        <a:lumMod val="50000"/>
                      </a:schemeClr>
                    </a:solidFill>
                  </a:rPr>
                  <a:t>Sastry</a:t>
                </a:r>
                <a:r>
                  <a:rPr lang="en-US" dirty="0" smtClean="0">
                    <a:solidFill>
                      <a:schemeClr val="accent3">
                        <a:lumMod val="50000"/>
                      </a:schemeClr>
                    </a:solidFill>
                  </a:rPr>
                  <a:t>]</a:t>
                </a:r>
                <a:endParaRPr lang="en-US" dirty="0">
                  <a:solidFill>
                    <a:schemeClr val="accent3">
                      <a:lumMod val="50000"/>
                    </a:schemeClr>
                  </a:solidFill>
                </a:endParaRPr>
              </a:p>
              <a:p>
                <a:r>
                  <a:rPr lang="en-US" dirty="0" smtClean="0">
                    <a:solidFill>
                      <a:schemeClr val="accent2">
                        <a:lumMod val="75000"/>
                      </a:schemeClr>
                    </a:solidFill>
                  </a:rPr>
                  <a:t>Theorem</a:t>
                </a:r>
                <a:r>
                  <a:rPr lang="en-US" dirty="0">
                    <a:solidFill>
                      <a:schemeClr val="accent2">
                        <a:lumMod val="75000"/>
                      </a:schemeClr>
                    </a:solidFill>
                  </a:rPr>
                  <a:t>:</a:t>
                </a:r>
                <a:r>
                  <a:rPr lang="en-US" dirty="0" smtClean="0">
                    <a:solidFill>
                      <a:schemeClr val="accent2">
                        <a:lumMod val="75000"/>
                      </a:schemeClr>
                    </a:solidFill>
                  </a:rPr>
                  <a:t>  </a:t>
                </a:r>
                <a:r>
                  <a:rPr lang="en-US" dirty="0" smtClean="0">
                    <a:solidFill>
                      <a:schemeClr val="tx1"/>
                    </a:solidFill>
                  </a:rPr>
                  <a:t>Assume </a:t>
                </a:r>
                <a14:m>
                  <m:oMath xmlns:m="http://schemas.openxmlformats.org/officeDocument/2006/math">
                    <m:r>
                      <a:rPr lang="en-US" i="1" dirty="0" smtClean="0">
                        <a:solidFill>
                          <a:schemeClr val="tx1"/>
                        </a:solidFill>
                        <a:latin typeface="Cambria Math"/>
                      </a:rPr>
                      <m:t>𝑓</m:t>
                    </m:r>
                    <m:r>
                      <a:rPr lang="en-US" i="1" dirty="0" smtClean="0">
                        <a:solidFill>
                          <a:schemeClr val="tx1"/>
                        </a:solidFill>
                        <a:latin typeface="Cambria Math"/>
                      </a:rPr>
                      <m:t> &lt; </m:t>
                    </m:r>
                    <m:r>
                      <a:rPr lang="en-US" i="1" dirty="0" smtClean="0">
                        <a:solidFill>
                          <a:schemeClr val="tx1"/>
                        </a:solidFill>
                        <a:latin typeface="Cambria Math"/>
                      </a:rPr>
                      <m:t>𝑛</m:t>
                    </m:r>
                    <m:r>
                      <a:rPr lang="en-US" i="1" dirty="0" smtClean="0">
                        <a:solidFill>
                          <a:schemeClr val="tx1"/>
                        </a:solidFill>
                        <a:latin typeface="Cambria Math"/>
                      </a:rPr>
                      <m:t>/2</m:t>
                    </m:r>
                  </m:oMath>
                </a14:m>
                <a:r>
                  <a:rPr lang="en-US" dirty="0" smtClean="0">
                    <a:solidFill>
                      <a:schemeClr val="tx1"/>
                    </a:solidFill>
                  </a:rPr>
                  <a:t>.  Then</a:t>
                </a:r>
                <a:r>
                  <a:rPr lang="en-US" dirty="0">
                    <a:solidFill>
                      <a:schemeClr val="tx1"/>
                    </a:solidFill>
                  </a:rPr>
                  <a:t> </a:t>
                </a:r>
                <a14:m>
                  <m:oMath xmlns:m="http://schemas.openxmlformats.org/officeDocument/2006/math">
                    <m:sSub>
                      <m:sSubPr>
                        <m:ctrlPr>
                          <a:rPr lang="en-US" b="0" i="1" smtClean="0">
                            <a:latin typeface="Cambria Math"/>
                          </a:rPr>
                        </m:ctrlPr>
                      </m:sSubPr>
                      <m:e>
                        <m:r>
                          <m:rPr>
                            <m:sty m:val="p"/>
                          </m:rPr>
                          <a:rPr lang="en-US" b="0" i="0" smtClean="0">
                            <a:latin typeface="Cambria Math"/>
                          </a:rPr>
                          <m:t>Ω</m:t>
                        </m:r>
                      </m:e>
                      <m:sub>
                        <m:r>
                          <a:rPr lang="en-US" b="0" i="1" smtClean="0">
                            <a:latin typeface="Cambria Math"/>
                          </a:rPr>
                          <m:t>𝑓</m:t>
                        </m:r>
                      </m:sub>
                    </m:sSub>
                    <m:r>
                      <a:rPr lang="en-US" b="0" i="0" smtClean="0">
                        <a:latin typeface="Cambria Math"/>
                      </a:rPr>
                      <m:t> </m:t>
                    </m:r>
                  </m:oMath>
                </a14:m>
                <a:r>
                  <a:rPr lang="en-US" dirty="0" smtClean="0"/>
                  <a:t>is </a:t>
                </a:r>
                <a:r>
                  <a:rPr lang="en-US" dirty="0"/>
                  <a:t>a weakest FD for </a:t>
                </a:r>
                <a14:m>
                  <m:oMath xmlns:m="http://schemas.openxmlformats.org/officeDocument/2006/math">
                    <m:r>
                      <a:rPr lang="en-US" i="1" dirty="0">
                        <a:latin typeface="Cambria Math"/>
                      </a:rPr>
                      <m:t>𝑓</m:t>
                    </m:r>
                  </m:oMath>
                </a14:m>
                <a:r>
                  <a:rPr lang="en-US" dirty="0" smtClean="0"/>
                  <a:t>-fault-tolerant consensus.</a:t>
                </a:r>
              </a:p>
              <a:p>
                <a:r>
                  <a:rPr lang="en-US" dirty="0" smtClean="0"/>
                  <a:t>Here, </a:t>
                </a:r>
                <a14:m>
                  <m:oMath xmlns:m="http://schemas.openxmlformats.org/officeDocument/2006/math">
                    <m:sSub>
                      <m:sSubPr>
                        <m:ctrlPr>
                          <a:rPr lang="en-US" i="1">
                            <a:latin typeface="Cambria Math"/>
                          </a:rPr>
                        </m:ctrlPr>
                      </m:sSubPr>
                      <m:e>
                        <m:r>
                          <m:rPr>
                            <m:sty m:val="p"/>
                          </m:rPr>
                          <a:rPr lang="en-US">
                            <a:latin typeface="Cambria Math"/>
                          </a:rPr>
                          <m:t>Ω</m:t>
                        </m:r>
                      </m:e>
                      <m:sub>
                        <m:r>
                          <a:rPr lang="en-US" i="1">
                            <a:latin typeface="Cambria Math"/>
                          </a:rPr>
                          <m:t>𝑓</m:t>
                        </m:r>
                      </m:sub>
                    </m:sSub>
                    <m:r>
                      <a:rPr lang="en-US">
                        <a:latin typeface="Cambria Math"/>
                      </a:rPr>
                      <m:t> </m:t>
                    </m:r>
                  </m:oMath>
                </a14:m>
                <a:r>
                  <a:rPr lang="en-US" dirty="0" smtClean="0"/>
                  <a:t>is assumed to behave like </a:t>
                </a:r>
                <a14:m>
                  <m:oMath xmlns:m="http://schemas.openxmlformats.org/officeDocument/2006/math">
                    <m:r>
                      <m:rPr>
                        <m:sty m:val="p"/>
                      </m:rPr>
                      <a:rPr lang="en-US">
                        <a:latin typeface="Cambria Math"/>
                      </a:rPr>
                      <m:t>Ω</m:t>
                    </m:r>
                  </m:oMath>
                </a14:m>
                <a:r>
                  <a:rPr lang="en-US" dirty="0" smtClean="0"/>
                  <a:t>, in executions with at most </a:t>
                </a:r>
                <a14:m>
                  <m:oMath xmlns:m="http://schemas.openxmlformats.org/officeDocument/2006/math">
                    <m:r>
                      <a:rPr lang="en-US" i="1" dirty="0" smtClean="0">
                        <a:latin typeface="Cambria Math"/>
                      </a:rPr>
                      <m:t>𝑓</m:t>
                    </m:r>
                  </m:oMath>
                </a14:m>
                <a:r>
                  <a:rPr lang="en-US" dirty="0" smtClean="0"/>
                  <a:t> failures.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524000"/>
                <a:ext cx="8686800" cy="5105400"/>
              </a:xfrm>
              <a:blipFill rotWithShape="1">
                <a:blip r:embed="rId3"/>
                <a:stretch>
                  <a:fillRect l="-1544" t="-15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70</a:t>
            </a:fld>
            <a:endParaRPr lang="en-US"/>
          </a:p>
        </p:txBody>
      </p:sp>
    </p:spTree>
    <p:extLst>
      <p:ext uri="{BB962C8B-B14F-4D97-AF65-F5344CB8AC3E}">
        <p14:creationId xmlns:p14="http://schemas.microsoft.com/office/powerpoint/2010/main" val="3110043264"/>
      </p:ext>
    </p:extLst>
  </p:cSld>
  <p:clrMapOvr>
    <a:masterClrMapping/>
  </p:clrMapOvr>
  <p:transition spd="slow">
    <p:pull/>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Strategy</a:t>
            </a:r>
            <a:endParaRPr lang="en-US" dirty="0">
              <a:solidFill>
                <a:schemeClr val="accent3">
                  <a:lumMod val="50000"/>
                </a:schemeClr>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600200"/>
                <a:ext cx="8610600" cy="4724400"/>
              </a:xfrm>
            </p:spPr>
            <p:txBody>
              <a:bodyPr>
                <a:normAutofit fontScale="77500" lnSpcReduction="20000"/>
              </a:bodyPr>
              <a:lstStyle/>
              <a:p>
                <a:r>
                  <a:rPr lang="en-US" sz="3400" dirty="0" smtClean="0"/>
                  <a:t>Start with any distributed algorithm </a:t>
                </a:r>
                <a14:m>
                  <m:oMath xmlns:m="http://schemas.openxmlformats.org/officeDocument/2006/math">
                    <m:r>
                      <a:rPr lang="en-US" sz="3400" i="1" dirty="0" smtClean="0">
                        <a:latin typeface="Cambria Math"/>
                      </a:rPr>
                      <m:t>𝐴</m:t>
                    </m:r>
                  </m:oMath>
                </a14:m>
                <a:r>
                  <a:rPr lang="en-US" sz="3400" dirty="0" smtClean="0"/>
                  <a:t> and failure detector </a:t>
                </a:r>
                <a14:m>
                  <m:oMath xmlns:m="http://schemas.openxmlformats.org/officeDocument/2006/math">
                    <m:r>
                      <a:rPr lang="en-US" sz="3400" i="1" dirty="0" smtClean="0">
                        <a:latin typeface="Cambria Math"/>
                      </a:rPr>
                      <m:t>𝐷</m:t>
                    </m:r>
                  </m:oMath>
                </a14:m>
                <a:r>
                  <a:rPr lang="en-US" sz="3400" dirty="0" smtClean="0"/>
                  <a:t> such that </a:t>
                </a:r>
                <a14:m>
                  <m:oMath xmlns:m="http://schemas.openxmlformats.org/officeDocument/2006/math">
                    <m:r>
                      <a:rPr lang="en-US" sz="3400" i="1" dirty="0" smtClean="0">
                        <a:latin typeface="Cambria Math"/>
                      </a:rPr>
                      <m:t>𝐴</m:t>
                    </m:r>
                  </m:oMath>
                </a14:m>
                <a:r>
                  <a:rPr lang="en-US" sz="3400" dirty="0" smtClean="0"/>
                  <a:t> uses </a:t>
                </a:r>
                <a14:m>
                  <m:oMath xmlns:m="http://schemas.openxmlformats.org/officeDocument/2006/math">
                    <m:r>
                      <a:rPr lang="en-US" sz="3400" i="1" dirty="0" smtClean="0">
                        <a:latin typeface="Cambria Math"/>
                      </a:rPr>
                      <m:t>𝐷</m:t>
                    </m:r>
                  </m:oMath>
                </a14:m>
                <a:r>
                  <a:rPr lang="en-US" sz="3400" dirty="0" smtClean="0"/>
                  <a:t> to solve </a:t>
                </a:r>
                <a14:m>
                  <m:oMath xmlns:m="http://schemas.openxmlformats.org/officeDocument/2006/math">
                    <m:r>
                      <a:rPr lang="en-US" sz="3400" i="1" dirty="0" smtClean="0">
                        <a:latin typeface="Cambria Math"/>
                      </a:rPr>
                      <m:t>𝑓</m:t>
                    </m:r>
                  </m:oMath>
                </a14:m>
                <a:r>
                  <a:rPr lang="en-US" sz="3400" dirty="0" smtClean="0"/>
                  <a:t>-fault-tolerant consensus.</a:t>
                </a:r>
              </a:p>
              <a:p>
                <a:r>
                  <a:rPr lang="en-US" sz="3400" dirty="0"/>
                  <a:t>U</a:t>
                </a:r>
                <a:r>
                  <a:rPr lang="en-US" sz="3400" dirty="0" smtClean="0"/>
                  <a:t>se </a:t>
                </a:r>
                <a14:m>
                  <m:oMath xmlns:m="http://schemas.openxmlformats.org/officeDocument/2006/math">
                    <m:r>
                      <a:rPr lang="en-US" sz="3400" i="1" dirty="0" smtClean="0">
                        <a:latin typeface="Cambria Math"/>
                      </a:rPr>
                      <m:t>𝐴</m:t>
                    </m:r>
                  </m:oMath>
                </a14:m>
                <a:r>
                  <a:rPr lang="en-US" sz="3400" dirty="0" smtClean="0"/>
                  <a:t> and </a:t>
                </a:r>
                <a14:m>
                  <m:oMath xmlns:m="http://schemas.openxmlformats.org/officeDocument/2006/math">
                    <m:r>
                      <a:rPr lang="en-US" sz="3400" i="1" dirty="0" smtClean="0">
                        <a:latin typeface="Cambria Math"/>
                      </a:rPr>
                      <m:t>𝐷</m:t>
                    </m:r>
                  </m:oMath>
                </a14:m>
                <a:r>
                  <a:rPr lang="en-US" sz="3400" dirty="0" smtClean="0"/>
                  <a:t> to construct a new distributed algorithm </a:t>
                </a:r>
                <a14:m>
                  <m:oMath xmlns:m="http://schemas.openxmlformats.org/officeDocument/2006/math">
                    <m:r>
                      <a:rPr lang="en-US" sz="3400" i="1" dirty="0" smtClean="0">
                        <a:latin typeface="Cambria Math"/>
                      </a:rPr>
                      <m:t>𝐴</m:t>
                    </m:r>
                    <m:r>
                      <m:rPr>
                        <m:sty m:val="p"/>
                      </m:rPr>
                      <a:rPr lang="el-GR" sz="3400" i="0" baseline="-25000" dirty="0" smtClean="0">
                        <a:latin typeface="Cambria Math"/>
                      </a:rPr>
                      <m:t>Ω</m:t>
                    </m:r>
                  </m:oMath>
                </a14:m>
                <a:r>
                  <a:rPr lang="en-US" sz="3400" dirty="0" smtClean="0"/>
                  <a:t> that implements </a:t>
                </a:r>
                <a14:m>
                  <m:oMath xmlns:m="http://schemas.openxmlformats.org/officeDocument/2006/math">
                    <m:sSub>
                      <m:sSubPr>
                        <m:ctrlPr>
                          <a:rPr lang="en-US" i="1">
                            <a:latin typeface="Cambria Math"/>
                          </a:rPr>
                        </m:ctrlPr>
                      </m:sSubPr>
                      <m:e>
                        <m:r>
                          <m:rPr>
                            <m:sty m:val="p"/>
                          </m:rPr>
                          <a:rPr lang="en-US">
                            <a:latin typeface="Cambria Math"/>
                          </a:rPr>
                          <m:t>Ω</m:t>
                        </m:r>
                      </m:e>
                      <m:sub>
                        <m:r>
                          <a:rPr lang="en-US" i="1">
                            <a:latin typeface="Cambria Math"/>
                          </a:rPr>
                          <m:t>𝑓</m:t>
                        </m:r>
                      </m:sub>
                    </m:sSub>
                  </m:oMath>
                </a14:m>
                <a:r>
                  <a:rPr lang="en-US" sz="3400" dirty="0" smtClean="0"/>
                  <a:t>.</a:t>
                </a:r>
                <a:endParaRPr lang="en-US" sz="3400" dirty="0"/>
              </a:p>
              <a:p>
                <a:r>
                  <a:rPr lang="en-US" sz="3400" dirty="0" smtClean="0">
                    <a:solidFill>
                      <a:schemeClr val="accent2">
                        <a:lumMod val="75000"/>
                      </a:schemeClr>
                    </a:solidFill>
                  </a:rPr>
                  <a:t>Part 1 of the proof:   </a:t>
                </a:r>
                <a:r>
                  <a:rPr lang="en-US" sz="3400" dirty="0" smtClean="0"/>
                  <a:t>Analyze the structure of executions of </a:t>
                </a:r>
                <a14:m>
                  <m:oMath xmlns:m="http://schemas.openxmlformats.org/officeDocument/2006/math">
                    <m:r>
                      <a:rPr lang="en-US" sz="3400" i="1" dirty="0" smtClean="0">
                        <a:latin typeface="Cambria Math"/>
                      </a:rPr>
                      <m:t>𝐴</m:t>
                    </m:r>
                  </m:oMath>
                </a14:m>
                <a:r>
                  <a:rPr lang="en-US" sz="3400" dirty="0" smtClean="0"/>
                  <a:t> and </a:t>
                </a:r>
                <a14:m>
                  <m:oMath xmlns:m="http://schemas.openxmlformats.org/officeDocument/2006/math">
                    <m:r>
                      <a:rPr lang="en-US" sz="3400" i="1" dirty="0" smtClean="0">
                        <a:latin typeface="Cambria Math"/>
                      </a:rPr>
                      <m:t>𝐷</m:t>
                    </m:r>
                  </m:oMath>
                </a14:m>
                <a:r>
                  <a:rPr lang="en-US" sz="3400" dirty="0" smtClean="0"/>
                  <a:t> that allows them to solve consensus. </a:t>
                </a:r>
              </a:p>
              <a:p>
                <a:pPr lvl="1"/>
                <a:r>
                  <a:rPr lang="en-US" dirty="0"/>
                  <a:t>Define </a:t>
                </a:r>
                <a:r>
                  <a:rPr lang="en-US" dirty="0" smtClean="0"/>
                  <a:t>an </a:t>
                </a:r>
                <a:r>
                  <a:rPr lang="en-US" dirty="0">
                    <a:solidFill>
                      <a:schemeClr val="accent2">
                        <a:lumMod val="75000"/>
                      </a:schemeClr>
                    </a:solidFill>
                  </a:rPr>
                  <a:t>execution tree </a:t>
                </a:r>
                <a:r>
                  <a:rPr lang="en-US" dirty="0"/>
                  <a:t>of </a:t>
                </a:r>
                <a14:m>
                  <m:oMath xmlns:m="http://schemas.openxmlformats.org/officeDocument/2006/math">
                    <m:r>
                      <a:rPr lang="en-US" i="1" dirty="0">
                        <a:latin typeface="Cambria Math"/>
                      </a:rPr>
                      <m:t>𝐴</m:t>
                    </m:r>
                  </m:oMath>
                </a14:m>
                <a:r>
                  <a:rPr lang="en-US" dirty="0"/>
                  <a:t> </a:t>
                </a:r>
                <a:r>
                  <a:rPr lang="en-US" dirty="0" smtClean="0"/>
                  <a:t>with </a:t>
                </a:r>
                <a14:m>
                  <m:oMath xmlns:m="http://schemas.openxmlformats.org/officeDocument/2006/math">
                    <m:r>
                      <a:rPr lang="en-US" i="1" dirty="0">
                        <a:latin typeface="Cambria Math"/>
                      </a:rPr>
                      <m:t>𝐷</m:t>
                    </m:r>
                  </m:oMath>
                </a14:m>
                <a:r>
                  <a:rPr lang="en-US" dirty="0" smtClean="0"/>
                  <a:t>.</a:t>
                </a:r>
                <a:endParaRPr lang="en-US" dirty="0"/>
              </a:p>
              <a:p>
                <a:pPr lvl="1"/>
                <a:r>
                  <a:rPr lang="en-US" dirty="0"/>
                  <a:t>Show </a:t>
                </a:r>
                <a:r>
                  <a:rPr lang="en-US" dirty="0" smtClean="0"/>
                  <a:t>that the </a:t>
                </a:r>
                <a:r>
                  <a:rPr lang="en-US" dirty="0"/>
                  <a:t>execution tree contains a </a:t>
                </a:r>
                <a:r>
                  <a:rPr lang="en-US" dirty="0">
                    <a:solidFill>
                      <a:schemeClr val="accent2">
                        <a:lumMod val="75000"/>
                      </a:schemeClr>
                    </a:solidFill>
                  </a:rPr>
                  <a:t>decision gadget</a:t>
                </a:r>
                <a:r>
                  <a:rPr lang="en-US" dirty="0"/>
                  <a:t>.</a:t>
                </a:r>
              </a:p>
              <a:p>
                <a:pPr lvl="1"/>
                <a:r>
                  <a:rPr lang="en-US" dirty="0"/>
                  <a:t>A</a:t>
                </a:r>
                <a:r>
                  <a:rPr lang="en-US" dirty="0" smtClean="0"/>
                  <a:t> </a:t>
                </a:r>
                <a:r>
                  <a:rPr lang="en-US" dirty="0"/>
                  <a:t>decision gadget has a </a:t>
                </a:r>
                <a:r>
                  <a:rPr lang="en-US" dirty="0">
                    <a:solidFill>
                      <a:schemeClr val="accent2">
                        <a:lumMod val="75000"/>
                      </a:schemeClr>
                    </a:solidFill>
                  </a:rPr>
                  <a:t>critical process</a:t>
                </a:r>
                <a:r>
                  <a:rPr lang="en-US" dirty="0"/>
                  <a:t>, which </a:t>
                </a:r>
                <a:r>
                  <a:rPr lang="en-US" dirty="0" smtClean="0"/>
                  <a:t>must </a:t>
                </a:r>
                <a:r>
                  <a:rPr lang="en-US" dirty="0"/>
                  <a:t>be </a:t>
                </a:r>
                <a:r>
                  <a:rPr lang="en-US" dirty="0" err="1"/>
                  <a:t>nonfaulty</a:t>
                </a:r>
                <a:r>
                  <a:rPr lang="en-US" dirty="0" smtClean="0"/>
                  <a:t>.</a:t>
                </a:r>
              </a:p>
              <a:p>
                <a:r>
                  <a:rPr lang="en-US" sz="3400" dirty="0" smtClean="0">
                    <a:solidFill>
                      <a:schemeClr val="accent2">
                        <a:lumMod val="75000"/>
                      </a:schemeClr>
                    </a:solidFill>
                  </a:rPr>
                  <a:t>Part 2:   </a:t>
                </a:r>
                <a:r>
                  <a:rPr lang="en-US" sz="3400" dirty="0" smtClean="0"/>
                  <a:t>Devise a distributed algorithm that, using the actual FD </a:t>
                </a:r>
                <a14:m>
                  <m:oMath xmlns:m="http://schemas.openxmlformats.org/officeDocument/2006/math">
                    <m:r>
                      <a:rPr lang="en-US" sz="3400" i="1" dirty="0">
                        <a:latin typeface="Cambria Math"/>
                      </a:rPr>
                      <m:t>𝐷</m:t>
                    </m:r>
                    <m:r>
                      <a:rPr lang="en-US" sz="3400" b="0" i="1" dirty="0" smtClean="0">
                        <a:latin typeface="Cambria Math"/>
                      </a:rPr>
                      <m:t>, </m:t>
                    </m:r>
                  </m:oMath>
                </a14:m>
                <a:r>
                  <a:rPr lang="en-US" sz="3400" dirty="0" smtClean="0"/>
                  <a:t>emulates algorithm </a:t>
                </a:r>
                <a14:m>
                  <m:oMath xmlns:m="http://schemas.openxmlformats.org/officeDocument/2006/math">
                    <m:r>
                      <a:rPr lang="en-US" sz="3400" i="1" dirty="0" smtClean="0">
                        <a:latin typeface="Cambria Math"/>
                      </a:rPr>
                      <m:t>𝐴</m:t>
                    </m:r>
                  </m:oMath>
                </a14:m>
                <a:r>
                  <a:rPr lang="en-US" sz="3400" dirty="0" smtClean="0"/>
                  <a:t> running with </a:t>
                </a:r>
                <a14:m>
                  <m:oMath xmlns:m="http://schemas.openxmlformats.org/officeDocument/2006/math">
                    <m:r>
                      <a:rPr lang="en-US" sz="3400" i="1" dirty="0" smtClean="0">
                        <a:latin typeface="Cambria Math"/>
                      </a:rPr>
                      <m:t>𝐷</m:t>
                    </m:r>
                    <m:r>
                      <a:rPr lang="en-US" sz="3400" b="0" i="1" dirty="0" smtClean="0">
                        <a:latin typeface="Cambria Math"/>
                      </a:rPr>
                      <m:t>,</m:t>
                    </m:r>
                  </m:oMath>
                </a14:m>
                <a:r>
                  <a:rPr lang="en-US" sz="3400" dirty="0" smtClean="0"/>
                  <a:t> and uses the </a:t>
                </a:r>
                <a:r>
                  <a:rPr lang="en-US" sz="3400" dirty="0"/>
                  <a:t>e</a:t>
                </a:r>
                <a:r>
                  <a:rPr lang="en-US" sz="3400" dirty="0" smtClean="0"/>
                  <a:t>mulation results to extract such a </a:t>
                </a:r>
                <a:r>
                  <a:rPr lang="en-US" sz="3400" dirty="0" err="1" smtClean="0"/>
                  <a:t>nonfaulty</a:t>
                </a:r>
                <a:r>
                  <a:rPr lang="en-US" sz="3400" dirty="0" smtClean="0"/>
                  <a:t> process.  This yields the properties required for </a:t>
                </a:r>
                <a14:m>
                  <m:oMath xmlns:m="http://schemas.openxmlformats.org/officeDocument/2006/math">
                    <m:sSub>
                      <m:sSubPr>
                        <m:ctrlPr>
                          <a:rPr lang="en-US" i="1">
                            <a:latin typeface="Cambria Math"/>
                          </a:rPr>
                        </m:ctrlPr>
                      </m:sSubPr>
                      <m:e>
                        <m:r>
                          <m:rPr>
                            <m:sty m:val="p"/>
                          </m:rPr>
                          <a:rPr lang="en-US">
                            <a:latin typeface="Cambria Math"/>
                          </a:rPr>
                          <m:t>Ω</m:t>
                        </m:r>
                      </m:e>
                      <m:sub>
                        <m:r>
                          <a:rPr lang="en-US" i="1">
                            <a:latin typeface="Cambria Math"/>
                          </a:rPr>
                          <m:t>𝑓</m:t>
                        </m:r>
                      </m:sub>
                    </m:sSub>
                  </m:oMath>
                </a14:m>
                <a:r>
                  <a:rPr lang="en-US" sz="3400" dirty="0" smtClean="0"/>
                  <a:t>.</a:t>
                </a:r>
                <a:endParaRPr lang="en-US" sz="3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600200"/>
                <a:ext cx="8610600" cy="4724400"/>
              </a:xfrm>
              <a:blipFill rotWithShape="1">
                <a:blip r:embed="rId3"/>
                <a:stretch>
                  <a:fillRect l="-1133" t="-2581" r="-16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71</a:t>
            </a:fld>
            <a:endParaRPr lang="en-US"/>
          </a:p>
        </p:txBody>
      </p:sp>
    </p:spTree>
    <p:extLst>
      <p:ext uri="{BB962C8B-B14F-4D97-AF65-F5344CB8AC3E}">
        <p14:creationId xmlns:p14="http://schemas.microsoft.com/office/powerpoint/2010/main" val="291214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Part 1</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371600"/>
                <a:ext cx="8229600" cy="4876800"/>
              </a:xfrm>
            </p:spPr>
            <p:txBody>
              <a:bodyPr>
                <a:normAutofit fontScale="85000" lnSpcReduction="20000"/>
              </a:bodyPr>
              <a:lstStyle/>
              <a:p>
                <a:r>
                  <a:rPr lang="en-US" dirty="0" smtClean="0"/>
                  <a:t>Analyze the structure of executions of </a:t>
                </a:r>
                <a14:m>
                  <m:oMath xmlns:m="http://schemas.openxmlformats.org/officeDocument/2006/math">
                    <m:r>
                      <a:rPr lang="en-US" i="1" dirty="0">
                        <a:latin typeface="Cambria Math"/>
                      </a:rPr>
                      <m:t>𝐴</m:t>
                    </m:r>
                  </m:oMath>
                </a14:m>
                <a:r>
                  <a:rPr lang="en-US" dirty="0"/>
                  <a:t> </a:t>
                </a:r>
                <a:r>
                  <a:rPr lang="en-US" dirty="0" smtClean="0"/>
                  <a:t>with </a:t>
                </a:r>
                <a14:m>
                  <m:oMath xmlns:m="http://schemas.openxmlformats.org/officeDocument/2006/math">
                    <m:r>
                      <a:rPr lang="en-US" i="1" dirty="0">
                        <a:latin typeface="Cambria Math"/>
                      </a:rPr>
                      <m:t>𝐷</m:t>
                    </m:r>
                  </m:oMath>
                </a14:m>
                <a:r>
                  <a:rPr lang="en-US" dirty="0"/>
                  <a:t> that allows them to solve consensus. </a:t>
                </a:r>
              </a:p>
              <a:p>
                <a:r>
                  <a:rPr lang="en-US" dirty="0" smtClean="0"/>
                  <a:t>Do this in several stages:</a:t>
                </a:r>
              </a:p>
              <a:p>
                <a:pPr lvl="1"/>
                <a:r>
                  <a:rPr lang="en-US" dirty="0" smtClean="0"/>
                  <a:t>Define </a:t>
                </a:r>
                <a:r>
                  <a:rPr lang="en-US" dirty="0" smtClean="0">
                    <a:solidFill>
                      <a:schemeClr val="accent2">
                        <a:lumMod val="75000"/>
                      </a:schemeClr>
                    </a:solidFill>
                  </a:rPr>
                  <a:t>observation DAGs</a:t>
                </a:r>
                <a:r>
                  <a:rPr lang="en-US" dirty="0" smtClean="0"/>
                  <a:t>; each observation DAG </a:t>
                </a:r>
                <a14:m>
                  <m:oMath xmlns:m="http://schemas.openxmlformats.org/officeDocument/2006/math">
                    <m:r>
                      <a:rPr lang="en-US" b="0" i="1" smtClean="0">
                        <a:latin typeface="Cambria Math"/>
                      </a:rPr>
                      <m:t>𝐺</m:t>
                    </m:r>
                    <m:r>
                      <a:rPr lang="en-US" b="0" i="0" smtClean="0">
                        <a:latin typeface="Cambria Math"/>
                      </a:rPr>
                      <m:t> </m:t>
                    </m:r>
                  </m:oMath>
                </a14:m>
                <a:r>
                  <a:rPr lang="en-US" dirty="0" smtClean="0"/>
                  <a:t>represents some possible outputs of </a:t>
                </a:r>
                <a14:m>
                  <m:oMath xmlns:m="http://schemas.openxmlformats.org/officeDocument/2006/math">
                    <m:r>
                      <a:rPr lang="en-US" i="1" dirty="0">
                        <a:latin typeface="Cambria Math"/>
                      </a:rPr>
                      <m:t>𝐷</m:t>
                    </m:r>
                  </m:oMath>
                </a14:m>
                <a:r>
                  <a:rPr lang="en-US" dirty="0" smtClean="0"/>
                  <a:t>, plus some ordering relationships among these outputs.</a:t>
                </a:r>
              </a:p>
              <a:p>
                <a:pPr lvl="1"/>
                <a:r>
                  <a:rPr lang="en-US" dirty="0" smtClean="0"/>
                  <a:t>If </a:t>
                </a:r>
                <a14:m>
                  <m:oMath xmlns:m="http://schemas.openxmlformats.org/officeDocument/2006/math">
                    <m:r>
                      <a:rPr lang="en-US" i="1">
                        <a:latin typeface="Cambria Math"/>
                      </a:rPr>
                      <m:t>𝐺</m:t>
                    </m:r>
                    <m:r>
                      <a:rPr lang="en-US" i="1">
                        <a:latin typeface="Cambria Math"/>
                      </a:rPr>
                      <m:t> </m:t>
                    </m:r>
                  </m:oMath>
                </a14:m>
                <a:r>
                  <a:rPr lang="en-US" dirty="0" smtClean="0"/>
                  <a:t>is consistent with the outputs in some actual execution of </a:t>
                </a:r>
                <a14:m>
                  <m:oMath xmlns:m="http://schemas.openxmlformats.org/officeDocument/2006/math">
                    <m:r>
                      <a:rPr lang="en-US" i="1" dirty="0">
                        <a:latin typeface="Cambria Math"/>
                      </a:rPr>
                      <m:t>𝐷</m:t>
                    </m:r>
                  </m:oMath>
                </a14:m>
                <a:r>
                  <a:rPr lang="en-US" dirty="0" smtClean="0"/>
                  <a:t>, then it’s </a:t>
                </a:r>
                <a:r>
                  <a:rPr lang="en-US" dirty="0" smtClean="0">
                    <a:solidFill>
                      <a:schemeClr val="accent2">
                        <a:lumMod val="75000"/>
                      </a:schemeClr>
                    </a:solidFill>
                  </a:rPr>
                  <a:t>viable</a:t>
                </a:r>
                <a:r>
                  <a:rPr lang="en-US" dirty="0" smtClean="0"/>
                  <a:t>.</a:t>
                </a:r>
              </a:p>
              <a:p>
                <a:pPr lvl="1"/>
                <a:r>
                  <a:rPr lang="en-US" dirty="0" smtClean="0"/>
                  <a:t>Define the </a:t>
                </a:r>
                <a:r>
                  <a:rPr lang="en-US" dirty="0" smtClean="0">
                    <a:solidFill>
                      <a:schemeClr val="accent2">
                        <a:lumMod val="75000"/>
                      </a:schemeClr>
                    </a:solidFill>
                  </a:rPr>
                  <a:t>execution tree</a:t>
                </a:r>
                <a:r>
                  <a:rPr lang="en-US" dirty="0"/>
                  <a:t> </a:t>
                </a:r>
                <a:r>
                  <a:rPr lang="en-US" dirty="0" smtClean="0"/>
                  <a:t>of </a:t>
                </a:r>
                <a14:m>
                  <m:oMath xmlns:m="http://schemas.openxmlformats.org/officeDocument/2006/math">
                    <m:r>
                      <a:rPr lang="en-US" i="1" dirty="0">
                        <a:latin typeface="Cambria Math"/>
                      </a:rPr>
                      <m:t>𝐴</m:t>
                    </m:r>
                  </m:oMath>
                </a14:m>
                <a:r>
                  <a:rPr lang="en-US" dirty="0"/>
                  <a:t> </a:t>
                </a:r>
                <a:r>
                  <a:rPr lang="en-US" dirty="0" smtClean="0"/>
                  <a:t>for any particular observation DAG </a:t>
                </a:r>
                <a14:m>
                  <m:oMath xmlns:m="http://schemas.openxmlformats.org/officeDocument/2006/math">
                    <m:r>
                      <a:rPr lang="en-US" i="1">
                        <a:latin typeface="Cambria Math"/>
                      </a:rPr>
                      <m:t>𝐺</m:t>
                    </m:r>
                  </m:oMath>
                </a14:m>
                <a:r>
                  <a:rPr lang="en-US" dirty="0" smtClean="0"/>
                  <a:t>.</a:t>
                </a:r>
              </a:p>
              <a:p>
                <a:pPr lvl="1"/>
                <a:r>
                  <a:rPr lang="en-US" dirty="0" smtClean="0"/>
                  <a:t>Show that, if </a:t>
                </a:r>
                <a14:m>
                  <m:oMath xmlns:m="http://schemas.openxmlformats.org/officeDocument/2006/math">
                    <m:r>
                      <a:rPr lang="en-US" i="1">
                        <a:latin typeface="Cambria Math"/>
                      </a:rPr>
                      <m:t>𝐺</m:t>
                    </m:r>
                    <m:r>
                      <a:rPr lang="en-US" i="1">
                        <a:latin typeface="Cambria Math"/>
                      </a:rPr>
                      <m:t> </m:t>
                    </m:r>
                  </m:oMath>
                </a14:m>
                <a:r>
                  <a:rPr lang="en-US" dirty="0" smtClean="0"/>
                  <a:t>is viable, the resulting execution tree contains a </a:t>
                </a:r>
                <a:r>
                  <a:rPr lang="en-US" dirty="0" smtClean="0">
                    <a:solidFill>
                      <a:schemeClr val="accent2">
                        <a:lumMod val="75000"/>
                      </a:schemeClr>
                    </a:solidFill>
                  </a:rPr>
                  <a:t>decision gadget</a:t>
                </a:r>
                <a:r>
                  <a:rPr lang="en-US" dirty="0" smtClean="0"/>
                  <a:t> for solving consensus.</a:t>
                </a:r>
                <a:endParaRPr lang="en-US" dirty="0"/>
              </a:p>
              <a:p>
                <a:pPr lvl="1"/>
                <a:r>
                  <a:rPr lang="en-US" dirty="0" smtClean="0"/>
                  <a:t>Such a </a:t>
                </a:r>
                <a:r>
                  <a:rPr lang="en-US" dirty="0"/>
                  <a:t>decision gadget has a </a:t>
                </a:r>
                <a:r>
                  <a:rPr lang="en-US" dirty="0">
                    <a:solidFill>
                      <a:schemeClr val="accent2">
                        <a:lumMod val="75000"/>
                      </a:schemeClr>
                    </a:solidFill>
                  </a:rPr>
                  <a:t>critical process</a:t>
                </a:r>
                <a:r>
                  <a:rPr lang="en-US" dirty="0"/>
                  <a:t>, which </a:t>
                </a:r>
                <a:r>
                  <a:rPr lang="en-US" dirty="0" smtClean="0"/>
                  <a:t>must </a:t>
                </a:r>
                <a:r>
                  <a:rPr lang="en-US" dirty="0"/>
                  <a:t>be </a:t>
                </a:r>
                <a:r>
                  <a:rPr lang="en-US" dirty="0" err="1"/>
                  <a:t>nonfaulty</a:t>
                </a:r>
                <a:r>
                  <a:rPr lang="en-US" dirty="0"/>
                  <a:t>.</a:t>
                </a:r>
              </a:p>
              <a:p>
                <a:pPr lvl="1"/>
                <a:endParaRPr lang="en-US" dirty="0" smtClean="0"/>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371600"/>
                <a:ext cx="8229600" cy="4876800"/>
              </a:xfrm>
              <a:blipFill rotWithShape="1">
                <a:blip r:embed="rId3"/>
                <a:stretch>
                  <a:fillRect l="-1185" t="-2500" r="-1852" b="-3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72</a:t>
            </a:fld>
            <a:endParaRPr lang="en-US"/>
          </a:p>
        </p:txBody>
      </p:sp>
    </p:spTree>
    <p:extLst>
      <p:ext uri="{BB962C8B-B14F-4D97-AF65-F5344CB8AC3E}">
        <p14:creationId xmlns:p14="http://schemas.microsoft.com/office/powerpoint/2010/main" val="148242813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Observation DAGs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371600"/>
                <a:ext cx="8458200" cy="5029200"/>
              </a:xfrm>
            </p:spPr>
            <p:txBody>
              <a:bodyPr>
                <a:normAutofit fontScale="70000" lnSpcReduction="20000"/>
              </a:bodyPr>
              <a:lstStyle/>
              <a:p>
                <a:r>
                  <a:rPr lang="en-US" dirty="0" smtClean="0"/>
                  <a:t>Consider a particular failure detector </a:t>
                </a:r>
                <a14:m>
                  <m:oMath xmlns:m="http://schemas.openxmlformats.org/officeDocument/2006/math">
                    <m:r>
                      <a:rPr lang="en-US" i="1" dirty="0" smtClean="0">
                        <a:latin typeface="Cambria Math"/>
                      </a:rPr>
                      <m:t>𝐷</m:t>
                    </m:r>
                    <m:r>
                      <a:rPr lang="en-US" b="0" i="1" dirty="0" smtClean="0">
                        <a:latin typeface="Cambria Math"/>
                      </a:rPr>
                      <m:t>=</m:t>
                    </m:r>
                    <m:d>
                      <m:dPr>
                        <m:ctrlPr>
                          <a:rPr lang="en-US" b="0" i="1" dirty="0" smtClean="0">
                            <a:latin typeface="Cambria Math"/>
                          </a:rPr>
                        </m:ctrlPr>
                      </m:dPr>
                      <m:e>
                        <m:r>
                          <a:rPr lang="en-US" b="0" i="1" dirty="0" smtClean="0">
                            <a:latin typeface="Cambria Math"/>
                          </a:rPr>
                          <m:t>𝐼</m:t>
                        </m:r>
                        <m:r>
                          <a:rPr lang="en-US" b="0" i="1" dirty="0" smtClean="0">
                            <a:latin typeface="Cambria Math"/>
                          </a:rPr>
                          <m:t>,</m:t>
                        </m:r>
                        <m:r>
                          <a:rPr lang="en-US" b="0" i="1" dirty="0" smtClean="0">
                            <a:latin typeface="Cambria Math"/>
                          </a:rPr>
                          <m:t>𝑂</m:t>
                        </m:r>
                        <m:r>
                          <a:rPr lang="en-US" b="0" i="1" dirty="0" smtClean="0">
                            <a:latin typeface="Cambria Math"/>
                          </a:rPr>
                          <m:t>,</m:t>
                        </m:r>
                        <m:r>
                          <a:rPr lang="en-US" b="0" i="1" dirty="0" smtClean="0">
                            <a:latin typeface="Cambria Math"/>
                          </a:rPr>
                          <m:t>𝑇</m:t>
                        </m:r>
                      </m:e>
                    </m:d>
                    <m:r>
                      <a:rPr lang="en-US" b="0" i="0" dirty="0" smtClean="0">
                        <a:latin typeface="Cambria Math"/>
                      </a:rPr>
                      <m:t>.</m:t>
                    </m:r>
                  </m:oMath>
                </a14:m>
                <a:endParaRPr lang="en-US" b="0" dirty="0" smtClean="0"/>
              </a:p>
              <a:p>
                <a:r>
                  <a:rPr lang="en-US" dirty="0" smtClean="0"/>
                  <a:t>An </a:t>
                </a:r>
                <a:r>
                  <a:rPr lang="en-US" dirty="0" smtClean="0">
                    <a:solidFill>
                      <a:schemeClr val="accent2">
                        <a:lumMod val="75000"/>
                      </a:schemeClr>
                    </a:solidFill>
                  </a:rPr>
                  <a:t>observation DAG </a:t>
                </a:r>
                <a14:m>
                  <m:oMath xmlns:m="http://schemas.openxmlformats.org/officeDocument/2006/math">
                    <m:r>
                      <a:rPr lang="en-US" i="1">
                        <a:latin typeface="Cambria Math"/>
                      </a:rPr>
                      <m:t>𝐺</m:t>
                    </m:r>
                    <m:r>
                      <a:rPr lang="en-US" i="1">
                        <a:latin typeface="Cambria Math"/>
                      </a:rPr>
                      <m:t> </m:t>
                    </m:r>
                  </m:oMath>
                </a14:m>
                <a:r>
                  <a:rPr lang="en-US" dirty="0" smtClean="0"/>
                  <a:t>for </a:t>
                </a:r>
                <a14:m>
                  <m:oMath xmlns:m="http://schemas.openxmlformats.org/officeDocument/2006/math">
                    <m:r>
                      <a:rPr lang="en-US" i="1" dirty="0">
                        <a:latin typeface="Cambria Math"/>
                      </a:rPr>
                      <m:t>𝐷</m:t>
                    </m:r>
                  </m:oMath>
                </a14:m>
                <a:r>
                  <a:rPr lang="en-US" dirty="0" smtClean="0"/>
                  <a:t> has </a:t>
                </a:r>
                <a:r>
                  <a:rPr lang="en-US" dirty="0" smtClean="0">
                    <a:solidFill>
                      <a:schemeClr val="accent2">
                        <a:lumMod val="75000"/>
                      </a:schemeClr>
                    </a:solidFill>
                  </a:rPr>
                  <a:t>vertices</a:t>
                </a:r>
                <a:r>
                  <a:rPr lang="en-US" dirty="0" smtClean="0"/>
                  <a:t> of the form </a:t>
                </a:r>
                <a14:m>
                  <m:oMath xmlns:m="http://schemas.openxmlformats.org/officeDocument/2006/math">
                    <m:d>
                      <m:dPr>
                        <m:begChr m:val="["/>
                        <m:endChr m:val="]"/>
                        <m:ctrlPr>
                          <a:rPr lang="en-US" i="1" dirty="0" smtClean="0">
                            <a:latin typeface="Cambria Math"/>
                          </a:rPr>
                        </m:ctrlPr>
                      </m:dPr>
                      <m:e>
                        <m:r>
                          <a:rPr lang="en-US" i="1" dirty="0" err="1" smtClean="0">
                            <a:latin typeface="Cambria Math"/>
                          </a:rPr>
                          <m:t>𝑖</m:t>
                        </m:r>
                        <m:r>
                          <a:rPr lang="en-US" i="1" dirty="0" err="1" smtClean="0">
                            <a:latin typeface="Cambria Math"/>
                          </a:rPr>
                          <m:t>,</m:t>
                        </m:r>
                        <m:r>
                          <a:rPr lang="en-US" i="1" dirty="0" err="1" smtClean="0">
                            <a:latin typeface="Cambria Math"/>
                          </a:rPr>
                          <m:t>𝑘</m:t>
                        </m:r>
                        <m:r>
                          <a:rPr lang="en-US" i="1" dirty="0" err="1" smtClean="0">
                            <a:latin typeface="Cambria Math"/>
                          </a:rPr>
                          <m:t>,</m:t>
                        </m:r>
                        <m:r>
                          <a:rPr lang="en-US" b="0" i="1" dirty="0" smtClean="0">
                            <a:latin typeface="Cambria Math"/>
                          </a:rPr>
                          <m:t>𝑒</m:t>
                        </m:r>
                      </m:e>
                    </m:d>
                    <m:r>
                      <a:rPr lang="en-US" b="0" i="0" dirty="0" smtClean="0">
                        <a:latin typeface="Cambria Math"/>
                      </a:rPr>
                      <m:t>,</m:t>
                    </m:r>
                  </m:oMath>
                </a14:m>
                <a:r>
                  <a:rPr lang="en-US" dirty="0" smtClean="0"/>
                  <a:t> where </a:t>
                </a:r>
                <a14:m>
                  <m:oMath xmlns:m="http://schemas.openxmlformats.org/officeDocument/2006/math">
                    <m:r>
                      <a:rPr lang="en-US" i="1" dirty="0">
                        <a:latin typeface="Cambria Math"/>
                      </a:rPr>
                      <m:t>𝑖</m:t>
                    </m:r>
                    <m:r>
                      <a:rPr lang="en-US" i="1" dirty="0">
                        <a:latin typeface="Cambria Math"/>
                      </a:rPr>
                      <m:t> </m:t>
                    </m:r>
                  </m:oMath>
                </a14:m>
                <a:r>
                  <a:rPr lang="en-US" dirty="0" smtClean="0"/>
                  <a:t>is a location, </a:t>
                </a:r>
                <a14:m>
                  <m:oMath xmlns:m="http://schemas.openxmlformats.org/officeDocument/2006/math">
                    <m:r>
                      <a:rPr lang="en-US" i="1" dirty="0">
                        <a:latin typeface="Cambria Math"/>
                      </a:rPr>
                      <m:t>𝑘</m:t>
                    </m:r>
                    <m:r>
                      <a:rPr lang="en-US" i="1" dirty="0">
                        <a:latin typeface="Cambria Math"/>
                      </a:rPr>
                      <m:t> </m:t>
                    </m:r>
                  </m:oMath>
                </a14:m>
                <a:r>
                  <a:rPr lang="en-US" dirty="0" smtClean="0"/>
                  <a:t>is a positive integer, and </a:t>
                </a:r>
                <a14:m>
                  <m:oMath xmlns:m="http://schemas.openxmlformats.org/officeDocument/2006/math">
                    <m:r>
                      <a:rPr lang="en-US" i="1" dirty="0">
                        <a:latin typeface="Cambria Math"/>
                      </a:rPr>
                      <m:t>𝑒</m:t>
                    </m:r>
                    <m:r>
                      <a:rPr lang="en-US" i="1" dirty="0">
                        <a:latin typeface="Cambria Math"/>
                      </a:rPr>
                      <m:t> </m:t>
                    </m:r>
                  </m:oMath>
                </a14:m>
                <a:r>
                  <a:rPr lang="en-US" dirty="0" smtClean="0"/>
                  <a:t>is an output in </a:t>
                </a:r>
                <a14:m>
                  <m:oMath xmlns:m="http://schemas.openxmlformats.org/officeDocument/2006/math">
                    <m:r>
                      <a:rPr lang="en-US" i="1" dirty="0">
                        <a:latin typeface="Cambria Math"/>
                      </a:rPr>
                      <m:t>𝑂</m:t>
                    </m:r>
                    <m:r>
                      <a:rPr lang="en-US" b="0" i="1" dirty="0" smtClean="0">
                        <a:latin typeface="Cambria Math"/>
                      </a:rPr>
                      <m:t>.</m:t>
                    </m:r>
                  </m:oMath>
                </a14:m>
                <a:endParaRPr lang="en-US" b="0" i="1" dirty="0" smtClean="0">
                  <a:latin typeface="Cambria Math"/>
                </a:endParaRPr>
              </a:p>
              <a:p>
                <a:pPr lvl="1"/>
                <a14:m>
                  <m:oMath xmlns:m="http://schemas.openxmlformats.org/officeDocument/2006/math">
                    <m:d>
                      <m:dPr>
                        <m:begChr m:val="["/>
                        <m:endChr m:val="]"/>
                        <m:ctrlPr>
                          <a:rPr lang="en-US" i="1" dirty="0">
                            <a:latin typeface="Cambria Math"/>
                          </a:rPr>
                        </m:ctrlPr>
                      </m:dPr>
                      <m:e>
                        <m:r>
                          <a:rPr lang="en-US" i="1" dirty="0" err="1">
                            <a:latin typeface="Cambria Math"/>
                          </a:rPr>
                          <m:t>𝑖</m:t>
                        </m:r>
                        <m:r>
                          <a:rPr lang="en-US" i="1" dirty="0" err="1">
                            <a:latin typeface="Cambria Math"/>
                          </a:rPr>
                          <m:t>,</m:t>
                        </m:r>
                        <m:r>
                          <a:rPr lang="en-US" i="1" dirty="0" err="1">
                            <a:latin typeface="Cambria Math"/>
                          </a:rPr>
                          <m:t>𝑘</m:t>
                        </m:r>
                        <m:r>
                          <a:rPr lang="en-US" i="1" dirty="0" err="1">
                            <a:latin typeface="Cambria Math"/>
                          </a:rPr>
                          <m:t>,</m:t>
                        </m:r>
                        <m:r>
                          <a:rPr lang="en-US" i="1" dirty="0">
                            <a:latin typeface="Cambria Math"/>
                          </a:rPr>
                          <m:t>𝑒</m:t>
                        </m:r>
                      </m:e>
                    </m:d>
                    <m:r>
                      <a:rPr lang="en-US" b="0" i="0" dirty="0" smtClean="0">
                        <a:latin typeface="Cambria Math"/>
                      </a:rPr>
                      <m:t> </m:t>
                    </m:r>
                  </m:oMath>
                </a14:m>
                <a:r>
                  <a:rPr lang="en-US" dirty="0" smtClean="0"/>
                  <a:t> means that </a:t>
                </a:r>
                <a14:m>
                  <m:oMath xmlns:m="http://schemas.openxmlformats.org/officeDocument/2006/math">
                    <m:r>
                      <a:rPr lang="en-US" i="1" dirty="0" smtClean="0">
                        <a:latin typeface="Cambria Math"/>
                      </a:rPr>
                      <m:t>𝐷</m:t>
                    </m:r>
                  </m:oMath>
                </a14:m>
                <a:r>
                  <a:rPr lang="en-US" dirty="0" smtClean="0"/>
                  <a:t>’s </a:t>
                </a:r>
                <a14:m>
                  <m:oMath xmlns:m="http://schemas.openxmlformats.org/officeDocument/2006/math">
                    <m:r>
                      <a:rPr lang="en-US" i="1" dirty="0" smtClean="0">
                        <a:latin typeface="Cambria Math"/>
                      </a:rPr>
                      <m:t>𝑘</m:t>
                    </m:r>
                  </m:oMath>
                </a14:m>
                <a:r>
                  <a:rPr lang="en-US" baseline="30000" dirty="0" err="1" smtClean="0"/>
                  <a:t>th</a:t>
                </a:r>
                <a:r>
                  <a:rPr lang="en-US" dirty="0" smtClean="0"/>
                  <a:t> output at location </a:t>
                </a:r>
                <a14:m>
                  <m:oMath xmlns:m="http://schemas.openxmlformats.org/officeDocument/2006/math">
                    <m:r>
                      <a:rPr lang="en-US" i="1" dirty="0" smtClean="0">
                        <a:latin typeface="Cambria Math"/>
                      </a:rPr>
                      <m:t>𝑖</m:t>
                    </m:r>
                  </m:oMath>
                </a14:m>
                <a:r>
                  <a:rPr lang="en-US" dirty="0" smtClean="0"/>
                  <a:t> is </a:t>
                </a:r>
                <a14:m>
                  <m:oMath xmlns:m="http://schemas.openxmlformats.org/officeDocument/2006/math">
                    <m:r>
                      <a:rPr lang="en-US" b="0" i="1" dirty="0" smtClean="0">
                        <a:latin typeface="Cambria Math"/>
                      </a:rPr>
                      <m:t>𝑒</m:t>
                    </m:r>
                  </m:oMath>
                </a14:m>
                <a:r>
                  <a:rPr lang="en-US" dirty="0" smtClean="0"/>
                  <a:t>.</a:t>
                </a:r>
              </a:p>
              <a:p>
                <a:pPr lvl="1"/>
                <a:r>
                  <a:rPr lang="en-US" dirty="0" smtClean="0"/>
                  <a:t>For each </a:t>
                </a:r>
                <a14:m>
                  <m:oMath xmlns:m="http://schemas.openxmlformats.org/officeDocument/2006/math">
                    <m:r>
                      <a:rPr lang="en-US" i="1" dirty="0">
                        <a:latin typeface="Cambria Math"/>
                      </a:rPr>
                      <m:t>𝑖</m:t>
                    </m:r>
                    <m:r>
                      <a:rPr lang="en-US" i="1" dirty="0">
                        <a:latin typeface="Cambria Math"/>
                      </a:rPr>
                      <m:t> </m:t>
                    </m:r>
                  </m:oMath>
                </a14:m>
                <a:r>
                  <a:rPr lang="en-US" dirty="0" smtClean="0"/>
                  <a:t>and </a:t>
                </a:r>
                <a14:m>
                  <m:oMath xmlns:m="http://schemas.openxmlformats.org/officeDocument/2006/math">
                    <m:r>
                      <a:rPr lang="en-US" i="1" dirty="0">
                        <a:latin typeface="Cambria Math"/>
                      </a:rPr>
                      <m:t>𝑘</m:t>
                    </m:r>
                    <m:r>
                      <a:rPr lang="en-US" b="0" i="1" dirty="0" smtClean="0">
                        <a:latin typeface="Cambria Math"/>
                      </a:rPr>
                      <m:t>,</m:t>
                    </m:r>
                  </m:oMath>
                </a14:m>
                <a:r>
                  <a:rPr lang="en-US" dirty="0" smtClean="0"/>
                  <a:t> at most one triple.</a:t>
                </a:r>
              </a:p>
              <a:p>
                <a:pPr lvl="1"/>
                <a:r>
                  <a:rPr lang="en-US" dirty="0" smtClean="0"/>
                  <a:t>For each </a:t>
                </a:r>
                <a14:m>
                  <m:oMath xmlns:m="http://schemas.openxmlformats.org/officeDocument/2006/math">
                    <m:r>
                      <a:rPr lang="en-US" b="0" i="1" dirty="0">
                        <a:latin typeface="Cambria Math"/>
                      </a:rPr>
                      <m:t>𝑖</m:t>
                    </m:r>
                  </m:oMath>
                </a14:m>
                <a:r>
                  <a:rPr lang="en-US" dirty="0" smtClean="0"/>
                  <a:t>, the values of </a:t>
                </a:r>
                <a14:m>
                  <m:oMath xmlns:m="http://schemas.openxmlformats.org/officeDocument/2006/math">
                    <m:r>
                      <a:rPr lang="en-US" i="1" dirty="0">
                        <a:latin typeface="Cambria Math"/>
                      </a:rPr>
                      <m:t>𝑘</m:t>
                    </m:r>
                  </m:oMath>
                </a14:m>
                <a:r>
                  <a:rPr lang="en-US" dirty="0" smtClean="0"/>
                  <a:t> form a prefix of the positive integers.</a:t>
                </a:r>
              </a:p>
              <a:p>
                <a:r>
                  <a:rPr lang="en-US" dirty="0"/>
                  <a:t>L</a:t>
                </a:r>
                <a:r>
                  <a:rPr lang="en-US" dirty="0" smtClean="0"/>
                  <a:t>ocation </a:t>
                </a:r>
                <a14:m>
                  <m:oMath xmlns:m="http://schemas.openxmlformats.org/officeDocument/2006/math">
                    <m:r>
                      <a:rPr lang="en-US" i="1" dirty="0">
                        <a:latin typeface="Cambria Math"/>
                      </a:rPr>
                      <m:t>𝑖</m:t>
                    </m:r>
                    <m:r>
                      <a:rPr lang="en-US" i="1" dirty="0">
                        <a:latin typeface="Cambria Math"/>
                      </a:rPr>
                      <m:t> </m:t>
                    </m:r>
                  </m:oMath>
                </a14:m>
                <a:r>
                  <a:rPr lang="en-US" dirty="0" smtClean="0"/>
                  <a:t>is </a:t>
                </a:r>
                <a:r>
                  <a:rPr lang="en-US" dirty="0" smtClean="0">
                    <a:solidFill>
                      <a:schemeClr val="accent2">
                        <a:lumMod val="75000"/>
                      </a:schemeClr>
                    </a:solidFill>
                  </a:rPr>
                  <a:t>live</a:t>
                </a:r>
                <a:r>
                  <a:rPr lang="en-US" dirty="0" smtClean="0"/>
                  <a:t> in </a:t>
                </a:r>
                <a14:m>
                  <m:oMath xmlns:m="http://schemas.openxmlformats.org/officeDocument/2006/math">
                    <m:r>
                      <a:rPr lang="en-US" i="1">
                        <a:latin typeface="Cambria Math"/>
                      </a:rPr>
                      <m:t>𝐺</m:t>
                    </m:r>
                  </m:oMath>
                </a14:m>
                <a:r>
                  <a:rPr lang="en-US" dirty="0" smtClean="0"/>
                  <a:t> if </a:t>
                </a:r>
                <a14:m>
                  <m:oMath xmlns:m="http://schemas.openxmlformats.org/officeDocument/2006/math">
                    <m:r>
                      <a:rPr lang="en-US" i="1">
                        <a:latin typeface="Cambria Math"/>
                      </a:rPr>
                      <m:t>𝐺</m:t>
                    </m:r>
                  </m:oMath>
                </a14:m>
                <a:r>
                  <a:rPr lang="en-US" dirty="0" smtClean="0"/>
                  <a:t> contains infinitely many vertices for </a:t>
                </a:r>
                <a14:m>
                  <m:oMath xmlns:m="http://schemas.openxmlformats.org/officeDocument/2006/math">
                    <m:r>
                      <a:rPr lang="en-US" i="1" dirty="0">
                        <a:latin typeface="Cambria Math"/>
                      </a:rPr>
                      <m:t>𝑖</m:t>
                    </m:r>
                  </m:oMath>
                </a14:m>
                <a:r>
                  <a:rPr lang="en-US" dirty="0" smtClean="0"/>
                  <a:t>.</a:t>
                </a:r>
              </a:p>
              <a:p>
                <a14:m>
                  <m:oMath xmlns:m="http://schemas.openxmlformats.org/officeDocument/2006/math">
                    <m:r>
                      <a:rPr lang="en-US" i="1">
                        <a:latin typeface="Cambria Math"/>
                      </a:rPr>
                      <m:t>𝐺</m:t>
                    </m:r>
                  </m:oMath>
                </a14:m>
                <a:r>
                  <a:rPr lang="en-US" dirty="0" smtClean="0"/>
                  <a:t> has </a:t>
                </a:r>
                <a:r>
                  <a:rPr lang="en-US" dirty="0" smtClean="0">
                    <a:solidFill>
                      <a:schemeClr val="accent2">
                        <a:lumMod val="75000"/>
                      </a:schemeClr>
                    </a:solidFill>
                  </a:rPr>
                  <a:t>edges </a:t>
                </a:r>
                <a:r>
                  <a:rPr lang="en-US" dirty="0" smtClean="0"/>
                  <a:t>representing some ordering relationships between the vertices.</a:t>
                </a:r>
              </a:p>
              <a:p>
                <a:pPr lvl="1"/>
                <a:r>
                  <a:rPr lang="en-US" dirty="0" smtClean="0"/>
                  <a:t>Order the triples for the same </a:t>
                </a:r>
                <a14:m>
                  <m:oMath xmlns:m="http://schemas.openxmlformats.org/officeDocument/2006/math">
                    <m:r>
                      <a:rPr lang="en-US" i="1" dirty="0">
                        <a:latin typeface="Cambria Math"/>
                      </a:rPr>
                      <m:t>𝑖</m:t>
                    </m:r>
                  </m:oMath>
                </a14:m>
                <a:r>
                  <a:rPr lang="en-US" dirty="0" smtClean="0"/>
                  <a:t>, according to values of </a:t>
                </a:r>
                <a14:m>
                  <m:oMath xmlns:m="http://schemas.openxmlformats.org/officeDocument/2006/math">
                    <m:r>
                      <a:rPr lang="en-US" i="1" dirty="0">
                        <a:latin typeface="Cambria Math"/>
                      </a:rPr>
                      <m:t>𝑘</m:t>
                    </m:r>
                  </m:oMath>
                </a14:m>
                <a:r>
                  <a:rPr lang="en-US" dirty="0" smtClean="0"/>
                  <a:t>.</a:t>
                </a:r>
              </a:p>
              <a:p>
                <a:pPr lvl="1"/>
                <a:r>
                  <a:rPr lang="en-US" dirty="0" smtClean="0"/>
                  <a:t>Transitively closed.</a:t>
                </a:r>
              </a:p>
              <a:p>
                <a:pPr lvl="1"/>
                <a:r>
                  <a:rPr lang="en-US" dirty="0" smtClean="0"/>
                  <a:t>For every vertex </a:t>
                </a:r>
                <a14:m>
                  <m:oMath xmlns:m="http://schemas.openxmlformats.org/officeDocument/2006/math">
                    <m:d>
                      <m:dPr>
                        <m:begChr m:val="["/>
                        <m:endChr m:val="]"/>
                        <m:ctrlPr>
                          <a:rPr lang="en-US" i="1" dirty="0">
                            <a:latin typeface="Cambria Math"/>
                          </a:rPr>
                        </m:ctrlPr>
                      </m:dPr>
                      <m:e>
                        <m:r>
                          <a:rPr lang="en-US" i="1" dirty="0" err="1">
                            <a:latin typeface="Cambria Math"/>
                          </a:rPr>
                          <m:t>𝑖</m:t>
                        </m:r>
                        <m:r>
                          <a:rPr lang="en-US" i="1" dirty="0" err="1">
                            <a:latin typeface="Cambria Math"/>
                          </a:rPr>
                          <m:t>,</m:t>
                        </m:r>
                        <m:r>
                          <a:rPr lang="en-US" i="1" dirty="0" err="1">
                            <a:latin typeface="Cambria Math"/>
                          </a:rPr>
                          <m:t>𝑘</m:t>
                        </m:r>
                        <m:r>
                          <a:rPr lang="en-US" i="1" dirty="0" err="1">
                            <a:latin typeface="Cambria Math"/>
                          </a:rPr>
                          <m:t>,</m:t>
                        </m:r>
                        <m:r>
                          <a:rPr lang="en-US" i="1" dirty="0">
                            <a:latin typeface="Cambria Math"/>
                          </a:rPr>
                          <m:t>𝑒</m:t>
                        </m:r>
                      </m:e>
                    </m:d>
                    <m:r>
                      <a:rPr lang="en-US" dirty="0">
                        <a:latin typeface="Cambria Math"/>
                      </a:rPr>
                      <m:t>,</m:t>
                    </m:r>
                    <m:r>
                      <a:rPr lang="en-US" i="1" dirty="0">
                        <a:latin typeface="Cambria Math"/>
                      </a:rPr>
                      <m:t> </m:t>
                    </m:r>
                  </m:oMath>
                </a14:m>
                <a:r>
                  <a:rPr lang="en-US" dirty="0"/>
                  <a:t>and </a:t>
                </a:r>
                <a:r>
                  <a:rPr lang="en-US" dirty="0" smtClean="0"/>
                  <a:t>every </a:t>
                </a:r>
                <a14:m>
                  <m:oMath xmlns:m="http://schemas.openxmlformats.org/officeDocument/2006/math">
                    <m:r>
                      <a:rPr lang="en-US" b="0" i="1" dirty="0" smtClean="0">
                        <a:latin typeface="Cambria Math"/>
                      </a:rPr>
                      <m:t>𝑗</m:t>
                    </m:r>
                    <m:r>
                      <a:rPr lang="en-US" b="0" i="1" dirty="0" smtClean="0">
                        <a:latin typeface="Cambria Math"/>
                      </a:rPr>
                      <m:t> </m:t>
                    </m:r>
                  </m:oMath>
                </a14:m>
                <a:r>
                  <a:rPr lang="en-US" dirty="0" smtClean="0"/>
                  <a:t>that is live in </a:t>
                </a:r>
                <a14:m>
                  <m:oMath xmlns:m="http://schemas.openxmlformats.org/officeDocument/2006/math">
                    <m:r>
                      <a:rPr lang="en-US" i="1">
                        <a:latin typeface="Cambria Math"/>
                      </a:rPr>
                      <m:t>𝐺</m:t>
                    </m:r>
                    <m:r>
                      <a:rPr lang="en-US" b="0" i="0" smtClean="0">
                        <a:latin typeface="Cambria Math"/>
                      </a:rPr>
                      <m:t>, </m:t>
                    </m:r>
                  </m:oMath>
                </a14:m>
                <a:r>
                  <a:rPr lang="en-US" dirty="0" smtClean="0"/>
                  <a:t>there is an edge from </a:t>
                </a:r>
                <a14:m>
                  <m:oMath xmlns:m="http://schemas.openxmlformats.org/officeDocument/2006/math">
                    <m:d>
                      <m:dPr>
                        <m:begChr m:val="["/>
                        <m:endChr m:val="]"/>
                        <m:ctrlPr>
                          <a:rPr lang="en-US" i="1" dirty="0">
                            <a:latin typeface="Cambria Math"/>
                          </a:rPr>
                        </m:ctrlPr>
                      </m:dPr>
                      <m:e>
                        <m:r>
                          <a:rPr lang="en-US" i="1" dirty="0" err="1">
                            <a:latin typeface="Cambria Math"/>
                          </a:rPr>
                          <m:t>𝑖</m:t>
                        </m:r>
                        <m:r>
                          <a:rPr lang="en-US" i="1" dirty="0" err="1">
                            <a:latin typeface="Cambria Math"/>
                          </a:rPr>
                          <m:t>,</m:t>
                        </m:r>
                        <m:r>
                          <a:rPr lang="en-US" i="1" dirty="0" err="1">
                            <a:latin typeface="Cambria Math"/>
                          </a:rPr>
                          <m:t>𝑘</m:t>
                        </m:r>
                        <m:r>
                          <a:rPr lang="en-US" i="1" dirty="0" err="1">
                            <a:latin typeface="Cambria Math"/>
                          </a:rPr>
                          <m:t>,</m:t>
                        </m:r>
                        <m:r>
                          <a:rPr lang="en-US" i="1" dirty="0">
                            <a:latin typeface="Cambria Math"/>
                          </a:rPr>
                          <m:t>𝑒</m:t>
                        </m:r>
                      </m:e>
                    </m:d>
                  </m:oMath>
                </a14:m>
                <a:r>
                  <a:rPr lang="en-US" dirty="0" smtClean="0"/>
                  <a:t> to some vertex for </a:t>
                </a:r>
                <a14:m>
                  <m:oMath xmlns:m="http://schemas.openxmlformats.org/officeDocument/2006/math">
                    <m:r>
                      <a:rPr lang="en-US" i="1" dirty="0">
                        <a:latin typeface="Cambria Math"/>
                      </a:rPr>
                      <m:t>𝑗</m:t>
                    </m:r>
                    <m:r>
                      <a:rPr lang="en-US" b="0" i="1" dirty="0" smtClean="0">
                        <a:latin typeface="Cambria Math"/>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371600"/>
                <a:ext cx="8458200" cy="5029200"/>
              </a:xfrm>
              <a:blipFill rotWithShape="1">
                <a:blip r:embed="rId3"/>
                <a:stretch>
                  <a:fillRect l="-865" t="-193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73</a:t>
            </a:fld>
            <a:endParaRPr lang="en-US"/>
          </a:p>
        </p:txBody>
      </p:sp>
    </p:spTree>
    <p:extLst>
      <p:ext uri="{BB962C8B-B14F-4D97-AF65-F5344CB8AC3E}">
        <p14:creationId xmlns:p14="http://schemas.microsoft.com/office/powerpoint/2010/main" val="204681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An </a:t>
            </a:r>
            <a:r>
              <a:rPr lang="en-US" dirty="0"/>
              <a:t>o</a:t>
            </a:r>
            <a:r>
              <a:rPr lang="en-US" dirty="0" smtClean="0"/>
              <a:t>bservation DAG</a:t>
            </a:r>
            <a:endParaRPr lang="en-US" dirty="0"/>
          </a:p>
        </p:txBody>
      </p:sp>
      <p:sp>
        <p:nvSpPr>
          <p:cNvPr id="4" name="Slide Number Placeholder 3"/>
          <p:cNvSpPr>
            <a:spLocks noGrp="1"/>
          </p:cNvSpPr>
          <p:nvPr>
            <p:ph type="sldNum" sz="quarter" idx="12"/>
          </p:nvPr>
        </p:nvSpPr>
        <p:spPr/>
        <p:txBody>
          <a:bodyPr/>
          <a:lstStyle/>
          <a:p>
            <a:fld id="{D2A3D09A-7868-461E-AD70-0164CED56359}" type="slidenum">
              <a:rPr lang="en-US" smtClean="0"/>
              <a:t>74</a:t>
            </a:fld>
            <a:endParaRPr lang="en-US"/>
          </a:p>
        </p:txBody>
      </p:sp>
      <p:sp>
        <p:nvSpPr>
          <p:cNvPr id="9" name="Oval 8"/>
          <p:cNvSpPr/>
          <p:nvPr/>
        </p:nvSpPr>
        <p:spPr>
          <a:xfrm>
            <a:off x="858766" y="2133600"/>
            <a:ext cx="1356448"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[1,1,e</a:t>
            </a:r>
            <a:r>
              <a:rPr lang="en-US" baseline="-25000" dirty="0" smtClean="0"/>
              <a:t>1</a:t>
            </a:r>
            <a:r>
              <a:rPr lang="en-US" dirty="0" smtClean="0"/>
              <a:t>]</a:t>
            </a:r>
            <a:endParaRPr lang="en-US" dirty="0"/>
          </a:p>
        </p:txBody>
      </p:sp>
      <p:sp>
        <p:nvSpPr>
          <p:cNvPr id="13" name="Oval 12"/>
          <p:cNvSpPr/>
          <p:nvPr/>
        </p:nvSpPr>
        <p:spPr>
          <a:xfrm>
            <a:off x="3567671" y="2634868"/>
            <a:ext cx="1373684"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[2,1,e</a:t>
            </a:r>
            <a:r>
              <a:rPr lang="en-US" baseline="-25000" dirty="0" smtClean="0"/>
              <a:t>3</a:t>
            </a:r>
            <a:r>
              <a:rPr lang="en-US" dirty="0" smtClean="0"/>
              <a:t>]</a:t>
            </a:r>
            <a:endParaRPr lang="en-US" dirty="0"/>
          </a:p>
        </p:txBody>
      </p:sp>
      <p:sp>
        <p:nvSpPr>
          <p:cNvPr id="19" name="Oval 18"/>
          <p:cNvSpPr/>
          <p:nvPr/>
        </p:nvSpPr>
        <p:spPr>
          <a:xfrm>
            <a:off x="6248400" y="1828800"/>
            <a:ext cx="144785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[3,1,e</a:t>
            </a:r>
            <a:r>
              <a:rPr lang="en-US" baseline="-25000" dirty="0" smtClean="0"/>
              <a:t>5</a:t>
            </a:r>
            <a:r>
              <a:rPr lang="en-US" dirty="0" smtClean="0"/>
              <a:t>]</a:t>
            </a:r>
            <a:endParaRPr lang="en-US" dirty="0"/>
          </a:p>
        </p:txBody>
      </p:sp>
      <p:sp>
        <p:nvSpPr>
          <p:cNvPr id="24" name="Oval 23"/>
          <p:cNvSpPr/>
          <p:nvPr/>
        </p:nvSpPr>
        <p:spPr>
          <a:xfrm>
            <a:off x="3567671" y="4800600"/>
            <a:ext cx="1420003" cy="419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[2,2,e</a:t>
            </a:r>
            <a:r>
              <a:rPr lang="en-US" baseline="-25000" dirty="0" smtClean="0"/>
              <a:t>4</a:t>
            </a:r>
            <a:r>
              <a:rPr lang="en-US" dirty="0" smtClean="0"/>
              <a:t>]</a:t>
            </a:r>
            <a:endParaRPr lang="en-US" dirty="0"/>
          </a:p>
        </p:txBody>
      </p:sp>
      <p:cxnSp>
        <p:nvCxnSpPr>
          <p:cNvPr id="25" name="Straight Arrow Connector 24"/>
          <p:cNvCxnSpPr>
            <a:stCxn id="9" idx="5"/>
            <a:endCxn id="13" idx="2"/>
          </p:cNvCxnSpPr>
          <p:nvPr/>
        </p:nvCxnSpPr>
        <p:spPr>
          <a:xfrm>
            <a:off x="2016567" y="2458804"/>
            <a:ext cx="1551104" cy="3665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774990" y="4148659"/>
            <a:ext cx="1524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[1,2,e</a:t>
            </a:r>
            <a:r>
              <a:rPr lang="en-US" baseline="-25000" dirty="0" smtClean="0"/>
              <a:t>2</a:t>
            </a:r>
            <a:r>
              <a:rPr lang="en-US" dirty="0" smtClean="0"/>
              <a:t>]</a:t>
            </a:r>
            <a:endParaRPr lang="en-US" dirty="0"/>
          </a:p>
        </p:txBody>
      </p:sp>
      <p:cxnSp>
        <p:nvCxnSpPr>
          <p:cNvPr id="36" name="Straight Arrow Connector 35"/>
          <p:cNvCxnSpPr>
            <a:stCxn id="9" idx="4"/>
            <a:endCxn id="35" idx="0"/>
          </p:cNvCxnSpPr>
          <p:nvPr/>
        </p:nvCxnSpPr>
        <p:spPr>
          <a:xfrm>
            <a:off x="1536990" y="2514600"/>
            <a:ext cx="0" cy="163405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24" idx="1"/>
          </p:cNvCxnSpPr>
          <p:nvPr/>
        </p:nvCxnSpPr>
        <p:spPr>
          <a:xfrm>
            <a:off x="1828800" y="2514600"/>
            <a:ext cx="1946826" cy="234737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3" idx="4"/>
            <a:endCxn id="24" idx="0"/>
          </p:cNvCxnSpPr>
          <p:nvPr/>
        </p:nvCxnSpPr>
        <p:spPr>
          <a:xfrm>
            <a:off x="4254513" y="3015868"/>
            <a:ext cx="23160" cy="17847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6" name="Curved Connector 95"/>
          <p:cNvCxnSpPr>
            <a:stCxn id="35" idx="7"/>
            <a:endCxn id="19" idx="2"/>
          </p:cNvCxnSpPr>
          <p:nvPr/>
        </p:nvCxnSpPr>
        <p:spPr>
          <a:xfrm rot="5400000" flipH="1" flipV="1">
            <a:off x="3069525" y="1025581"/>
            <a:ext cx="2185155" cy="4172595"/>
          </a:xfrm>
          <a:prstGeom prst="curvedConnector2">
            <a:avLst/>
          </a:prstGeom>
          <a:ln w="285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19" idx="3"/>
            <a:endCxn id="13" idx="7"/>
          </p:cNvCxnSpPr>
          <p:nvPr/>
        </p:nvCxnSpPr>
        <p:spPr>
          <a:xfrm flipH="1">
            <a:off x="4740184" y="2154004"/>
            <a:ext cx="1720249" cy="53666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6248400" y="4148659"/>
            <a:ext cx="1420003" cy="419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[3,2,e</a:t>
            </a:r>
            <a:r>
              <a:rPr lang="en-US" baseline="-25000" dirty="0" smtClean="0"/>
              <a:t>6</a:t>
            </a:r>
            <a:r>
              <a:rPr lang="en-US" dirty="0" smtClean="0"/>
              <a:t>]</a:t>
            </a:r>
            <a:endParaRPr lang="en-US" dirty="0"/>
          </a:p>
        </p:txBody>
      </p:sp>
      <p:cxnSp>
        <p:nvCxnSpPr>
          <p:cNvPr id="107" name="Straight Arrow Connector 106"/>
          <p:cNvCxnSpPr>
            <a:stCxn id="19" idx="4"/>
            <a:endCxn id="106" idx="0"/>
          </p:cNvCxnSpPr>
          <p:nvPr/>
        </p:nvCxnSpPr>
        <p:spPr>
          <a:xfrm flipH="1">
            <a:off x="6958402" y="2209800"/>
            <a:ext cx="13923" cy="193885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9" idx="4"/>
            <a:endCxn id="24" idx="7"/>
          </p:cNvCxnSpPr>
          <p:nvPr/>
        </p:nvCxnSpPr>
        <p:spPr>
          <a:xfrm flipH="1">
            <a:off x="4779719" y="2209800"/>
            <a:ext cx="2192606" cy="265217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13" idx="5"/>
            <a:endCxn id="106" idx="1"/>
          </p:cNvCxnSpPr>
          <p:nvPr/>
        </p:nvCxnSpPr>
        <p:spPr>
          <a:xfrm>
            <a:off x="4740184" y="2960072"/>
            <a:ext cx="1716171" cy="12499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0881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Viable observations DAGs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00200"/>
                <a:ext cx="8534400" cy="4525963"/>
              </a:xfrm>
            </p:spPr>
            <p:txBody>
              <a:bodyPr>
                <a:normAutofit/>
              </a:bodyPr>
              <a:lstStyle/>
              <a:p>
                <a:pPr marL="342900" lvl="1" indent="-342900">
                  <a:buFont typeface="Arial" pitchFamily="34" charset="0"/>
                  <a:buChar char="•"/>
                </a:pPr>
                <a:r>
                  <a:rPr lang="en-US" dirty="0" smtClean="0"/>
                  <a:t>So far, the outputs </a:t>
                </a:r>
                <a14:m>
                  <m:oMath xmlns:m="http://schemas.openxmlformats.org/officeDocument/2006/math">
                    <m:r>
                      <a:rPr lang="en-US" i="1" dirty="0">
                        <a:latin typeface="Cambria Math"/>
                      </a:rPr>
                      <m:t>𝑒</m:t>
                    </m:r>
                    <m:r>
                      <a:rPr lang="en-US" i="1" dirty="0">
                        <a:latin typeface="Cambria Math"/>
                      </a:rPr>
                      <m:t> </m:t>
                    </m:r>
                  </m:oMath>
                </a14:m>
                <a:r>
                  <a:rPr lang="en-US" dirty="0" smtClean="0"/>
                  <a:t>in the observation DAG could be any </a:t>
                </a:r>
                <a:r>
                  <a:rPr lang="en-US" dirty="0"/>
                  <a:t>values from </a:t>
                </a:r>
                <a14:m>
                  <m:oMath xmlns:m="http://schemas.openxmlformats.org/officeDocument/2006/math">
                    <m:r>
                      <a:rPr lang="en-US" i="1" dirty="0">
                        <a:latin typeface="Cambria Math"/>
                      </a:rPr>
                      <m:t>𝑂</m:t>
                    </m:r>
                    <m:r>
                      <a:rPr lang="en-US" dirty="0">
                        <a:latin typeface="Cambria Math"/>
                      </a:rPr>
                      <m:t>, </m:t>
                    </m:r>
                  </m:oMath>
                </a14:m>
                <a:r>
                  <a:rPr lang="en-US" dirty="0"/>
                  <a:t>not related to the actual behavior of</a:t>
                </a:r>
                <a14:m>
                  <m:oMath xmlns:m="http://schemas.openxmlformats.org/officeDocument/2006/math">
                    <m:r>
                      <a:rPr lang="en-US" b="0" i="0" dirty="0" smtClean="0">
                        <a:latin typeface="Cambria Math"/>
                      </a:rPr>
                      <m:t> </m:t>
                    </m:r>
                    <m:r>
                      <a:rPr lang="en-US" i="1" dirty="0">
                        <a:latin typeface="Cambria Math"/>
                      </a:rPr>
                      <m:t>𝐷</m:t>
                    </m:r>
                    <m:r>
                      <a:rPr lang="en-US" i="1" dirty="0">
                        <a:latin typeface="Cambria Math"/>
                      </a:rPr>
                      <m:t>=</m:t>
                    </m:r>
                    <m:d>
                      <m:dPr>
                        <m:ctrlPr>
                          <a:rPr lang="en-US" i="1" dirty="0">
                            <a:latin typeface="Cambria Math"/>
                          </a:rPr>
                        </m:ctrlPr>
                      </m:dPr>
                      <m:e>
                        <m:r>
                          <a:rPr lang="en-US" i="1" dirty="0">
                            <a:latin typeface="Cambria Math"/>
                          </a:rPr>
                          <m:t>𝐼</m:t>
                        </m:r>
                        <m:r>
                          <a:rPr lang="en-US" i="1" dirty="0">
                            <a:latin typeface="Cambria Math"/>
                          </a:rPr>
                          <m:t>,</m:t>
                        </m:r>
                        <m:r>
                          <a:rPr lang="en-US" i="1" dirty="0">
                            <a:latin typeface="Cambria Math"/>
                          </a:rPr>
                          <m:t>𝑂</m:t>
                        </m:r>
                        <m:r>
                          <a:rPr lang="en-US" i="1" dirty="0">
                            <a:latin typeface="Cambria Math"/>
                          </a:rPr>
                          <m:t>,</m:t>
                        </m:r>
                        <m:r>
                          <a:rPr lang="en-US" i="1" dirty="0">
                            <a:latin typeface="Cambria Math"/>
                          </a:rPr>
                          <m:t>𝑇</m:t>
                        </m:r>
                      </m:e>
                    </m:d>
                    <m:r>
                      <a:rPr lang="en-US" dirty="0">
                        <a:latin typeface="Cambria Math"/>
                      </a:rPr>
                      <m:t>.</m:t>
                    </m:r>
                  </m:oMath>
                </a14:m>
                <a:endParaRPr lang="en-US" dirty="0" smtClean="0"/>
              </a:p>
              <a:p>
                <a:pPr marL="342900" lvl="1" indent="-342900">
                  <a:buFont typeface="Arial" pitchFamily="34" charset="0"/>
                  <a:buChar char="•"/>
                </a:pPr>
                <a:r>
                  <a:rPr lang="en-US" dirty="0"/>
                  <a:t>D</a:t>
                </a:r>
                <a:r>
                  <a:rPr lang="en-US" dirty="0" smtClean="0"/>
                  <a:t>efine </a:t>
                </a:r>
                <a14:m>
                  <m:oMath xmlns:m="http://schemas.openxmlformats.org/officeDocument/2006/math">
                    <m:r>
                      <a:rPr lang="en-US" i="1">
                        <a:latin typeface="Cambria Math"/>
                      </a:rPr>
                      <m:t>𝐺</m:t>
                    </m:r>
                  </m:oMath>
                </a14:m>
                <a:r>
                  <a:rPr lang="en-US" dirty="0"/>
                  <a:t> </a:t>
                </a:r>
                <a:r>
                  <a:rPr lang="en-US" dirty="0" smtClean="0"/>
                  <a:t>to be </a:t>
                </a:r>
                <a:r>
                  <a:rPr lang="en-US" dirty="0" smtClean="0">
                    <a:solidFill>
                      <a:schemeClr val="accent2">
                        <a:lumMod val="75000"/>
                      </a:schemeClr>
                    </a:solidFill>
                  </a:rPr>
                  <a:t>viable for </a:t>
                </a:r>
                <a14:m>
                  <m:oMath xmlns:m="http://schemas.openxmlformats.org/officeDocument/2006/math">
                    <m:r>
                      <a:rPr lang="en-US" i="1" dirty="0">
                        <a:solidFill>
                          <a:schemeClr val="accent2">
                            <a:lumMod val="75000"/>
                          </a:schemeClr>
                        </a:solidFill>
                        <a:latin typeface="Cambria Math"/>
                      </a:rPr>
                      <m:t>𝐷</m:t>
                    </m:r>
                  </m:oMath>
                </a14:m>
                <a:r>
                  <a:rPr lang="en-US" dirty="0" smtClean="0">
                    <a:solidFill>
                      <a:schemeClr val="accent2">
                        <a:lumMod val="75000"/>
                      </a:schemeClr>
                    </a:solidFill>
                  </a:rPr>
                  <a:t> </a:t>
                </a:r>
                <a:r>
                  <a:rPr lang="en-US" dirty="0" smtClean="0"/>
                  <a:t>provided that </a:t>
                </a:r>
                <a:r>
                  <a:rPr lang="en-US" dirty="0"/>
                  <a:t>there is a topological ordering of the vertices of </a:t>
                </a:r>
                <a14:m>
                  <m:oMath xmlns:m="http://schemas.openxmlformats.org/officeDocument/2006/math">
                    <m:r>
                      <a:rPr lang="en-US" i="1">
                        <a:latin typeface="Cambria Math"/>
                      </a:rPr>
                      <m:t>𝐺</m:t>
                    </m:r>
                  </m:oMath>
                </a14:m>
                <a:r>
                  <a:rPr lang="en-US" dirty="0"/>
                  <a:t> whose event sequence is exactly the output subsequence of some </a:t>
                </a:r>
                <a14:m>
                  <m:oMath xmlns:m="http://schemas.openxmlformats.org/officeDocument/2006/math">
                    <m:r>
                      <a:rPr lang="en-US" i="1">
                        <a:latin typeface="Cambria Math"/>
                      </a:rPr>
                      <m:t>𝑡</m:t>
                    </m:r>
                    <m:r>
                      <a:rPr lang="en-US" i="1">
                        <a:latin typeface="Cambria Math"/>
                      </a:rPr>
                      <m:t>∈</m:t>
                    </m:r>
                    <m:r>
                      <a:rPr lang="en-US" i="1">
                        <a:latin typeface="Cambria Math"/>
                      </a:rPr>
                      <m:t>𝑇</m:t>
                    </m:r>
                    <m:r>
                      <a:rPr lang="en-US">
                        <a:latin typeface="Cambria Math"/>
                      </a:rPr>
                      <m:t>.</m:t>
                    </m:r>
                  </m:oMath>
                </a14:m>
                <a:endParaRPr lang="en-US" dirty="0" smtClean="0"/>
              </a:p>
              <a:p>
                <a:pPr marL="342900" lvl="1" indent="-342900">
                  <a:buFont typeface="Arial" pitchFamily="34" charset="0"/>
                  <a:buChar char="•"/>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00200"/>
                <a:ext cx="8534400" cy="4525963"/>
              </a:xfrm>
              <a:blipFill rotWithShape="1">
                <a:blip r:embed="rId2"/>
                <a:stretch>
                  <a:fillRect l="-1214" t="-12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75</a:t>
            </a:fld>
            <a:endParaRPr lang="en-US"/>
          </a:p>
        </p:txBody>
      </p:sp>
    </p:spTree>
    <p:extLst>
      <p:ext uri="{BB962C8B-B14F-4D97-AF65-F5344CB8AC3E}">
        <p14:creationId xmlns:p14="http://schemas.microsoft.com/office/powerpoint/2010/main" val="39676634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A viable </a:t>
            </a:r>
            <a:r>
              <a:rPr lang="en-US" dirty="0"/>
              <a:t>o</a:t>
            </a:r>
            <a:r>
              <a:rPr lang="en-US" dirty="0" smtClean="0"/>
              <a:t>bservation DAG</a:t>
            </a:r>
            <a:endParaRPr lang="en-US" dirty="0"/>
          </a:p>
        </p:txBody>
      </p:sp>
      <p:sp>
        <p:nvSpPr>
          <p:cNvPr id="4" name="Slide Number Placeholder 3"/>
          <p:cNvSpPr>
            <a:spLocks noGrp="1"/>
          </p:cNvSpPr>
          <p:nvPr>
            <p:ph type="sldNum" sz="quarter" idx="12"/>
          </p:nvPr>
        </p:nvSpPr>
        <p:spPr/>
        <p:txBody>
          <a:bodyPr/>
          <a:lstStyle/>
          <a:p>
            <a:fld id="{D2A3D09A-7868-461E-AD70-0164CED56359}" type="slidenum">
              <a:rPr lang="en-US" smtClean="0"/>
              <a:t>76</a:t>
            </a:fld>
            <a:endParaRPr lang="en-US"/>
          </a:p>
        </p:txBody>
      </p:sp>
      <p:sp>
        <p:nvSpPr>
          <p:cNvPr id="9" name="Oval 8"/>
          <p:cNvSpPr/>
          <p:nvPr/>
        </p:nvSpPr>
        <p:spPr>
          <a:xfrm>
            <a:off x="858766" y="2133600"/>
            <a:ext cx="1356448"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[1,1,e</a:t>
            </a:r>
            <a:r>
              <a:rPr lang="en-US" baseline="-25000" dirty="0" smtClean="0"/>
              <a:t>1</a:t>
            </a:r>
            <a:r>
              <a:rPr lang="en-US" dirty="0" smtClean="0"/>
              <a:t>]</a:t>
            </a:r>
            <a:endParaRPr lang="en-US" dirty="0"/>
          </a:p>
        </p:txBody>
      </p:sp>
      <p:sp>
        <p:nvSpPr>
          <p:cNvPr id="13" name="Oval 12"/>
          <p:cNvSpPr/>
          <p:nvPr/>
        </p:nvSpPr>
        <p:spPr>
          <a:xfrm>
            <a:off x="3567671" y="2634868"/>
            <a:ext cx="1373684"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[2,1,e</a:t>
            </a:r>
            <a:r>
              <a:rPr lang="en-US" baseline="-25000" dirty="0" smtClean="0"/>
              <a:t>3</a:t>
            </a:r>
            <a:r>
              <a:rPr lang="en-US" dirty="0" smtClean="0"/>
              <a:t>]</a:t>
            </a:r>
            <a:endParaRPr lang="en-US" dirty="0"/>
          </a:p>
        </p:txBody>
      </p:sp>
      <p:sp>
        <p:nvSpPr>
          <p:cNvPr id="19" name="Oval 18"/>
          <p:cNvSpPr/>
          <p:nvPr/>
        </p:nvSpPr>
        <p:spPr>
          <a:xfrm>
            <a:off x="6248400" y="1828800"/>
            <a:ext cx="144785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[3,1,e</a:t>
            </a:r>
            <a:r>
              <a:rPr lang="en-US" baseline="-25000" dirty="0" smtClean="0"/>
              <a:t>5</a:t>
            </a:r>
            <a:r>
              <a:rPr lang="en-US" dirty="0" smtClean="0"/>
              <a:t>]</a:t>
            </a:r>
            <a:endParaRPr lang="en-US" dirty="0"/>
          </a:p>
        </p:txBody>
      </p:sp>
      <p:sp>
        <p:nvSpPr>
          <p:cNvPr id="24" name="Oval 23"/>
          <p:cNvSpPr/>
          <p:nvPr/>
        </p:nvSpPr>
        <p:spPr>
          <a:xfrm>
            <a:off x="3567671" y="4800600"/>
            <a:ext cx="1420003" cy="419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[2,2,e</a:t>
            </a:r>
            <a:r>
              <a:rPr lang="en-US" baseline="-25000" dirty="0" smtClean="0"/>
              <a:t>4</a:t>
            </a:r>
            <a:r>
              <a:rPr lang="en-US" dirty="0" smtClean="0"/>
              <a:t>]</a:t>
            </a:r>
            <a:endParaRPr lang="en-US" dirty="0"/>
          </a:p>
        </p:txBody>
      </p:sp>
      <p:cxnSp>
        <p:nvCxnSpPr>
          <p:cNvPr id="25" name="Straight Arrow Connector 24"/>
          <p:cNvCxnSpPr>
            <a:stCxn id="9" idx="5"/>
            <a:endCxn id="13" idx="2"/>
          </p:cNvCxnSpPr>
          <p:nvPr/>
        </p:nvCxnSpPr>
        <p:spPr>
          <a:xfrm>
            <a:off x="2016567" y="2458804"/>
            <a:ext cx="1551104" cy="3665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774990" y="4148659"/>
            <a:ext cx="1524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[1,2,e</a:t>
            </a:r>
            <a:r>
              <a:rPr lang="en-US" baseline="-25000" dirty="0" smtClean="0"/>
              <a:t>2</a:t>
            </a:r>
            <a:r>
              <a:rPr lang="en-US" dirty="0" smtClean="0"/>
              <a:t>]</a:t>
            </a:r>
            <a:endParaRPr lang="en-US" dirty="0"/>
          </a:p>
        </p:txBody>
      </p:sp>
      <p:cxnSp>
        <p:nvCxnSpPr>
          <p:cNvPr id="36" name="Straight Arrow Connector 35"/>
          <p:cNvCxnSpPr>
            <a:stCxn id="9" idx="4"/>
            <a:endCxn id="35" idx="0"/>
          </p:cNvCxnSpPr>
          <p:nvPr/>
        </p:nvCxnSpPr>
        <p:spPr>
          <a:xfrm>
            <a:off x="1536990" y="2514600"/>
            <a:ext cx="0" cy="163405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24" idx="1"/>
          </p:cNvCxnSpPr>
          <p:nvPr/>
        </p:nvCxnSpPr>
        <p:spPr>
          <a:xfrm>
            <a:off x="1828800" y="2514600"/>
            <a:ext cx="1946826" cy="234737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3" idx="4"/>
            <a:endCxn id="24" idx="0"/>
          </p:cNvCxnSpPr>
          <p:nvPr/>
        </p:nvCxnSpPr>
        <p:spPr>
          <a:xfrm>
            <a:off x="4254513" y="3015868"/>
            <a:ext cx="23160" cy="17847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6" name="Curved Connector 95"/>
          <p:cNvCxnSpPr>
            <a:stCxn id="35" idx="7"/>
            <a:endCxn id="19" idx="2"/>
          </p:cNvCxnSpPr>
          <p:nvPr/>
        </p:nvCxnSpPr>
        <p:spPr>
          <a:xfrm rot="5400000" flipH="1" flipV="1">
            <a:off x="3069525" y="1025581"/>
            <a:ext cx="2185155" cy="4172595"/>
          </a:xfrm>
          <a:prstGeom prst="curvedConnector2">
            <a:avLst/>
          </a:prstGeom>
          <a:ln w="285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19" idx="3"/>
            <a:endCxn id="13" idx="7"/>
          </p:cNvCxnSpPr>
          <p:nvPr/>
        </p:nvCxnSpPr>
        <p:spPr>
          <a:xfrm flipH="1">
            <a:off x="4740184" y="2154004"/>
            <a:ext cx="1720249" cy="53666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6248400" y="4148659"/>
            <a:ext cx="1420003" cy="419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[3,2,e</a:t>
            </a:r>
            <a:r>
              <a:rPr lang="en-US" baseline="-25000" dirty="0" smtClean="0"/>
              <a:t>6</a:t>
            </a:r>
            <a:r>
              <a:rPr lang="en-US" dirty="0" smtClean="0"/>
              <a:t>]</a:t>
            </a:r>
            <a:endParaRPr lang="en-US" dirty="0"/>
          </a:p>
        </p:txBody>
      </p:sp>
      <p:cxnSp>
        <p:nvCxnSpPr>
          <p:cNvPr id="107" name="Straight Arrow Connector 106"/>
          <p:cNvCxnSpPr>
            <a:stCxn id="19" idx="4"/>
            <a:endCxn id="106" idx="0"/>
          </p:cNvCxnSpPr>
          <p:nvPr/>
        </p:nvCxnSpPr>
        <p:spPr>
          <a:xfrm flipH="1">
            <a:off x="6958402" y="2209800"/>
            <a:ext cx="13923" cy="193885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9" idx="4"/>
            <a:endCxn id="24" idx="7"/>
          </p:cNvCxnSpPr>
          <p:nvPr/>
        </p:nvCxnSpPr>
        <p:spPr>
          <a:xfrm flipH="1">
            <a:off x="4779719" y="2209800"/>
            <a:ext cx="2192606" cy="265217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13" idx="5"/>
            <a:endCxn id="106" idx="1"/>
          </p:cNvCxnSpPr>
          <p:nvPr/>
        </p:nvCxnSpPr>
        <p:spPr>
          <a:xfrm>
            <a:off x="4740184" y="2960072"/>
            <a:ext cx="1716171" cy="12499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74990" y="5638800"/>
            <a:ext cx="7655557" cy="646331"/>
          </a:xfrm>
          <a:prstGeom prst="rect">
            <a:avLst/>
          </a:prstGeom>
          <a:solidFill>
            <a:schemeClr val="accent2">
              <a:lumMod val="20000"/>
              <a:lumOff val="80000"/>
            </a:schemeClr>
          </a:solidFill>
          <a:ln>
            <a:solidFill>
              <a:schemeClr val="tx1"/>
            </a:solidFill>
          </a:ln>
        </p:spPr>
        <p:txBody>
          <a:bodyPr wrap="none" rtlCol="0">
            <a:spAutoFit/>
          </a:bodyPr>
          <a:lstStyle/>
          <a:p>
            <a:r>
              <a:rPr lang="en-US" dirty="0" smtClean="0"/>
              <a:t>The total ordering might be [</a:t>
            </a:r>
            <a:r>
              <a:rPr lang="en-US" dirty="0"/>
              <a:t>1,1,e1], [3,1,e5], [1,2, e2],[2,1,e3],[2,2,e4],[3,2,e6</a:t>
            </a:r>
            <a:r>
              <a:rPr lang="en-US" dirty="0" smtClean="0"/>
              <a:t>].</a:t>
            </a:r>
          </a:p>
          <a:p>
            <a:r>
              <a:rPr lang="en-US" dirty="0"/>
              <a:t>T</a:t>
            </a:r>
            <a:r>
              <a:rPr lang="en-US" dirty="0" smtClean="0"/>
              <a:t>he </a:t>
            </a:r>
            <a:r>
              <a:rPr lang="en-US" dirty="0"/>
              <a:t>full </a:t>
            </a:r>
            <a:r>
              <a:rPr lang="en-US" dirty="0" smtClean="0"/>
              <a:t>(valid) trace in T might </a:t>
            </a:r>
            <a:r>
              <a:rPr lang="en-US" dirty="0"/>
              <a:t>be e1, e5, e2, crash1, e3, e4, crash2, e6, crash3</a:t>
            </a:r>
            <a:r>
              <a:rPr lang="en-US" dirty="0" smtClean="0"/>
              <a:t>.</a:t>
            </a:r>
            <a:endParaRPr lang="en-US" dirty="0"/>
          </a:p>
        </p:txBody>
      </p:sp>
    </p:spTree>
    <p:extLst>
      <p:ext uri="{BB962C8B-B14F-4D97-AF65-F5344CB8AC3E}">
        <p14:creationId xmlns:p14="http://schemas.microsoft.com/office/powerpoint/2010/main" val="12247451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Why observation DAGs?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447800"/>
                <a:ext cx="8534400" cy="5105400"/>
              </a:xfrm>
            </p:spPr>
            <p:txBody>
              <a:bodyPr>
                <a:normAutofit fontScale="77500" lnSpcReduction="20000"/>
              </a:bodyPr>
              <a:lstStyle/>
              <a:p>
                <a:r>
                  <a:rPr lang="en-US" dirty="0" smtClean="0"/>
                  <a:t>Observation DAGs are used in the emulation algorithm in Part 2, which is used to implement </a:t>
                </a:r>
                <a14:m>
                  <m:oMath xmlns:m="http://schemas.openxmlformats.org/officeDocument/2006/math">
                    <m:sSub>
                      <m:sSubPr>
                        <m:ctrlPr>
                          <a:rPr lang="en-US" i="1">
                            <a:latin typeface="Cambria Math"/>
                          </a:rPr>
                        </m:ctrlPr>
                      </m:sSubPr>
                      <m:e>
                        <m:r>
                          <m:rPr>
                            <m:sty m:val="p"/>
                          </m:rPr>
                          <a:rPr lang="en-US">
                            <a:latin typeface="Cambria Math"/>
                          </a:rPr>
                          <m:t>Ω</m:t>
                        </m:r>
                      </m:e>
                      <m:sub>
                        <m:r>
                          <a:rPr lang="en-US" i="1">
                            <a:latin typeface="Cambria Math"/>
                          </a:rPr>
                          <m:t>𝑓</m:t>
                        </m:r>
                      </m:sub>
                    </m:sSub>
                    <m:r>
                      <a:rPr lang="en-US" i="1">
                        <a:latin typeface="Cambria Math"/>
                      </a:rPr>
                      <m:t>.</m:t>
                    </m:r>
                  </m:oMath>
                </a14:m>
                <a:endParaRPr lang="en-US" dirty="0" smtClean="0"/>
              </a:p>
              <a:p>
                <a:r>
                  <a:rPr lang="en-US" dirty="0" smtClean="0"/>
                  <a:t>Processes simulate many executions </a:t>
                </a:r>
                <a:r>
                  <a:rPr lang="en-US" dirty="0"/>
                  <a:t>of </a:t>
                </a:r>
                <a14:m>
                  <m:oMath xmlns:m="http://schemas.openxmlformats.org/officeDocument/2006/math">
                    <m:r>
                      <a:rPr lang="en-US" i="1" dirty="0">
                        <a:latin typeface="Cambria Math"/>
                      </a:rPr>
                      <m:t>𝐴</m:t>
                    </m:r>
                  </m:oMath>
                </a14:m>
                <a:r>
                  <a:rPr lang="en-US" dirty="0"/>
                  <a:t> with </a:t>
                </a:r>
                <a14:m>
                  <m:oMath xmlns:m="http://schemas.openxmlformats.org/officeDocument/2006/math">
                    <m:r>
                      <a:rPr lang="en-US" i="1" dirty="0">
                        <a:latin typeface="Cambria Math"/>
                      </a:rPr>
                      <m:t>𝐷</m:t>
                    </m:r>
                    <m:r>
                      <a:rPr lang="en-US" b="0" i="0" dirty="0" smtClean="0">
                        <a:latin typeface="Cambria Math"/>
                      </a:rPr>
                      <m:t>, </m:t>
                    </m:r>
                  </m:oMath>
                </a14:m>
                <a:r>
                  <a:rPr lang="en-US" b="0" dirty="0" smtClean="0"/>
                  <a:t>in parallel.</a:t>
                </a:r>
              </a:p>
              <a:p>
                <a:r>
                  <a:rPr lang="en-US" dirty="0"/>
                  <a:t>P</a:t>
                </a:r>
                <a:r>
                  <a:rPr lang="en-US" dirty="0" smtClean="0"/>
                  <a:t>rocesses have access to the actual FD </a:t>
                </a:r>
                <a14:m>
                  <m:oMath xmlns:m="http://schemas.openxmlformats.org/officeDocument/2006/math">
                    <m:r>
                      <a:rPr lang="en-US" i="1" dirty="0">
                        <a:latin typeface="Cambria Math"/>
                      </a:rPr>
                      <m:t>𝐷</m:t>
                    </m:r>
                    <m:r>
                      <a:rPr lang="en-US" b="0" i="0" dirty="0" smtClean="0">
                        <a:latin typeface="Cambria Math"/>
                      </a:rPr>
                      <m:t>.</m:t>
                    </m:r>
                  </m:oMath>
                </a14:m>
                <a:endParaRPr lang="en-US" dirty="0" smtClean="0"/>
              </a:p>
              <a:p>
                <a:r>
                  <a:rPr lang="en-US" dirty="0" smtClean="0"/>
                  <a:t>They receive local outputs from </a:t>
                </a:r>
                <a14:m>
                  <m:oMath xmlns:m="http://schemas.openxmlformats.org/officeDocument/2006/math">
                    <m:r>
                      <a:rPr lang="en-US" i="1" dirty="0">
                        <a:latin typeface="Cambria Math"/>
                      </a:rPr>
                      <m:t>𝐷</m:t>
                    </m:r>
                  </m:oMath>
                </a14:m>
                <a:r>
                  <a:rPr lang="en-US" dirty="0" smtClean="0"/>
                  <a:t>, and communicate them to other nodes.</a:t>
                </a:r>
              </a:p>
              <a:p>
                <a:r>
                  <a:rPr lang="en-US" dirty="0" smtClean="0"/>
                  <a:t>They can’t determine the actual total ordering of </a:t>
                </a:r>
                <a14:m>
                  <m:oMath xmlns:m="http://schemas.openxmlformats.org/officeDocument/2006/math">
                    <m:r>
                      <a:rPr lang="en-US" i="1" dirty="0">
                        <a:latin typeface="Cambria Math"/>
                      </a:rPr>
                      <m:t>𝐷</m:t>
                    </m:r>
                  </m:oMath>
                </a14:m>
                <a:r>
                  <a:rPr lang="en-US" dirty="0" smtClean="0"/>
                  <a:t>‘s outputs, just a partial ordering based on causality.</a:t>
                </a:r>
                <a:endParaRPr lang="en-US" dirty="0"/>
              </a:p>
              <a:p>
                <a:r>
                  <a:rPr lang="en-US" dirty="0" smtClean="0"/>
                  <a:t>Represent this information by an observation DAG:</a:t>
                </a:r>
              </a:p>
              <a:p>
                <a:pPr lvl="1"/>
                <a:r>
                  <a:rPr lang="en-US" dirty="0" smtClean="0"/>
                  <a:t>Vertices correspond to the FD outputs.</a:t>
                </a:r>
              </a:p>
              <a:p>
                <a:pPr lvl="1"/>
                <a:r>
                  <a:rPr lang="en-US" dirty="0" smtClean="0"/>
                  <a:t>Edges defined based on communication.</a:t>
                </a:r>
              </a:p>
              <a:p>
                <a:r>
                  <a:rPr lang="en-US" dirty="0" smtClean="0"/>
                  <a:t>Processes simulate executions of A using FD outputs given by various paths through the observation DAG.</a:t>
                </a:r>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447800"/>
                <a:ext cx="8534400" cy="5105400"/>
              </a:xfrm>
              <a:blipFill rotWithShape="1">
                <a:blip r:embed="rId2"/>
                <a:stretch>
                  <a:fillRect l="-1000" t="-2151" r="-128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77</a:t>
            </a:fld>
            <a:endParaRPr lang="en-US"/>
          </a:p>
        </p:txBody>
      </p:sp>
    </p:spTree>
    <p:extLst>
      <p:ext uri="{BB962C8B-B14F-4D97-AF65-F5344CB8AC3E}">
        <p14:creationId xmlns:p14="http://schemas.microsoft.com/office/powerpoint/2010/main" val="106931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p:cNvSpPr>
                <a:spLocks noGrp="1"/>
              </p:cNvSpPr>
              <p:nvPr>
                <p:ph type="title"/>
              </p:nvPr>
            </p:nvSpPr>
            <p:spPr>
              <a:xfrm>
                <a:off x="457200" y="152400"/>
                <a:ext cx="8229600" cy="1143000"/>
              </a:xfrm>
            </p:spPr>
            <p:txBody>
              <a:bodyPr>
                <a:normAutofit/>
              </a:bodyPr>
              <a:lstStyle/>
              <a:p>
                <a:r>
                  <a:rPr lang="en-US" dirty="0"/>
                  <a:t>E</a:t>
                </a:r>
                <a:r>
                  <a:rPr lang="en-US" dirty="0" smtClean="0"/>
                  <a:t>xecution tree for a DAG </a:t>
                </a:r>
                <a14:m>
                  <m:oMath xmlns:m="http://schemas.openxmlformats.org/officeDocument/2006/math">
                    <m:r>
                      <a:rPr lang="en-US" i="1">
                        <a:latin typeface="Cambria Math"/>
                      </a:rPr>
                      <m:t>𝐺</m:t>
                    </m:r>
                  </m:oMath>
                </a14:m>
                <a:r>
                  <a:rPr lang="en-US" dirty="0"/>
                  <a:t> </a:t>
                </a:r>
              </a:p>
            </p:txBody>
          </p:sp>
        </mc:Choice>
        <mc:Fallback xmlns="">
          <p:sp>
            <p:nvSpPr>
              <p:cNvPr id="5" name="Title 4"/>
              <p:cNvSpPr>
                <a:spLocks noGrp="1" noRot="1" noChangeAspect="1" noMove="1" noResize="1" noEditPoints="1" noAdjustHandles="1" noChangeArrowheads="1" noChangeShapeType="1" noTextEdit="1"/>
              </p:cNvSpPr>
              <p:nvPr>
                <p:ph type="title"/>
              </p:nvPr>
            </p:nvSpPr>
            <p:spPr>
              <a:xfrm>
                <a:off x="457200" y="152400"/>
                <a:ext cx="8229600" cy="1143000"/>
              </a:xfrm>
              <a:blipFill rotWithShape="1">
                <a:blip r:embed="rId3"/>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304800" y="1371600"/>
                <a:ext cx="8534400" cy="5257800"/>
              </a:xfrm>
            </p:spPr>
            <p:txBody>
              <a:bodyPr>
                <a:normAutofit fontScale="70000" lnSpcReduction="20000"/>
              </a:bodyPr>
              <a:lstStyle/>
              <a:p>
                <a:r>
                  <a:rPr lang="en-US" dirty="0" smtClean="0"/>
                  <a:t>Similar to the execution trees used for FLP.</a:t>
                </a:r>
              </a:p>
              <a:p>
                <a:r>
                  <a:rPr lang="en-US" dirty="0"/>
                  <a:t>N</a:t>
                </a:r>
                <a:r>
                  <a:rPr lang="en-US" dirty="0" smtClean="0"/>
                  <a:t>ow our system consists of:</a:t>
                </a:r>
              </a:p>
              <a:p>
                <a:pPr lvl="1"/>
                <a:r>
                  <a:rPr lang="en-US" dirty="0" smtClean="0"/>
                  <a:t>Processes,</a:t>
                </a:r>
              </a:p>
              <a:p>
                <a:pPr lvl="1"/>
                <a:r>
                  <a:rPr lang="en-US" dirty="0" smtClean="0"/>
                  <a:t>(FIFO reliable) Channels, </a:t>
                </a:r>
              </a:p>
              <a:p>
                <a:pPr lvl="1"/>
                <a:r>
                  <a:rPr lang="en-US" dirty="0" smtClean="0"/>
                  <a:t>the Environment (divided into one piece per location), and </a:t>
                </a:r>
              </a:p>
              <a:p>
                <a:pPr lvl="1"/>
                <a:r>
                  <a:rPr lang="en-US" dirty="0" smtClean="0"/>
                  <a:t>an FD.</a:t>
                </a:r>
              </a:p>
              <a:p>
                <a:r>
                  <a:rPr lang="en-US" dirty="0" smtClean="0"/>
                  <a:t>Each tree edge is </a:t>
                </a:r>
                <a:r>
                  <a:rPr lang="en-US" dirty="0" smtClean="0">
                    <a:solidFill>
                      <a:schemeClr val="accent2">
                        <a:lumMod val="75000"/>
                      </a:schemeClr>
                    </a:solidFill>
                  </a:rPr>
                  <a:t>labeled</a:t>
                </a:r>
                <a:r>
                  <a:rPr lang="en-US" dirty="0" smtClean="0"/>
                  <a:t> with one of:</a:t>
                </a:r>
              </a:p>
              <a:p>
                <a:pPr lvl="1"/>
                <a:r>
                  <a:rPr lang="en-US" dirty="0" smtClean="0"/>
                  <a:t>A process task (assume one task per process),</a:t>
                </a:r>
              </a:p>
              <a:p>
                <a:pPr lvl="1"/>
                <a:r>
                  <a:rPr lang="en-US" dirty="0" smtClean="0"/>
                  <a:t>A channel task (one task per channel),</a:t>
                </a:r>
              </a:p>
              <a:p>
                <a:pPr lvl="1"/>
                <a:r>
                  <a:rPr lang="en-US" dirty="0" smtClean="0"/>
                  <a:t>An environment task, or</a:t>
                </a:r>
              </a:p>
              <a:p>
                <a:pPr lvl="1"/>
                <a14:m>
                  <m:oMath xmlns:m="http://schemas.openxmlformats.org/officeDocument/2006/math">
                    <m:r>
                      <a:rPr lang="en-US" b="0" i="1" smtClean="0">
                        <a:latin typeface="Cambria Math"/>
                      </a:rPr>
                      <m:t>𝐹</m:t>
                    </m:r>
                    <m:sSub>
                      <m:sSubPr>
                        <m:ctrlPr>
                          <a:rPr lang="en-US" b="0" i="1" smtClean="0">
                            <a:latin typeface="Cambria Math"/>
                          </a:rPr>
                        </m:ctrlPr>
                      </m:sSubPr>
                      <m:e>
                        <m:r>
                          <a:rPr lang="en-US" b="0" i="1" smtClean="0">
                            <a:latin typeface="Cambria Math"/>
                          </a:rPr>
                          <m:t>𝐷</m:t>
                        </m:r>
                      </m:e>
                      <m:sub>
                        <m:r>
                          <a:rPr lang="en-US" b="0" i="1" smtClean="0">
                            <a:latin typeface="Cambria Math"/>
                          </a:rPr>
                          <m:t>𝑖</m:t>
                        </m:r>
                      </m:sub>
                    </m:sSub>
                  </m:oMath>
                </a14:m>
                <a:r>
                  <a:rPr lang="en-US" dirty="0" smtClean="0"/>
                  <a:t> for some </a:t>
                </a:r>
                <a14:m>
                  <m:oMath xmlns:m="http://schemas.openxmlformats.org/officeDocument/2006/math">
                    <m:r>
                      <a:rPr lang="en-US" b="0" i="1" smtClean="0">
                        <a:latin typeface="Cambria Math"/>
                      </a:rPr>
                      <m:t>𝑖</m:t>
                    </m:r>
                    <m:r>
                      <a:rPr lang="en-US" b="0" i="0" smtClean="0">
                        <a:latin typeface="Cambria Math"/>
                      </a:rPr>
                      <m:t>.</m:t>
                    </m:r>
                  </m:oMath>
                </a14:m>
                <a:endParaRPr lang="en-US" dirty="0" smtClean="0"/>
              </a:p>
              <a:p>
                <a:r>
                  <a:rPr lang="en-US" dirty="0"/>
                  <a:t>From an internal </a:t>
                </a:r>
                <a:r>
                  <a:rPr lang="en-US" dirty="0" smtClean="0"/>
                  <a:t>node </a:t>
                </a:r>
                <a14:m>
                  <m:oMath xmlns:m="http://schemas.openxmlformats.org/officeDocument/2006/math">
                    <m:r>
                      <a:rPr lang="en-US" b="0" i="1" smtClean="0">
                        <a:latin typeface="Cambria Math"/>
                      </a:rPr>
                      <m:t>𝑁</m:t>
                    </m:r>
                  </m:oMath>
                </a14:m>
                <a:r>
                  <a:rPr lang="en-US" dirty="0" smtClean="0"/>
                  <a:t> of the execution tree, we have:</a:t>
                </a:r>
              </a:p>
              <a:p>
                <a:pPr lvl="1"/>
                <a:r>
                  <a:rPr lang="en-US" dirty="0" smtClean="0"/>
                  <a:t>An edge for each process, channel, and environment task.</a:t>
                </a:r>
              </a:p>
              <a:p>
                <a:pPr lvl="1"/>
                <a:r>
                  <a:rPr lang="en-US" dirty="0"/>
                  <a:t>A</a:t>
                </a:r>
                <a:r>
                  <a:rPr lang="en-US" dirty="0" smtClean="0"/>
                  <a:t>n edge labeled </a:t>
                </a:r>
                <a14:m>
                  <m:oMath xmlns:m="http://schemas.openxmlformats.org/officeDocument/2006/math">
                    <m:r>
                      <a:rPr lang="en-US" i="1">
                        <a:latin typeface="Cambria Math"/>
                      </a:rPr>
                      <m:t>𝐹</m:t>
                    </m:r>
                    <m:sSub>
                      <m:sSubPr>
                        <m:ctrlPr>
                          <a:rPr lang="en-US" i="1">
                            <a:latin typeface="Cambria Math"/>
                          </a:rPr>
                        </m:ctrlPr>
                      </m:sSubPr>
                      <m:e>
                        <m:r>
                          <a:rPr lang="en-US" i="1">
                            <a:latin typeface="Cambria Math"/>
                          </a:rPr>
                          <m:t>𝐷</m:t>
                        </m:r>
                      </m:e>
                      <m:sub>
                        <m:r>
                          <a:rPr lang="en-US" i="1">
                            <a:latin typeface="Cambria Math"/>
                          </a:rPr>
                          <m:t>𝑖</m:t>
                        </m:r>
                      </m:sub>
                    </m:sSub>
                  </m:oMath>
                </a14:m>
                <a:r>
                  <a:rPr lang="en-US" dirty="0" smtClean="0"/>
                  <a:t> for each vertex </a:t>
                </a:r>
                <a14:m>
                  <m:oMath xmlns:m="http://schemas.openxmlformats.org/officeDocument/2006/math">
                    <m:r>
                      <a:rPr lang="en-US" i="1">
                        <a:latin typeface="Cambria Math"/>
                      </a:rPr>
                      <m:t>[</m:t>
                    </m:r>
                    <m:r>
                      <a:rPr lang="en-US" i="1">
                        <a:latin typeface="Cambria Math"/>
                      </a:rPr>
                      <m:t>𝑖</m:t>
                    </m:r>
                    <m:r>
                      <a:rPr lang="en-US" i="1">
                        <a:latin typeface="Cambria Math"/>
                      </a:rPr>
                      <m:t>,</m:t>
                    </m:r>
                    <m:r>
                      <a:rPr lang="en-US" i="1">
                        <a:latin typeface="Cambria Math"/>
                      </a:rPr>
                      <m:t>𝑘</m:t>
                    </m:r>
                    <m:r>
                      <a:rPr lang="en-US" i="1">
                        <a:latin typeface="Cambria Math"/>
                      </a:rPr>
                      <m:t>,</m:t>
                    </m:r>
                    <m:r>
                      <a:rPr lang="en-US" i="1">
                        <a:latin typeface="Cambria Math"/>
                      </a:rPr>
                      <m:t>𝑒</m:t>
                    </m:r>
                    <m:r>
                      <a:rPr lang="en-US" i="1">
                        <a:latin typeface="Cambria Math"/>
                      </a:rPr>
                      <m:t>]</m:t>
                    </m:r>
                  </m:oMath>
                </a14:m>
                <a:r>
                  <a:rPr lang="en-US" dirty="0"/>
                  <a:t> </a:t>
                </a:r>
                <a:r>
                  <a:rPr lang="en-US" dirty="0" smtClean="0"/>
                  <a:t>that appears </a:t>
                </a:r>
                <a:r>
                  <a:rPr lang="en-US" dirty="0"/>
                  <a:t>in </a:t>
                </a:r>
                <a14:m>
                  <m:oMath xmlns:m="http://schemas.openxmlformats.org/officeDocument/2006/math">
                    <m:r>
                      <a:rPr lang="en-US" i="1">
                        <a:latin typeface="Cambria Math"/>
                      </a:rPr>
                      <m:t>𝐺</m:t>
                    </m:r>
                    <m:r>
                      <a:rPr lang="en-US" i="1">
                        <a:latin typeface="Cambria Math"/>
                      </a:rPr>
                      <m:t> </m:t>
                    </m:r>
                  </m:oMath>
                </a14:m>
                <a:r>
                  <a:rPr lang="en-US" dirty="0" smtClean="0"/>
                  <a:t>and is ordered strictly after all vertices that already appear in the path in the tree leading to node </a:t>
                </a:r>
                <a14:m>
                  <m:oMath xmlns:m="http://schemas.openxmlformats.org/officeDocument/2006/math">
                    <m:r>
                      <a:rPr lang="en-US" b="0" i="1" smtClean="0">
                        <a:latin typeface="Cambria Math"/>
                      </a:rPr>
                      <m:t>𝑁</m:t>
                    </m:r>
                    <m:r>
                      <a:rPr lang="en-US" b="0" i="0" smtClean="0">
                        <a:latin typeface="Cambria Math"/>
                      </a:rPr>
                      <m:t>;</m:t>
                    </m:r>
                  </m:oMath>
                </a14:m>
                <a:r>
                  <a:rPr lang="en-US" dirty="0" smtClean="0"/>
                  <a:t> if there are none, then just one </a:t>
                </a:r>
                <a14:m>
                  <m:oMath xmlns:m="http://schemas.openxmlformats.org/officeDocument/2006/math">
                    <m:r>
                      <a:rPr lang="en-US" i="1">
                        <a:latin typeface="Cambria Math"/>
                      </a:rPr>
                      <m:t>𝐹</m:t>
                    </m:r>
                    <m:sSub>
                      <m:sSubPr>
                        <m:ctrlPr>
                          <a:rPr lang="en-US" i="1">
                            <a:latin typeface="Cambria Math"/>
                          </a:rPr>
                        </m:ctrlPr>
                      </m:sSubPr>
                      <m:e>
                        <m:r>
                          <a:rPr lang="en-US" i="1">
                            <a:latin typeface="Cambria Math"/>
                          </a:rPr>
                          <m:t>𝐷</m:t>
                        </m:r>
                      </m:e>
                      <m:sub>
                        <m:r>
                          <a:rPr lang="en-US" i="1">
                            <a:latin typeface="Cambria Math"/>
                          </a:rPr>
                          <m:t>𝑖</m:t>
                        </m:r>
                      </m:sub>
                    </m:sSub>
                  </m:oMath>
                </a14:m>
                <a:r>
                  <a:rPr lang="en-US" dirty="0" smtClean="0"/>
                  <a:t> edge.</a:t>
                </a:r>
              </a:p>
              <a:p>
                <a:pPr lvl="1"/>
                <a:endParaRPr lang="en-US" dirty="0" smtClean="0"/>
              </a:p>
              <a:p>
                <a:pPr lvl="2"/>
                <a:endParaRPr lang="en-US" dirty="0" smtClean="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304800" y="1371600"/>
                <a:ext cx="8534400" cy="5257800"/>
              </a:xfrm>
              <a:blipFill rotWithShape="1">
                <a:blip r:embed="rId4"/>
                <a:stretch>
                  <a:fillRect l="-786" t="-185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78</a:t>
            </a:fld>
            <a:endParaRPr lang="en-US"/>
          </a:p>
        </p:txBody>
      </p:sp>
    </p:spTree>
    <p:extLst>
      <p:ext uri="{BB962C8B-B14F-4D97-AF65-F5344CB8AC3E}">
        <p14:creationId xmlns:p14="http://schemas.microsoft.com/office/powerpoint/2010/main" val="155946734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p:cNvSpPr>
                <a:spLocks noGrp="1"/>
              </p:cNvSpPr>
              <p:nvPr>
                <p:ph type="title"/>
              </p:nvPr>
            </p:nvSpPr>
            <p:spPr>
              <a:xfrm>
                <a:off x="457200" y="152400"/>
                <a:ext cx="8229600" cy="1143000"/>
              </a:xfrm>
            </p:spPr>
            <p:txBody>
              <a:bodyPr>
                <a:normAutofit/>
              </a:bodyPr>
              <a:lstStyle/>
              <a:p>
                <a:r>
                  <a:rPr lang="en-US" dirty="0"/>
                  <a:t>E</a:t>
                </a:r>
                <a:r>
                  <a:rPr lang="en-US" dirty="0" smtClean="0"/>
                  <a:t>xecution tree for a DAG </a:t>
                </a:r>
                <a14:m>
                  <m:oMath xmlns:m="http://schemas.openxmlformats.org/officeDocument/2006/math">
                    <m:r>
                      <a:rPr lang="en-US" i="1">
                        <a:latin typeface="Cambria Math"/>
                      </a:rPr>
                      <m:t>𝐺</m:t>
                    </m:r>
                  </m:oMath>
                </a14:m>
                <a:r>
                  <a:rPr lang="en-US" dirty="0"/>
                  <a:t> </a:t>
                </a:r>
              </a:p>
            </p:txBody>
          </p:sp>
        </mc:Choice>
        <mc:Fallback xmlns="">
          <p:sp>
            <p:nvSpPr>
              <p:cNvPr id="5" name="Title 4"/>
              <p:cNvSpPr>
                <a:spLocks noGrp="1" noRot="1" noChangeAspect="1" noMove="1" noResize="1" noEditPoints="1" noAdjustHandles="1" noChangeArrowheads="1" noChangeShapeType="1" noTextEdit="1"/>
              </p:cNvSpPr>
              <p:nvPr>
                <p:ph type="title"/>
              </p:nvPr>
            </p:nvSpPr>
            <p:spPr>
              <a:xfrm>
                <a:off x="457200" y="152400"/>
                <a:ext cx="8229600" cy="1143000"/>
              </a:xfrm>
              <a:blipFill rotWithShape="1">
                <a:blip r:embed="rId3"/>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228600" y="1524000"/>
                <a:ext cx="8763000" cy="4953000"/>
              </a:xfrm>
            </p:spPr>
            <p:txBody>
              <a:bodyPr>
                <a:normAutofit fontScale="85000" lnSpcReduction="20000"/>
              </a:bodyPr>
              <a:lstStyle/>
              <a:p>
                <a:r>
                  <a:rPr lang="en-US" dirty="0" smtClean="0"/>
                  <a:t>Each tree edge is </a:t>
                </a:r>
                <a:r>
                  <a:rPr lang="en-US" dirty="0" smtClean="0">
                    <a:solidFill>
                      <a:schemeClr val="accent2">
                        <a:lumMod val="75000"/>
                      </a:schemeClr>
                    </a:solidFill>
                  </a:rPr>
                  <a:t>labeled </a:t>
                </a:r>
                <a:r>
                  <a:rPr lang="en-US" dirty="0" smtClean="0"/>
                  <a:t>with one of:</a:t>
                </a:r>
              </a:p>
              <a:p>
                <a:pPr lvl="1"/>
                <a:r>
                  <a:rPr lang="en-US" dirty="0" smtClean="0"/>
                  <a:t>A process task, channel task,</a:t>
                </a:r>
                <a:r>
                  <a:rPr lang="en-US" dirty="0"/>
                  <a:t> </a:t>
                </a:r>
                <a:r>
                  <a:rPr lang="en-US" dirty="0" smtClean="0"/>
                  <a:t>environment task, or</a:t>
                </a:r>
              </a:p>
              <a:p>
                <a:pPr lvl="1"/>
                <a14:m>
                  <m:oMath xmlns:m="http://schemas.openxmlformats.org/officeDocument/2006/math">
                    <m:r>
                      <a:rPr lang="en-US" b="0" i="1" smtClean="0">
                        <a:latin typeface="Cambria Math"/>
                      </a:rPr>
                      <m:t>𝐹</m:t>
                    </m:r>
                    <m:sSub>
                      <m:sSubPr>
                        <m:ctrlPr>
                          <a:rPr lang="en-US" b="0" i="1" smtClean="0">
                            <a:latin typeface="Cambria Math"/>
                          </a:rPr>
                        </m:ctrlPr>
                      </m:sSubPr>
                      <m:e>
                        <m:r>
                          <a:rPr lang="en-US" b="0" i="1" smtClean="0">
                            <a:latin typeface="Cambria Math"/>
                          </a:rPr>
                          <m:t>𝐷</m:t>
                        </m:r>
                      </m:e>
                      <m:sub>
                        <m:r>
                          <a:rPr lang="en-US" b="0" i="1" smtClean="0">
                            <a:latin typeface="Cambria Math"/>
                          </a:rPr>
                          <m:t>𝑖</m:t>
                        </m:r>
                      </m:sub>
                    </m:sSub>
                    <m:r>
                      <a:rPr lang="en-US" b="0" i="1" smtClean="0">
                        <a:latin typeface="Cambria Math"/>
                      </a:rPr>
                      <m:t> </m:t>
                    </m:r>
                  </m:oMath>
                </a14:m>
                <a:r>
                  <a:rPr lang="en-US" dirty="0" smtClean="0"/>
                  <a:t>for some </a:t>
                </a:r>
                <a14:m>
                  <m:oMath xmlns:m="http://schemas.openxmlformats.org/officeDocument/2006/math">
                    <m:r>
                      <a:rPr lang="en-US" b="0" i="1" smtClean="0">
                        <a:latin typeface="Cambria Math"/>
                      </a:rPr>
                      <m:t>𝑖</m:t>
                    </m:r>
                  </m:oMath>
                </a14:m>
                <a:r>
                  <a:rPr lang="en-US" dirty="0" smtClean="0"/>
                  <a:t>.</a:t>
                </a:r>
              </a:p>
              <a:p>
                <a:r>
                  <a:rPr lang="en-US" dirty="0" smtClean="0"/>
                  <a:t>Then </a:t>
                </a:r>
                <a:r>
                  <a:rPr lang="en-US" dirty="0" smtClean="0">
                    <a:solidFill>
                      <a:schemeClr val="accent2">
                        <a:lumMod val="75000"/>
                      </a:schemeClr>
                    </a:solidFill>
                  </a:rPr>
                  <a:t>tag</a:t>
                </a:r>
                <a:r>
                  <a:rPr lang="en-US" dirty="0" smtClean="0"/>
                  <a:t> the nodes and edges of the tree with system states and actions, in the natural way.</a:t>
                </a:r>
              </a:p>
              <a:p>
                <a:pPr lvl="1"/>
                <a:r>
                  <a:rPr lang="en-US" dirty="0" smtClean="0"/>
                  <a:t>Tag each </a:t>
                </a:r>
                <a14:m>
                  <m:oMath xmlns:m="http://schemas.openxmlformats.org/officeDocument/2006/math">
                    <m:r>
                      <a:rPr lang="en-US" i="1">
                        <a:latin typeface="Cambria Math"/>
                      </a:rPr>
                      <m:t>𝐹</m:t>
                    </m:r>
                    <m:sSub>
                      <m:sSubPr>
                        <m:ctrlPr>
                          <a:rPr lang="en-US" i="1">
                            <a:latin typeface="Cambria Math"/>
                          </a:rPr>
                        </m:ctrlPr>
                      </m:sSubPr>
                      <m:e>
                        <m:r>
                          <a:rPr lang="en-US" i="1">
                            <a:latin typeface="Cambria Math"/>
                          </a:rPr>
                          <m:t>𝐷</m:t>
                        </m:r>
                      </m:e>
                      <m:sub>
                        <m:r>
                          <a:rPr lang="en-US" i="1">
                            <a:latin typeface="Cambria Math"/>
                          </a:rPr>
                          <m:t>𝑖</m:t>
                        </m:r>
                        <m:r>
                          <a:rPr lang="en-US" b="0" i="1" smtClean="0">
                            <a:latin typeface="Cambria Math"/>
                          </a:rPr>
                          <m:t> </m:t>
                        </m:r>
                      </m:sub>
                    </m:sSub>
                  </m:oMath>
                </a14:m>
                <a:r>
                  <a:rPr lang="en-US" dirty="0" smtClean="0"/>
                  <a:t>edge</a:t>
                </a:r>
                <a:r>
                  <a:rPr lang="en-US" dirty="0"/>
                  <a:t> </a:t>
                </a:r>
                <a:r>
                  <a:rPr lang="en-US" dirty="0" smtClean="0"/>
                  <a:t>with the corresponding</a:t>
                </a:r>
                <a14:m>
                  <m:oMath xmlns:m="http://schemas.openxmlformats.org/officeDocument/2006/math">
                    <m:r>
                      <a:rPr lang="en-US" b="0" i="0" smtClean="0">
                        <a:latin typeface="Cambria Math"/>
                      </a:rPr>
                      <m:t> </m:t>
                    </m:r>
                    <m:r>
                      <a:rPr lang="en-US" i="1">
                        <a:latin typeface="Cambria Math"/>
                      </a:rPr>
                      <m:t>[</m:t>
                    </m:r>
                    <m:r>
                      <a:rPr lang="en-US" i="1">
                        <a:latin typeface="Cambria Math"/>
                      </a:rPr>
                      <m:t>𝑖</m:t>
                    </m:r>
                    <m:r>
                      <a:rPr lang="en-US" i="1">
                        <a:latin typeface="Cambria Math"/>
                      </a:rPr>
                      <m:t>,</m:t>
                    </m:r>
                    <m:r>
                      <a:rPr lang="en-US" i="1">
                        <a:latin typeface="Cambria Math"/>
                      </a:rPr>
                      <m:t>𝑘</m:t>
                    </m:r>
                    <m:r>
                      <a:rPr lang="en-US" i="1">
                        <a:latin typeface="Cambria Math"/>
                      </a:rPr>
                      <m:t>,</m:t>
                    </m:r>
                    <m:r>
                      <a:rPr lang="en-US" i="1">
                        <a:latin typeface="Cambria Math"/>
                      </a:rPr>
                      <m:t>𝑒</m:t>
                    </m:r>
                    <m:r>
                      <a:rPr lang="en-US" i="1">
                        <a:latin typeface="Cambria Math"/>
                      </a:rPr>
                      <m:t>]</m:t>
                    </m:r>
                  </m:oMath>
                </a14:m>
                <a:r>
                  <a:rPr lang="en-US" dirty="0"/>
                  <a:t> </a:t>
                </a:r>
                <a:r>
                  <a:rPr lang="en-US" dirty="0" smtClean="0"/>
                  <a:t>vertex from </a:t>
                </a:r>
                <a14:m>
                  <m:oMath xmlns:m="http://schemas.openxmlformats.org/officeDocument/2006/math">
                    <m:r>
                      <a:rPr lang="en-US" i="1">
                        <a:latin typeface="Cambria Math"/>
                      </a:rPr>
                      <m:t>𝐺</m:t>
                    </m:r>
                    <m:r>
                      <a:rPr lang="en-US">
                        <a:latin typeface="Cambria Math"/>
                      </a:rPr>
                      <m:t>;</m:t>
                    </m:r>
                  </m:oMath>
                </a14:m>
                <a:r>
                  <a:rPr lang="en-US" dirty="0"/>
                  <a:t> if </a:t>
                </a:r>
                <a:r>
                  <a:rPr lang="en-US" dirty="0" smtClean="0"/>
                  <a:t>none</a:t>
                </a:r>
                <a:r>
                  <a:rPr lang="en-US" dirty="0"/>
                  <a:t>, then </a:t>
                </a:r>
                <a:r>
                  <a:rPr lang="en-US" dirty="0" smtClean="0"/>
                  <a:t>tag with </a:t>
                </a:r>
                <a14:m>
                  <m:oMath xmlns:m="http://schemas.openxmlformats.org/officeDocument/2006/math">
                    <m:r>
                      <a:rPr lang="en-US" b="0" i="1" smtClean="0">
                        <a:latin typeface="Cambria Math"/>
                      </a:rPr>
                      <m:t>⊥.</m:t>
                    </m:r>
                  </m:oMath>
                </a14:m>
                <a:endParaRPr lang="en-US" dirty="0"/>
              </a:p>
              <a:p>
                <a:pPr lvl="1"/>
                <a:r>
                  <a:rPr lang="en-US" dirty="0" smtClean="0"/>
                  <a:t>Tag a </a:t>
                </a:r>
                <a14:m>
                  <m:oMath xmlns:m="http://schemas.openxmlformats.org/officeDocument/2006/math">
                    <m:sSub>
                      <m:sSubPr>
                        <m:ctrlPr>
                          <a:rPr lang="en-US" b="0" i="1" smtClean="0">
                            <a:latin typeface="Cambria Math"/>
                          </a:rPr>
                        </m:ctrlPr>
                      </m:sSubPr>
                      <m:e>
                        <m:r>
                          <a:rPr lang="en-US" b="0" i="1" smtClean="0">
                            <a:latin typeface="Cambria Math"/>
                          </a:rPr>
                          <m:t>𝑃𝑟𝑜𝑐</m:t>
                        </m:r>
                      </m:e>
                      <m:sub>
                        <m:r>
                          <a:rPr lang="en-US" b="0" i="1" smtClean="0">
                            <a:latin typeface="Cambria Math"/>
                          </a:rPr>
                          <m:t>𝑖</m:t>
                        </m:r>
                      </m:sub>
                    </m:sSub>
                    <m:r>
                      <a:rPr lang="en-US" b="0" i="1" smtClean="0">
                        <a:latin typeface="Cambria Math"/>
                      </a:rPr>
                      <m:t> </m:t>
                    </m:r>
                  </m:oMath>
                </a14:m>
                <a:r>
                  <a:rPr lang="en-US" dirty="0" smtClean="0"/>
                  <a:t>edge from node </a:t>
                </a:r>
                <a14:m>
                  <m:oMath xmlns:m="http://schemas.openxmlformats.org/officeDocument/2006/math">
                    <m:r>
                      <a:rPr lang="en-US" b="0" i="1" smtClean="0">
                        <a:latin typeface="Cambria Math"/>
                      </a:rPr>
                      <m:t>𝑁</m:t>
                    </m:r>
                  </m:oMath>
                </a14:m>
                <a:r>
                  <a:rPr lang="en-US" dirty="0" smtClean="0"/>
                  <a:t> with action </a:t>
                </a:r>
                <a14:m>
                  <m:oMath xmlns:m="http://schemas.openxmlformats.org/officeDocument/2006/math">
                    <m:r>
                      <a:rPr lang="en-US" b="0" i="1" smtClean="0">
                        <a:latin typeface="Cambria Math"/>
                      </a:rPr>
                      <m:t>𝑎</m:t>
                    </m:r>
                  </m:oMath>
                </a14:m>
                <a:r>
                  <a:rPr lang="en-US" dirty="0" smtClean="0"/>
                  <a:t> if and only if:</a:t>
                </a:r>
                <a:endParaRPr lang="en-US" dirty="0"/>
              </a:p>
              <a:p>
                <a:pPr lvl="2"/>
                <a14:m>
                  <m:oMath xmlns:m="http://schemas.openxmlformats.org/officeDocument/2006/math">
                    <m:r>
                      <a:rPr lang="en-US" b="0" i="1" smtClean="0">
                        <a:latin typeface="Cambria Math"/>
                      </a:rPr>
                      <m:t>𝑎</m:t>
                    </m:r>
                  </m:oMath>
                </a14:m>
                <a:r>
                  <a:rPr lang="en-US" dirty="0" smtClean="0"/>
                  <a:t> is enabled from the state associated with node </a:t>
                </a:r>
                <a14:m>
                  <m:oMath xmlns:m="http://schemas.openxmlformats.org/officeDocument/2006/math">
                    <m:r>
                      <a:rPr lang="en-US" i="1">
                        <a:latin typeface="Cambria Math"/>
                      </a:rPr>
                      <m:t>𝑁</m:t>
                    </m:r>
                  </m:oMath>
                </a14:m>
                <a:r>
                  <a:rPr lang="en-US" dirty="0" smtClean="0"/>
                  <a:t>, and </a:t>
                </a:r>
              </a:p>
              <a:p>
                <a:pPr lvl="2"/>
                <a14:m>
                  <m:oMath xmlns:m="http://schemas.openxmlformats.org/officeDocument/2006/math">
                    <m:r>
                      <a:rPr lang="en-US" b="0" i="1" smtClean="0">
                        <a:latin typeface="Cambria Math"/>
                      </a:rPr>
                      <m:t>𝑁</m:t>
                    </m:r>
                  </m:oMath>
                </a14:m>
                <a:r>
                  <a:rPr lang="en-US" dirty="0" smtClean="0"/>
                  <a:t> has an outgoing non-</a:t>
                </a:r>
                <a14:m>
                  <m:oMath xmlns:m="http://schemas.openxmlformats.org/officeDocument/2006/math">
                    <m:r>
                      <a:rPr lang="en-US" b="0" i="1" smtClean="0">
                        <a:latin typeface="Cambria Math"/>
                      </a:rPr>
                      <m:t>⊥</m:t>
                    </m:r>
                  </m:oMath>
                </a14:m>
                <a:r>
                  <a:rPr lang="en-US" dirty="0" smtClean="0"/>
                  <a:t> </a:t>
                </a:r>
                <a14:m>
                  <m:oMath xmlns:m="http://schemas.openxmlformats.org/officeDocument/2006/math">
                    <m:r>
                      <a:rPr lang="en-US" i="1">
                        <a:latin typeface="Cambria Math"/>
                      </a:rPr>
                      <m:t>𝐹</m:t>
                    </m:r>
                    <m:sSub>
                      <m:sSubPr>
                        <m:ctrlPr>
                          <a:rPr lang="en-US" i="1">
                            <a:latin typeface="Cambria Math"/>
                          </a:rPr>
                        </m:ctrlPr>
                      </m:sSubPr>
                      <m:e>
                        <m:r>
                          <a:rPr lang="en-US" i="1">
                            <a:latin typeface="Cambria Math"/>
                          </a:rPr>
                          <m:t>𝐷</m:t>
                        </m:r>
                      </m:e>
                      <m:sub>
                        <m:r>
                          <a:rPr lang="en-US" i="1">
                            <a:latin typeface="Cambria Math"/>
                          </a:rPr>
                          <m:t>𝑖</m:t>
                        </m:r>
                        <m:r>
                          <a:rPr lang="en-US" i="1">
                            <a:latin typeface="Cambria Math"/>
                          </a:rPr>
                          <m:t> </m:t>
                        </m:r>
                      </m:sub>
                    </m:sSub>
                  </m:oMath>
                </a14:m>
                <a:r>
                  <a:rPr lang="en-US" dirty="0" smtClean="0"/>
                  <a:t>edge.</a:t>
                </a:r>
              </a:p>
              <a:p>
                <a:pPr lvl="1"/>
                <a:r>
                  <a:rPr lang="en-US" dirty="0" smtClean="0"/>
                  <a:t>Assume “enough” determinism so these actions are uniquely determined.</a:t>
                </a:r>
              </a:p>
              <a:p>
                <a:pPr lvl="1"/>
                <a:r>
                  <a:rPr lang="en-US" dirty="0" smtClean="0"/>
                  <a:t>Likewise for </a:t>
                </a:r>
                <a14:m>
                  <m:oMath xmlns:m="http://schemas.openxmlformats.org/officeDocument/2006/math">
                    <m:r>
                      <a:rPr lang="en-US" b="0" i="1" smtClean="0">
                        <a:latin typeface="Cambria Math"/>
                      </a:rPr>
                      <m:t>𝐸𝑛</m:t>
                    </m:r>
                    <m:sSub>
                      <m:sSubPr>
                        <m:ctrlPr>
                          <a:rPr lang="en-US" b="0" i="1" smtClean="0">
                            <a:latin typeface="Cambria Math"/>
                          </a:rPr>
                        </m:ctrlPr>
                      </m:sSubPr>
                      <m:e>
                        <m:r>
                          <a:rPr lang="en-US" b="0" i="1" smtClean="0">
                            <a:latin typeface="Cambria Math"/>
                          </a:rPr>
                          <m:t>𝑣</m:t>
                        </m:r>
                      </m:e>
                      <m:sub>
                        <m:r>
                          <a:rPr lang="en-US" b="0" i="1" smtClean="0">
                            <a:latin typeface="Cambria Math"/>
                          </a:rPr>
                          <m:t>𝑖</m:t>
                        </m:r>
                      </m:sub>
                    </m:sSub>
                  </m:oMath>
                </a14:m>
                <a:r>
                  <a:rPr lang="en-US" dirty="0" smtClean="0"/>
                  <a:t> edges.</a:t>
                </a:r>
              </a:p>
              <a:p>
                <a:pPr lvl="1"/>
                <a:endParaRPr lang="en-US" dirty="0" smtClean="0"/>
              </a:p>
              <a:p>
                <a:pPr lvl="1"/>
                <a:endParaRPr lang="en-US" dirty="0" smtClean="0"/>
              </a:p>
              <a:p>
                <a:pPr lvl="2"/>
                <a:endParaRPr lang="en-US" dirty="0" smtClean="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228600" y="1524000"/>
                <a:ext cx="8763000" cy="4953000"/>
              </a:xfrm>
              <a:blipFill rotWithShape="1">
                <a:blip r:embed="rId4"/>
                <a:stretch>
                  <a:fillRect l="-1183" t="-2460" r="-7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79</a:t>
            </a:fld>
            <a:endParaRPr lang="en-US"/>
          </a:p>
        </p:txBody>
      </p:sp>
    </p:spTree>
    <p:extLst>
      <p:ext uri="{BB962C8B-B14F-4D97-AF65-F5344CB8AC3E}">
        <p14:creationId xmlns:p14="http://schemas.microsoft.com/office/powerpoint/2010/main" val="65416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5334000"/>
              </a:xfrm>
            </p:spPr>
            <p:txBody>
              <a:bodyPr/>
              <a:lstStyle/>
              <a:p>
                <a:r>
                  <a:rPr lang="en-US" sz="2400" dirty="0"/>
                  <a:t>Ensures Condition (2):</a:t>
                </a:r>
                <a:r>
                  <a:rPr lang="en-US" sz="2400" dirty="0">
                    <a:solidFill>
                      <a:srgbClr val="990033"/>
                    </a:solidFill>
                  </a:rPr>
                  <a:t>  Either every </a:t>
                </a:r>
                <a14:m>
                  <m:oMath xmlns:m="http://schemas.openxmlformats.org/officeDocument/2006/math">
                    <m:r>
                      <a:rPr lang="en-US" sz="2400" i="1" dirty="0">
                        <a:solidFill>
                          <a:srgbClr val="990033"/>
                        </a:solidFill>
                        <a:latin typeface="Cambria Math"/>
                      </a:rPr>
                      <m:t>𝑏</m:t>
                    </m:r>
                    <m:r>
                      <a:rPr lang="en-US" sz="2400" i="1" dirty="0">
                        <a:solidFill>
                          <a:srgbClr val="990033"/>
                        </a:solidFill>
                        <a:latin typeface="Cambria Math"/>
                        <a:sym typeface="Symbol" pitchFamily="18" charset="2"/>
                      </a:rPr>
                      <m:t> &lt; </m:t>
                    </m:r>
                    <m:r>
                      <a:rPr lang="en-US" sz="2400" i="1" dirty="0">
                        <a:solidFill>
                          <a:srgbClr val="990033"/>
                        </a:solidFill>
                        <a:latin typeface="Cambria Math"/>
                        <a:sym typeface="Symbol" pitchFamily="18" charset="2"/>
                      </a:rPr>
                      <m:t>𝑏</m:t>
                    </m:r>
                    <m:r>
                      <a:rPr lang="en-US" sz="2400" i="1" dirty="0">
                        <a:solidFill>
                          <a:srgbClr val="990033"/>
                        </a:solidFill>
                        <a:latin typeface="Cambria Math"/>
                        <a:sym typeface="Symbol" pitchFamily="18" charset="2"/>
                      </a:rPr>
                      <m:t> </m:t>
                    </m:r>
                  </m:oMath>
                </a14:m>
                <a:r>
                  <a:rPr lang="en-US" sz="2400" dirty="0">
                    <a:solidFill>
                      <a:srgbClr val="990033"/>
                    </a:solidFill>
                    <a:sym typeface="Symbol" pitchFamily="18" charset="2"/>
                  </a:rPr>
                  <a:t>is dead, or there is some  </a:t>
                </a:r>
                <a14:m>
                  <m:oMath xmlns:m="http://schemas.openxmlformats.org/officeDocument/2006/math">
                    <m:r>
                      <a:rPr lang="en-US" sz="2400" i="1" dirty="0">
                        <a:solidFill>
                          <a:srgbClr val="990033"/>
                        </a:solidFill>
                        <a:latin typeface="Cambria Math"/>
                      </a:rPr>
                      <m:t>𝑏</m:t>
                    </m:r>
                    <m:r>
                      <a:rPr lang="en-US" sz="2400" i="1" dirty="0">
                        <a:solidFill>
                          <a:srgbClr val="990033"/>
                        </a:solidFill>
                        <a:latin typeface="Cambria Math"/>
                        <a:sym typeface="Symbol" pitchFamily="18" charset="2"/>
                      </a:rPr>
                      <m:t> &lt; </m:t>
                    </m:r>
                    <m:r>
                      <a:rPr lang="en-US" sz="2400" i="1" dirty="0">
                        <a:solidFill>
                          <a:srgbClr val="990033"/>
                        </a:solidFill>
                        <a:latin typeface="Cambria Math"/>
                        <a:sym typeface="Symbol" pitchFamily="18" charset="2"/>
                      </a:rPr>
                      <m:t>𝑏</m:t>
                    </m:r>
                    <m:r>
                      <a:rPr lang="en-US" sz="2400" i="1" dirty="0">
                        <a:solidFill>
                          <a:srgbClr val="990033"/>
                        </a:solidFill>
                        <a:latin typeface="Cambria Math"/>
                        <a:sym typeface="Symbol" pitchFamily="18" charset="2"/>
                      </a:rPr>
                      <m:t> </m:t>
                    </m:r>
                  </m:oMath>
                </a14:m>
                <a:r>
                  <a:rPr lang="en-US" sz="2400" dirty="0">
                    <a:solidFill>
                      <a:srgbClr val="990033"/>
                    </a:solidFill>
                    <a:sym typeface="Symbol" pitchFamily="18" charset="2"/>
                  </a:rPr>
                  <a:t>with </a:t>
                </a:r>
                <a14:m>
                  <m:oMath xmlns:m="http://schemas.openxmlformats.org/officeDocument/2006/math">
                    <m:r>
                      <a:rPr lang="en-US" sz="2400" i="1" dirty="0">
                        <a:solidFill>
                          <a:srgbClr val="990033"/>
                        </a:solidFill>
                        <a:latin typeface="Cambria Math"/>
                        <a:sym typeface="Symbol" pitchFamily="18" charset="2"/>
                      </a:rPr>
                      <m:t>𝑣𝑎𝑙</m:t>
                    </m:r>
                    <m:r>
                      <a:rPr lang="en-US" sz="2400" i="1" dirty="0">
                        <a:solidFill>
                          <a:srgbClr val="990033"/>
                        </a:solidFill>
                        <a:latin typeface="Cambria Math"/>
                        <a:sym typeface="Symbol" pitchFamily="18" charset="2"/>
                      </a:rPr>
                      <m:t>(</m:t>
                    </m:r>
                    <m:r>
                      <a:rPr lang="en-US" sz="2400" i="1" dirty="0">
                        <a:solidFill>
                          <a:srgbClr val="990033"/>
                        </a:solidFill>
                        <a:latin typeface="Cambria Math"/>
                      </a:rPr>
                      <m:t>𝑏</m:t>
                    </m:r>
                    <m:r>
                      <a:rPr lang="en-US" sz="2400" i="1" dirty="0">
                        <a:solidFill>
                          <a:srgbClr val="990033"/>
                        </a:solidFill>
                        <a:latin typeface="Cambria Math"/>
                        <a:sym typeface="Symbol" pitchFamily="18" charset="2"/>
                      </a:rPr>
                      <m:t>) = </m:t>
                    </m:r>
                    <m:r>
                      <a:rPr lang="en-US" sz="2400" i="1" dirty="0">
                        <a:solidFill>
                          <a:srgbClr val="990033"/>
                        </a:solidFill>
                        <a:latin typeface="Cambria Math"/>
                        <a:sym typeface="Symbol" pitchFamily="18" charset="2"/>
                      </a:rPr>
                      <m:t>𝑣</m:t>
                    </m:r>
                  </m:oMath>
                </a14:m>
                <a:r>
                  <a:rPr lang="en-US" sz="2400" dirty="0">
                    <a:solidFill>
                      <a:srgbClr val="990033"/>
                    </a:solidFill>
                    <a:sym typeface="Symbol" pitchFamily="18" charset="2"/>
                  </a:rPr>
                  <a:t>, such that every </a:t>
                </a:r>
                <a14:m>
                  <m:oMath xmlns:m="http://schemas.openxmlformats.org/officeDocument/2006/math">
                    <m:r>
                      <a:rPr lang="en-US" sz="2400" i="1" dirty="0">
                        <a:solidFill>
                          <a:srgbClr val="990033"/>
                        </a:solidFill>
                        <a:latin typeface="Cambria Math"/>
                      </a:rPr>
                      <m:t>𝑏</m:t>
                    </m:r>
                    <m:r>
                      <a:rPr lang="en-US" sz="2400" i="1" dirty="0">
                        <a:solidFill>
                          <a:srgbClr val="990033"/>
                        </a:solidFill>
                        <a:latin typeface="Cambria Math"/>
                        <a:sym typeface="Symbol" pitchFamily="18" charset="2"/>
                      </a:rPr>
                      <m:t> </m:t>
                    </m:r>
                  </m:oMath>
                </a14:m>
                <a:r>
                  <a:rPr lang="en-US" sz="2400" dirty="0">
                    <a:solidFill>
                      <a:srgbClr val="990033"/>
                    </a:solidFill>
                    <a:sym typeface="Symbol" pitchFamily="18" charset="2"/>
                  </a:rPr>
                  <a:t>with </a:t>
                </a:r>
                <a14:m>
                  <m:oMath xmlns:m="http://schemas.openxmlformats.org/officeDocument/2006/math">
                    <m:r>
                      <a:rPr lang="en-US" sz="2400" i="1" dirty="0">
                        <a:solidFill>
                          <a:srgbClr val="990033"/>
                        </a:solidFill>
                        <a:latin typeface="Cambria Math"/>
                        <a:sym typeface="Symbol" pitchFamily="18" charset="2"/>
                      </a:rPr>
                      <m:t>𝑏</m:t>
                    </m:r>
                    <m:r>
                      <a:rPr lang="en-US" sz="2400" i="1" dirty="0">
                        <a:solidFill>
                          <a:srgbClr val="990033"/>
                        </a:solidFill>
                        <a:latin typeface="Cambria Math"/>
                        <a:sym typeface="Symbol" pitchFamily="18" charset="2"/>
                      </a:rPr>
                      <m:t> &lt; </m:t>
                    </m:r>
                    <m:r>
                      <a:rPr lang="en-US" sz="2400" i="1" dirty="0">
                        <a:solidFill>
                          <a:srgbClr val="990033"/>
                        </a:solidFill>
                        <a:latin typeface="Cambria Math"/>
                        <a:sym typeface="Symbol" pitchFamily="18" charset="2"/>
                      </a:rPr>
                      <m:t>𝑏</m:t>
                    </m:r>
                    <m:r>
                      <a:rPr lang="en-US" sz="2400" i="1" dirty="0">
                        <a:solidFill>
                          <a:srgbClr val="990033"/>
                        </a:solidFill>
                        <a:latin typeface="Cambria Math"/>
                        <a:sym typeface="Symbol" pitchFamily="18" charset="2"/>
                      </a:rPr>
                      <m:t> &lt; </m:t>
                    </m:r>
                    <m:r>
                      <a:rPr lang="en-US" sz="2400" i="1" dirty="0">
                        <a:solidFill>
                          <a:srgbClr val="990033"/>
                        </a:solidFill>
                        <a:latin typeface="Cambria Math"/>
                        <a:sym typeface="Symbol" pitchFamily="18" charset="2"/>
                      </a:rPr>
                      <m:t>𝑏</m:t>
                    </m:r>
                    <m:r>
                      <a:rPr lang="en-US" sz="2400" i="1" dirty="0">
                        <a:solidFill>
                          <a:srgbClr val="990033"/>
                        </a:solidFill>
                        <a:latin typeface="Cambria Math"/>
                        <a:sym typeface="Symbol" pitchFamily="18" charset="2"/>
                      </a:rPr>
                      <m:t> </m:t>
                    </m:r>
                  </m:oMath>
                </a14:m>
                <a:r>
                  <a:rPr lang="en-US" sz="2400" dirty="0">
                    <a:solidFill>
                      <a:srgbClr val="990033"/>
                    </a:solidFill>
                    <a:sym typeface="Symbol" pitchFamily="18" charset="2"/>
                  </a:rPr>
                  <a:t>is dead</a:t>
                </a:r>
                <a:r>
                  <a:rPr lang="en-US" sz="2400" dirty="0" smtClean="0">
                    <a:solidFill>
                      <a:srgbClr val="990033"/>
                    </a:solidFill>
                    <a:sym typeface="Symbol" pitchFamily="18" charset="2"/>
                  </a:rPr>
                  <a:t>.</a:t>
                </a:r>
              </a:p>
              <a:p>
                <a:endParaRPr lang="en-US" sz="2400" dirty="0" smtClean="0"/>
              </a:p>
              <a:p>
                <a:pPr>
                  <a:lnSpc>
                    <a:spcPct val="80000"/>
                  </a:lnSpc>
                </a:pPr>
                <a:r>
                  <a:rPr lang="en-US" sz="2400" dirty="0">
                    <a:solidFill>
                      <a:srgbClr val="990033"/>
                    </a:solidFill>
                    <a:sym typeface="Symbol" pitchFamily="18" charset="2"/>
                  </a:rPr>
                  <a:t>Case 1:</a:t>
                </a:r>
                <a:r>
                  <a:rPr lang="en-US" sz="2400" dirty="0">
                    <a:sym typeface="Symbol" pitchFamily="18" charset="2"/>
                  </a:rPr>
                  <a:t>  </a:t>
                </a:r>
                <a:r>
                  <a:rPr lang="en-US" sz="2400" dirty="0"/>
                  <a:t>Someone in </a:t>
                </a:r>
                <a14:m>
                  <m:oMath xmlns:m="http://schemas.openxmlformats.org/officeDocument/2006/math">
                    <m:r>
                      <a:rPr lang="en-US" sz="2400" i="1" dirty="0" smtClean="0">
                        <a:latin typeface="Cambria Math"/>
                      </a:rPr>
                      <m:t>𝑅</m:t>
                    </m:r>
                  </m:oMath>
                </a14:m>
                <a:r>
                  <a:rPr lang="en-US" sz="2400" dirty="0"/>
                  <a:t> says it voted for </a:t>
                </a:r>
                <a:r>
                  <a:rPr lang="en-US" sz="2400" dirty="0" smtClean="0"/>
                  <a:t>some </a:t>
                </a:r>
                <a:r>
                  <a:rPr lang="en-US" sz="2400" dirty="0"/>
                  <a:t>ballot </a:t>
                </a:r>
                <a14:m>
                  <m:oMath xmlns:m="http://schemas.openxmlformats.org/officeDocument/2006/math">
                    <m:r>
                      <a:rPr lang="en-US" sz="2400" i="1" dirty="0" smtClean="0">
                        <a:latin typeface="Cambria Math"/>
                      </a:rPr>
                      <m:t>&lt; </m:t>
                    </m:r>
                    <m:r>
                      <a:rPr lang="en-US" sz="2400" i="1" dirty="0" smtClean="0">
                        <a:latin typeface="Cambria Math"/>
                      </a:rPr>
                      <m:t>𝑏</m:t>
                    </m:r>
                  </m:oMath>
                </a14:m>
                <a:r>
                  <a:rPr lang="en-US" sz="2400" dirty="0"/>
                  <a:t>.</a:t>
                </a:r>
              </a:p>
              <a:p>
                <a:pPr lvl="1">
                  <a:lnSpc>
                    <a:spcPct val="80000"/>
                  </a:lnSpc>
                </a:pPr>
                <a:r>
                  <a:rPr lang="en-US" sz="2000" dirty="0"/>
                  <a:t>Say </a:t>
                </a:r>
                <a14:m>
                  <m:oMath xmlns:m="http://schemas.openxmlformats.org/officeDocument/2006/math">
                    <m:r>
                      <a:rPr lang="en-US" sz="2000" i="1" dirty="0" smtClean="0">
                        <a:latin typeface="Cambria Math"/>
                      </a:rPr>
                      <m:t>𝑏</m:t>
                    </m:r>
                    <m:r>
                      <a:rPr lang="en-US" sz="2000" i="1" dirty="0">
                        <a:latin typeface="Cambria Math"/>
                        <a:sym typeface="Symbol" pitchFamily="18" charset="2"/>
                      </a:rPr>
                      <m:t></m:t>
                    </m:r>
                    <m:r>
                      <a:rPr lang="en-US" sz="2000" i="1" dirty="0">
                        <a:solidFill>
                          <a:srgbClr val="990033"/>
                        </a:solidFill>
                        <a:latin typeface="Cambria Math"/>
                        <a:sym typeface="Symbol" pitchFamily="18" charset="2"/>
                      </a:rPr>
                      <m:t> </m:t>
                    </m:r>
                  </m:oMath>
                </a14:m>
                <a:r>
                  <a:rPr lang="en-US" sz="2000" dirty="0">
                    <a:sym typeface="Symbol" pitchFamily="18" charset="2"/>
                  </a:rPr>
                  <a:t>is the largest such ballot number.</a:t>
                </a:r>
              </a:p>
              <a:p>
                <a:pPr lvl="1">
                  <a:lnSpc>
                    <a:spcPct val="80000"/>
                  </a:lnSpc>
                </a:pPr>
                <a:r>
                  <a:rPr lang="en-US" sz="2000" dirty="0"/>
                  <a:t>Then everyone in </a:t>
                </a:r>
                <a14:m>
                  <m:oMath xmlns:m="http://schemas.openxmlformats.org/officeDocument/2006/math">
                    <m:r>
                      <a:rPr lang="en-US" sz="2000" i="1" dirty="0" smtClean="0">
                        <a:latin typeface="Cambria Math"/>
                      </a:rPr>
                      <m:t>𝑅</m:t>
                    </m:r>
                  </m:oMath>
                </a14:m>
                <a:r>
                  <a:rPr lang="en-US" sz="2000" dirty="0"/>
                  <a:t> has abstained from all ballots between </a:t>
                </a:r>
                <a14:m>
                  <m:oMath xmlns:m="http://schemas.openxmlformats.org/officeDocument/2006/math">
                    <m:r>
                      <a:rPr lang="en-US" sz="2000" i="1" dirty="0" smtClean="0">
                        <a:latin typeface="Cambria Math"/>
                      </a:rPr>
                      <m:t>𝑏</m:t>
                    </m:r>
                    <m:r>
                      <a:rPr lang="en-US" sz="2000" i="1" dirty="0">
                        <a:latin typeface="Cambria Math"/>
                        <a:sym typeface="Symbol" pitchFamily="18" charset="2"/>
                      </a:rPr>
                      <m:t></m:t>
                    </m:r>
                  </m:oMath>
                </a14:m>
                <a:r>
                  <a:rPr lang="en-US" sz="2000" dirty="0">
                    <a:solidFill>
                      <a:srgbClr val="990033"/>
                    </a:solidFill>
                    <a:sym typeface="Symbol" pitchFamily="18" charset="2"/>
                  </a:rPr>
                  <a:t> </a:t>
                </a:r>
                <a:r>
                  <a:rPr lang="en-US" sz="2000" dirty="0">
                    <a:sym typeface="Symbol" pitchFamily="18" charset="2"/>
                  </a:rPr>
                  <a:t>and </a:t>
                </a:r>
                <a14:m>
                  <m:oMath xmlns:m="http://schemas.openxmlformats.org/officeDocument/2006/math">
                    <m:r>
                      <a:rPr lang="en-US" sz="2000" i="1" dirty="0" smtClean="0">
                        <a:latin typeface="Cambria Math"/>
                        <a:sym typeface="Symbol" pitchFamily="18" charset="2"/>
                      </a:rPr>
                      <m:t>𝑏</m:t>
                    </m:r>
                  </m:oMath>
                </a14:m>
                <a:r>
                  <a:rPr lang="en-US" sz="2000" dirty="0">
                    <a:sym typeface="Symbol" pitchFamily="18" charset="2"/>
                  </a:rPr>
                  <a:t>.</a:t>
                </a:r>
              </a:p>
              <a:p>
                <a:pPr lvl="1">
                  <a:lnSpc>
                    <a:spcPct val="80000"/>
                  </a:lnSpc>
                </a:pPr>
                <a:r>
                  <a:rPr lang="en-US" sz="2000" dirty="0">
                    <a:sym typeface="Symbol" pitchFamily="18" charset="2"/>
                  </a:rPr>
                  <a:t>So all ballots </a:t>
                </a:r>
                <a:r>
                  <a:rPr lang="en-US" sz="2000" dirty="0" smtClean="0">
                    <a:sym typeface="Symbol" pitchFamily="18" charset="2"/>
                  </a:rPr>
                  <a:t>properly between </a:t>
                </a:r>
                <a14:m>
                  <m:oMath xmlns:m="http://schemas.openxmlformats.org/officeDocument/2006/math">
                    <m:r>
                      <a:rPr lang="en-US" sz="2000" i="1" dirty="0" smtClean="0">
                        <a:latin typeface="Cambria Math"/>
                      </a:rPr>
                      <m:t>𝑏</m:t>
                    </m:r>
                    <m:r>
                      <a:rPr lang="en-US" sz="2000" i="1" dirty="0">
                        <a:latin typeface="Cambria Math"/>
                        <a:sym typeface="Symbol" pitchFamily="18" charset="2"/>
                      </a:rPr>
                      <m:t></m:t>
                    </m:r>
                  </m:oMath>
                </a14:m>
                <a:r>
                  <a:rPr lang="en-US" sz="2000" dirty="0">
                    <a:solidFill>
                      <a:srgbClr val="990033"/>
                    </a:solidFill>
                    <a:sym typeface="Symbol" pitchFamily="18" charset="2"/>
                  </a:rPr>
                  <a:t> </a:t>
                </a:r>
                <a:r>
                  <a:rPr lang="en-US" sz="2000" dirty="0">
                    <a:sym typeface="Symbol" pitchFamily="18" charset="2"/>
                  </a:rPr>
                  <a:t>and </a:t>
                </a:r>
                <a14:m>
                  <m:oMath xmlns:m="http://schemas.openxmlformats.org/officeDocument/2006/math">
                    <m:r>
                      <a:rPr lang="en-US" sz="2000" i="1" dirty="0" smtClean="0">
                        <a:latin typeface="Cambria Math"/>
                        <a:sym typeface="Symbol" pitchFamily="18" charset="2"/>
                      </a:rPr>
                      <m:t>𝑏</m:t>
                    </m:r>
                  </m:oMath>
                </a14:m>
                <a:r>
                  <a:rPr lang="en-US" sz="2000" dirty="0">
                    <a:sym typeface="Symbol" pitchFamily="18" charset="2"/>
                  </a:rPr>
                  <a:t> are dead.</a:t>
                </a:r>
              </a:p>
              <a:p>
                <a:pPr lvl="1">
                  <a:lnSpc>
                    <a:spcPct val="80000"/>
                  </a:lnSpc>
                </a:pPr>
                <a:r>
                  <a:rPr lang="en-US" sz="2000" dirty="0"/>
                  <a:t>So, choosing </a:t>
                </a:r>
                <a14:m>
                  <m:oMath xmlns:m="http://schemas.openxmlformats.org/officeDocument/2006/math">
                    <m:r>
                      <a:rPr lang="en-US" sz="2000" i="1" dirty="0" smtClean="0">
                        <a:latin typeface="Cambria Math"/>
                      </a:rPr>
                      <m:t>𝑣</m:t>
                    </m:r>
                    <m:r>
                      <a:rPr lang="en-US" sz="2000" i="1" dirty="0" smtClean="0">
                        <a:latin typeface="Cambria Math"/>
                      </a:rPr>
                      <m:t>=</m:t>
                    </m:r>
                    <m:r>
                      <a:rPr lang="en-US" sz="2000" i="1" dirty="0" err="1">
                        <a:latin typeface="Cambria Math"/>
                      </a:rPr>
                      <m:t>𝑣𝑎𝑙</m:t>
                    </m:r>
                    <m:r>
                      <a:rPr lang="en-US" sz="2000" i="1" dirty="0">
                        <a:latin typeface="Cambria Math"/>
                      </a:rPr>
                      <m:t>(</m:t>
                    </m:r>
                    <m:r>
                      <a:rPr lang="en-US" sz="2000" i="1" dirty="0">
                        <a:latin typeface="Cambria Math"/>
                      </a:rPr>
                      <m:t>𝑏</m:t>
                    </m:r>
                    <m:r>
                      <a:rPr lang="en-US" sz="2000" i="1" dirty="0">
                        <a:latin typeface="Cambria Math"/>
                        <a:sym typeface="Symbol" pitchFamily="18" charset="2"/>
                      </a:rPr>
                      <m:t>) </m:t>
                    </m:r>
                  </m:oMath>
                </a14:m>
                <a:r>
                  <a:rPr lang="en-US" sz="2000" dirty="0">
                    <a:sym typeface="Symbol" pitchFamily="18" charset="2"/>
                  </a:rPr>
                  <a:t>ensures the second clause of</a:t>
                </a:r>
                <a:r>
                  <a:rPr lang="en-US" sz="2000" dirty="0">
                    <a:solidFill>
                      <a:srgbClr val="990033"/>
                    </a:solidFill>
                    <a:sym typeface="Symbol" pitchFamily="18" charset="2"/>
                  </a:rPr>
                  <a:t> </a:t>
                </a:r>
                <a:r>
                  <a:rPr lang="en-US" sz="2000" dirty="0">
                    <a:sym typeface="Symbol" pitchFamily="18" charset="2"/>
                  </a:rPr>
                  <a:t>(2</a:t>
                </a:r>
                <a:r>
                  <a:rPr lang="en-US" sz="2000" dirty="0" smtClean="0">
                    <a:sym typeface="Symbol" pitchFamily="18" charset="2"/>
                  </a:rPr>
                  <a:t>).</a:t>
                </a:r>
              </a:p>
              <a:p>
                <a:pPr lvl="1">
                  <a:lnSpc>
                    <a:spcPct val="80000"/>
                  </a:lnSpc>
                </a:pPr>
                <a:endParaRPr lang="en-US" sz="2000" dirty="0"/>
              </a:p>
              <a:p>
                <a:pPr>
                  <a:lnSpc>
                    <a:spcPct val="80000"/>
                  </a:lnSpc>
                </a:pPr>
                <a:r>
                  <a:rPr lang="en-US" sz="2400" dirty="0">
                    <a:solidFill>
                      <a:srgbClr val="990033"/>
                    </a:solidFill>
                  </a:rPr>
                  <a:t>Case 2:</a:t>
                </a:r>
                <a:r>
                  <a:rPr lang="en-US" sz="2400" dirty="0"/>
                  <a:t>  Everyone in </a:t>
                </a:r>
                <a14:m>
                  <m:oMath xmlns:m="http://schemas.openxmlformats.org/officeDocument/2006/math">
                    <m:r>
                      <a:rPr lang="en-US" sz="2400" i="1" dirty="0" smtClean="0">
                        <a:latin typeface="Cambria Math"/>
                      </a:rPr>
                      <m:t>𝑅</m:t>
                    </m:r>
                  </m:oMath>
                </a14:m>
                <a:r>
                  <a:rPr lang="en-US" sz="2400" dirty="0"/>
                  <a:t> says it did not vote for </a:t>
                </a:r>
                <a:r>
                  <a:rPr lang="en-US" sz="2400" dirty="0" smtClean="0"/>
                  <a:t>any </a:t>
                </a:r>
                <a:r>
                  <a:rPr lang="en-US" sz="2400" dirty="0"/>
                  <a:t>ballot </a:t>
                </a:r>
                <a14:m>
                  <m:oMath xmlns:m="http://schemas.openxmlformats.org/officeDocument/2006/math">
                    <m:r>
                      <a:rPr lang="en-US" sz="2400" i="1" dirty="0" smtClean="0">
                        <a:latin typeface="Cambria Math"/>
                      </a:rPr>
                      <m:t>&lt; </m:t>
                    </m:r>
                    <m:r>
                      <a:rPr lang="en-US" sz="2400" i="1" dirty="0" smtClean="0">
                        <a:latin typeface="Cambria Math"/>
                      </a:rPr>
                      <m:t>𝑏</m:t>
                    </m:r>
                  </m:oMath>
                </a14:m>
                <a:r>
                  <a:rPr lang="en-US" sz="2400" dirty="0"/>
                  <a:t>.</a:t>
                </a:r>
              </a:p>
              <a:p>
                <a:pPr lvl="1">
                  <a:lnSpc>
                    <a:spcPct val="80000"/>
                  </a:lnSpc>
                </a:pPr>
                <a:r>
                  <a:rPr lang="en-US" sz="2000" dirty="0"/>
                  <a:t>Then everyone in </a:t>
                </a:r>
                <a14:m>
                  <m:oMath xmlns:m="http://schemas.openxmlformats.org/officeDocument/2006/math">
                    <m:r>
                      <a:rPr lang="en-US" sz="2000" i="1" dirty="0" smtClean="0">
                        <a:latin typeface="Cambria Math"/>
                      </a:rPr>
                      <m:t>𝑅</m:t>
                    </m:r>
                    <m:r>
                      <a:rPr lang="en-US" sz="2000" i="1" dirty="0" smtClean="0">
                        <a:latin typeface="Cambria Math"/>
                      </a:rPr>
                      <m:t> </m:t>
                    </m:r>
                  </m:oMath>
                </a14:m>
                <a:r>
                  <a:rPr lang="en-US" sz="2000" dirty="0"/>
                  <a:t>has abstained from all ballots </a:t>
                </a:r>
                <a14:m>
                  <m:oMath xmlns:m="http://schemas.openxmlformats.org/officeDocument/2006/math">
                    <m:r>
                      <a:rPr lang="en-US" sz="2000" i="1" dirty="0" smtClean="0">
                        <a:latin typeface="Cambria Math"/>
                      </a:rPr>
                      <m:t>&lt; </m:t>
                    </m:r>
                    <m:r>
                      <a:rPr lang="en-US" sz="2000" i="1" dirty="0" smtClean="0">
                        <a:latin typeface="Cambria Math"/>
                      </a:rPr>
                      <m:t>𝑏</m:t>
                    </m:r>
                    <m:r>
                      <a:rPr lang="en-US" sz="2000" i="1" dirty="0" smtClean="0">
                        <a:latin typeface="Cambria Math"/>
                      </a:rPr>
                      <m:t>.</m:t>
                    </m:r>
                  </m:oMath>
                </a14:m>
                <a:endParaRPr lang="en-US" sz="2000" dirty="0"/>
              </a:p>
              <a:p>
                <a:pPr lvl="1">
                  <a:lnSpc>
                    <a:spcPct val="80000"/>
                  </a:lnSpc>
                </a:pPr>
                <a:r>
                  <a:rPr lang="en-US" sz="2000" dirty="0"/>
                  <a:t>So all ballots </a:t>
                </a:r>
                <a14:m>
                  <m:oMath xmlns:m="http://schemas.openxmlformats.org/officeDocument/2006/math">
                    <m:r>
                      <a:rPr lang="en-US" sz="2000" i="1" dirty="0" smtClean="0">
                        <a:latin typeface="Cambria Math"/>
                      </a:rPr>
                      <m:t>&lt; </m:t>
                    </m:r>
                    <m:r>
                      <a:rPr lang="en-US" sz="2000" i="1" dirty="0" smtClean="0">
                        <a:latin typeface="Cambria Math"/>
                      </a:rPr>
                      <m:t>𝑏</m:t>
                    </m:r>
                  </m:oMath>
                </a14:m>
                <a:r>
                  <a:rPr lang="en-US" sz="2000" dirty="0"/>
                  <a:t> are dead.</a:t>
                </a:r>
              </a:p>
              <a:p>
                <a:pPr lvl="1">
                  <a:lnSpc>
                    <a:spcPct val="80000"/>
                  </a:lnSpc>
                </a:pPr>
                <a:r>
                  <a:rPr lang="en-US" sz="2000" dirty="0"/>
                  <a:t>Satisfies the first clause of (2).</a:t>
                </a:r>
              </a:p>
              <a:p>
                <a:endParaRPr lang="en-US" dirty="0"/>
              </a:p>
              <a:p>
                <a:endParaRPr lang="en-US" dirty="0">
                  <a:solidFill>
                    <a:srgbClr val="990033"/>
                  </a:solidFill>
                  <a:sym typeface="Symbol" pitchFamily="18" charset="2"/>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5334000"/>
              </a:xfrm>
              <a:blipFill rotWithShape="1">
                <a:blip r:embed="rId2"/>
                <a:stretch>
                  <a:fillRect l="-963" t="-914"/>
                </a:stretch>
              </a:blipFill>
            </p:spPr>
            <p:txBody>
              <a:bodyPr/>
              <a:lstStyle/>
              <a:p>
                <a:r>
                  <a:rPr lang="en-US">
                    <a:noFill/>
                  </a:rPr>
                  <a:t> </a:t>
                </a:r>
              </a:p>
            </p:txBody>
          </p:sp>
        </mc:Fallback>
      </mc:AlternateContent>
      <p:sp>
        <p:nvSpPr>
          <p:cNvPr id="4" name="Title 1"/>
          <p:cNvSpPr txBox="1">
            <a:spLocks/>
          </p:cNvSpPr>
          <p:nvPr/>
        </p:nvSpPr>
        <p:spPr>
          <a:xfrm>
            <a:off x="457200" y="76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Phase 1</a:t>
            </a:r>
            <a:endParaRPr lang="en-US" dirty="0"/>
          </a:p>
        </p:txBody>
      </p:sp>
    </p:spTree>
    <p:extLst>
      <p:ext uri="{BB962C8B-B14F-4D97-AF65-F5344CB8AC3E}">
        <p14:creationId xmlns:p14="http://schemas.microsoft.com/office/powerpoint/2010/main" val="2491180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95400"/>
                <a:ext cx="8458200" cy="5410200"/>
              </a:xfrm>
            </p:spPr>
            <p:txBody>
              <a:bodyPr>
                <a:normAutofit fontScale="70000" lnSpcReduction="20000"/>
              </a:bodyPr>
              <a:lstStyle/>
              <a:p>
                <a:r>
                  <a:rPr lang="en-US" sz="3400" dirty="0" smtClean="0"/>
                  <a:t>The tree represents all executions (fair and unfair) of the system in which the </a:t>
                </a:r>
                <a:r>
                  <a:rPr lang="en-US" sz="3400" dirty="0" smtClean="0">
                    <a:solidFill>
                      <a:schemeClr val="accent2">
                        <a:lumMod val="75000"/>
                      </a:schemeClr>
                    </a:solidFill>
                  </a:rPr>
                  <a:t>FD output sequence corresponds to a path in the observation DAG </a:t>
                </a:r>
                <a14:m>
                  <m:oMath xmlns:m="http://schemas.openxmlformats.org/officeDocument/2006/math">
                    <m:r>
                      <a:rPr lang="en-US" sz="3400" i="1">
                        <a:solidFill>
                          <a:schemeClr val="accent2">
                            <a:lumMod val="75000"/>
                          </a:schemeClr>
                        </a:solidFill>
                        <a:latin typeface="Cambria Math"/>
                      </a:rPr>
                      <m:t>𝐺</m:t>
                    </m:r>
                  </m:oMath>
                </a14:m>
                <a:r>
                  <a:rPr lang="en-US" sz="3400" dirty="0" smtClean="0">
                    <a:solidFill>
                      <a:schemeClr val="accent2">
                        <a:lumMod val="75000"/>
                      </a:schemeClr>
                    </a:solidFill>
                  </a:rPr>
                  <a:t>.</a:t>
                </a:r>
                <a:endParaRPr lang="en-US" sz="3400" dirty="0" smtClean="0"/>
              </a:p>
              <a:p>
                <a:r>
                  <a:rPr lang="en-US" sz="3400" dirty="0" smtClean="0"/>
                  <a:t>A fair branch of the execution tree is one in which:</a:t>
                </a:r>
              </a:p>
              <a:p>
                <a:pPr lvl="1"/>
                <a:r>
                  <a:rPr lang="en-US" sz="3100" dirty="0" smtClean="0"/>
                  <a:t>Each process, channel, and environment task appears infinitely often.</a:t>
                </a:r>
              </a:p>
              <a:p>
                <a:pPr lvl="1"/>
                <a:r>
                  <a:rPr lang="en-US" sz="3100" dirty="0" smtClean="0"/>
                  <a:t>For each </a:t>
                </a:r>
                <a14:m>
                  <m:oMath xmlns:m="http://schemas.openxmlformats.org/officeDocument/2006/math">
                    <m:r>
                      <a:rPr lang="en-US" sz="3100" b="0" i="1" smtClean="0">
                        <a:latin typeface="Cambria Math"/>
                      </a:rPr>
                      <m:t>𝑖</m:t>
                    </m:r>
                  </m:oMath>
                </a14:m>
                <a:r>
                  <a:rPr lang="en-US" sz="3100" dirty="0" smtClean="0"/>
                  <a:t> that is live in</a:t>
                </a:r>
                <a14:m>
                  <m:oMath xmlns:m="http://schemas.openxmlformats.org/officeDocument/2006/math">
                    <m:r>
                      <a:rPr lang="en-US" sz="3100" b="0" i="0" smtClean="0">
                        <a:latin typeface="Cambria Math"/>
                      </a:rPr>
                      <m:t> </m:t>
                    </m:r>
                    <m:r>
                      <a:rPr lang="en-US" sz="3100" i="1">
                        <a:latin typeface="Cambria Math"/>
                      </a:rPr>
                      <m:t>𝐺</m:t>
                    </m:r>
                    <m:r>
                      <a:rPr lang="en-US" sz="3100" b="0" i="1" smtClean="0">
                        <a:latin typeface="Cambria Math"/>
                      </a:rPr>
                      <m:t>, </m:t>
                    </m:r>
                    <m:r>
                      <a:rPr lang="en-US" sz="3100" b="0" i="1" smtClean="0">
                        <a:latin typeface="Cambria Math"/>
                      </a:rPr>
                      <m:t>𝐹</m:t>
                    </m:r>
                    <m:sSub>
                      <m:sSubPr>
                        <m:ctrlPr>
                          <a:rPr lang="en-US" sz="3100" b="0" i="1" smtClean="0">
                            <a:latin typeface="Cambria Math"/>
                          </a:rPr>
                        </m:ctrlPr>
                      </m:sSubPr>
                      <m:e>
                        <m:r>
                          <a:rPr lang="en-US" sz="3100" b="0" i="1" smtClean="0">
                            <a:latin typeface="Cambria Math"/>
                          </a:rPr>
                          <m:t>𝐷</m:t>
                        </m:r>
                      </m:e>
                      <m:sub>
                        <m:r>
                          <a:rPr lang="en-US" sz="3100" b="0" i="1" smtClean="0">
                            <a:latin typeface="Cambria Math"/>
                          </a:rPr>
                          <m:t>𝑖</m:t>
                        </m:r>
                      </m:sub>
                    </m:sSub>
                  </m:oMath>
                </a14:m>
                <a:r>
                  <a:rPr lang="en-US" sz="3100" dirty="0" smtClean="0"/>
                  <a:t> labels occur infinitely often.</a:t>
                </a:r>
              </a:p>
              <a:p>
                <a:pPr lvl="1"/>
                <a:endParaRPr lang="en-US" sz="3100" dirty="0" smtClean="0"/>
              </a:p>
              <a:p>
                <a:r>
                  <a:rPr lang="en-US" sz="3400" dirty="0" smtClean="0">
                    <a:solidFill>
                      <a:schemeClr val="accent2">
                        <a:lumMod val="75000"/>
                      </a:schemeClr>
                    </a:solidFill>
                  </a:rPr>
                  <a:t>Theorem, paraphrased:  </a:t>
                </a:r>
                <a:r>
                  <a:rPr lang="en-US" sz="3400" dirty="0" smtClean="0"/>
                  <a:t>Each fair branch of the execution tree corresponds to a fair execution of algorithm </a:t>
                </a:r>
                <a14:m>
                  <m:oMath xmlns:m="http://schemas.openxmlformats.org/officeDocument/2006/math">
                    <m:r>
                      <a:rPr lang="en-US" sz="3400" b="0" i="1" smtClean="0">
                        <a:latin typeface="Cambria Math"/>
                      </a:rPr>
                      <m:t>𝐴</m:t>
                    </m:r>
                  </m:oMath>
                </a14:m>
                <a:r>
                  <a:rPr lang="en-US" sz="3400" dirty="0" smtClean="0"/>
                  <a:t> in which the FD events form a trace in </a:t>
                </a:r>
                <a14:m>
                  <m:oMath xmlns:m="http://schemas.openxmlformats.org/officeDocument/2006/math">
                    <m:r>
                      <a:rPr lang="en-US" sz="3400" b="0" i="1" smtClean="0">
                        <a:latin typeface="Cambria Math"/>
                      </a:rPr>
                      <m:t>𝑇</m:t>
                    </m:r>
                    <m:r>
                      <a:rPr lang="en-US" sz="3400" b="0" i="1" smtClean="0">
                        <a:latin typeface="Cambria Math"/>
                      </a:rPr>
                      <m:t>.</m:t>
                    </m:r>
                  </m:oMath>
                </a14:m>
                <a:endParaRPr lang="en-US" sz="3400" dirty="0" smtClean="0"/>
              </a:p>
              <a:p>
                <a:r>
                  <a:rPr lang="en-US" sz="3400" dirty="0" smtClean="0">
                    <a:solidFill>
                      <a:schemeClr val="accent2">
                        <a:lumMod val="75000"/>
                      </a:schemeClr>
                    </a:solidFill>
                  </a:rPr>
                  <a:t>Theorem, a bit more carefully:  </a:t>
                </a:r>
                <a:r>
                  <a:rPr lang="en-US" sz="3400" dirty="0" smtClean="0"/>
                  <a:t>Let </a:t>
                </a:r>
                <a14:m>
                  <m:oMath xmlns:m="http://schemas.openxmlformats.org/officeDocument/2006/math">
                    <m:r>
                      <a:rPr lang="en-US" sz="3400" b="0" i="1" smtClean="0">
                        <a:latin typeface="Cambria Math"/>
                      </a:rPr>
                      <m:t>𝐷</m:t>
                    </m:r>
                    <m:r>
                      <a:rPr lang="en-US" sz="3400" b="0" i="1" smtClean="0">
                        <a:latin typeface="Cambria Math"/>
                      </a:rPr>
                      <m:t>=(</m:t>
                    </m:r>
                    <m:r>
                      <a:rPr lang="en-US" sz="3400" b="0" i="1" smtClean="0">
                        <a:latin typeface="Cambria Math"/>
                      </a:rPr>
                      <m:t>𝐼</m:t>
                    </m:r>
                    <m:r>
                      <a:rPr lang="en-US" sz="3400" b="0" i="1" smtClean="0">
                        <a:latin typeface="Cambria Math"/>
                      </a:rPr>
                      <m:t>,</m:t>
                    </m:r>
                    <m:r>
                      <a:rPr lang="en-US" sz="3400" b="0" i="1" smtClean="0">
                        <a:latin typeface="Cambria Math"/>
                      </a:rPr>
                      <m:t>𝑂</m:t>
                    </m:r>
                    <m:r>
                      <a:rPr lang="en-US" sz="3400" b="0" i="1" smtClean="0">
                        <a:latin typeface="Cambria Math"/>
                      </a:rPr>
                      <m:t>,</m:t>
                    </m:r>
                    <m:r>
                      <a:rPr lang="en-US" sz="3400" b="0" i="1" smtClean="0">
                        <a:latin typeface="Cambria Math"/>
                      </a:rPr>
                      <m:t>𝑇</m:t>
                    </m:r>
                    <m:r>
                      <a:rPr lang="en-US" sz="3400" b="0" i="1" smtClean="0">
                        <a:latin typeface="Cambria Math"/>
                      </a:rPr>
                      <m:t>)</m:t>
                    </m:r>
                  </m:oMath>
                </a14:m>
                <a:r>
                  <a:rPr lang="en-US" sz="3400" dirty="0" smtClean="0"/>
                  <a:t> be a strong-sampling FD, </a:t>
                </a:r>
                <a14:m>
                  <m:oMath xmlns:m="http://schemas.openxmlformats.org/officeDocument/2006/math">
                    <m:r>
                      <a:rPr lang="en-US" sz="3400" i="1">
                        <a:latin typeface="Cambria Math"/>
                      </a:rPr>
                      <m:t>𝐺</m:t>
                    </m:r>
                    <m:r>
                      <a:rPr lang="en-US" sz="3400" b="0" i="0" smtClean="0">
                        <a:latin typeface="Cambria Math"/>
                      </a:rPr>
                      <m:t> </m:t>
                    </m:r>
                  </m:oMath>
                </a14:m>
                <a:r>
                  <a:rPr lang="en-US" sz="3400" dirty="0" smtClean="0"/>
                  <a:t>a viable observation for </a:t>
                </a:r>
                <a14:m>
                  <m:oMath xmlns:m="http://schemas.openxmlformats.org/officeDocument/2006/math">
                    <m:r>
                      <a:rPr lang="en-US" sz="3400" i="1">
                        <a:latin typeface="Cambria Math"/>
                      </a:rPr>
                      <m:t>𝐷</m:t>
                    </m:r>
                  </m:oMath>
                </a14:m>
                <a:r>
                  <a:rPr lang="en-US" sz="3400" dirty="0" smtClean="0"/>
                  <a:t>.  For every fair branch </a:t>
                </a:r>
                <a14:m>
                  <m:oMath xmlns:m="http://schemas.openxmlformats.org/officeDocument/2006/math">
                    <m:r>
                      <a:rPr lang="en-US" sz="3400" b="0" i="1" smtClean="0">
                        <a:latin typeface="Cambria Math"/>
                      </a:rPr>
                      <m:t>𝑏</m:t>
                    </m:r>
                  </m:oMath>
                </a14:m>
                <a:r>
                  <a:rPr lang="en-US" sz="3400" dirty="0" smtClean="0"/>
                  <a:t> of the tree, there is a fair execution </a:t>
                </a:r>
                <a14:m>
                  <m:oMath xmlns:m="http://schemas.openxmlformats.org/officeDocument/2006/math">
                    <m:r>
                      <a:rPr lang="en-US" sz="3400" b="0" i="1" smtClean="0">
                        <a:latin typeface="Cambria Math"/>
                      </a:rPr>
                      <m:t>𝛼</m:t>
                    </m:r>
                    <m:r>
                      <a:rPr lang="en-US" sz="3400" b="0" i="1" smtClean="0">
                        <a:latin typeface="Cambria Math"/>
                      </a:rPr>
                      <m:t> </m:t>
                    </m:r>
                  </m:oMath>
                </a14:m>
                <a:r>
                  <a:rPr lang="en-US" sz="3400" dirty="0" smtClean="0"/>
                  <a:t>of </a:t>
                </a:r>
                <a14:m>
                  <m:oMath xmlns:m="http://schemas.openxmlformats.org/officeDocument/2006/math">
                    <m:r>
                      <a:rPr lang="en-US" sz="3400" b="0" i="1" smtClean="0">
                        <a:latin typeface="Cambria Math"/>
                      </a:rPr>
                      <m:t>𝐴</m:t>
                    </m:r>
                    <m:r>
                      <a:rPr lang="en-US" sz="3400" b="0" i="1" smtClean="0">
                        <a:latin typeface="Cambria Math"/>
                      </a:rPr>
                      <m:t> </m:t>
                    </m:r>
                  </m:oMath>
                </a14:m>
                <a:r>
                  <a:rPr lang="en-US" sz="3400" dirty="0" smtClean="0"/>
                  <a:t>with </a:t>
                </a:r>
                <a14:m>
                  <m:oMath xmlns:m="http://schemas.openxmlformats.org/officeDocument/2006/math">
                    <m:r>
                      <a:rPr lang="en-US" sz="3400" b="0" i="1" smtClean="0">
                        <a:latin typeface="Cambria Math"/>
                      </a:rPr>
                      <m:t>𝐷</m:t>
                    </m:r>
                  </m:oMath>
                </a14:m>
                <a:r>
                  <a:rPr lang="en-US" sz="3400" dirty="0" smtClean="0"/>
                  <a:t> such that :</a:t>
                </a:r>
              </a:p>
              <a:p>
                <a:pPr lvl="1"/>
                <a14:m>
                  <m:oMath xmlns:m="http://schemas.openxmlformats.org/officeDocument/2006/math">
                    <m:r>
                      <a:rPr lang="en-US" sz="3100" b="0" i="1" smtClean="0">
                        <a:latin typeface="Cambria Math"/>
                      </a:rPr>
                      <m:t>𝑒𝑥𝑒</m:t>
                    </m:r>
                    <m:r>
                      <a:rPr lang="en-US" sz="3100" b="0" i="1" smtClean="0">
                        <a:latin typeface="Cambria Math"/>
                      </a:rPr>
                      <m:t>(</m:t>
                    </m:r>
                    <m:r>
                      <a:rPr lang="en-US" sz="3100" b="0" i="1" smtClean="0">
                        <a:latin typeface="Cambria Math"/>
                      </a:rPr>
                      <m:t>𝑏</m:t>
                    </m:r>
                    <m:r>
                      <a:rPr lang="en-US" sz="3100" b="0" i="1" smtClean="0">
                        <a:latin typeface="Cambria Math"/>
                      </a:rPr>
                      <m:t>)</m:t>
                    </m:r>
                  </m:oMath>
                </a14:m>
                <a:r>
                  <a:rPr lang="en-US" sz="3100" dirty="0" smtClean="0"/>
                  <a:t> is the same as </a:t>
                </a:r>
                <a14:m>
                  <m:oMath xmlns:m="http://schemas.openxmlformats.org/officeDocument/2006/math">
                    <m:r>
                      <a:rPr lang="en-US" sz="3100" i="1">
                        <a:latin typeface="Cambria Math"/>
                      </a:rPr>
                      <m:t>𝛼</m:t>
                    </m:r>
                  </m:oMath>
                </a14:m>
                <a:r>
                  <a:rPr lang="en-US" sz="3100" dirty="0" smtClean="0"/>
                  <a:t> with the crashes removed, and</a:t>
                </a:r>
              </a:p>
              <a:p>
                <a:pPr lvl="1"/>
                <a14:m>
                  <m:oMath xmlns:m="http://schemas.openxmlformats.org/officeDocument/2006/math">
                    <m:r>
                      <a:rPr lang="en-US" sz="3100" i="1">
                        <a:latin typeface="Cambria Math"/>
                      </a:rPr>
                      <m:t>𝛼</m:t>
                    </m:r>
                    <m:r>
                      <a:rPr lang="en-US" sz="3100" i="1">
                        <a:latin typeface="Cambria Math"/>
                      </a:rPr>
                      <m:t> </m:t>
                    </m:r>
                  </m:oMath>
                </a14:m>
                <a:r>
                  <a:rPr lang="en-US" sz="3100" dirty="0" smtClean="0"/>
                  <a:t>restricted to the FD events is in </a:t>
                </a:r>
                <a14:m>
                  <m:oMath xmlns:m="http://schemas.openxmlformats.org/officeDocument/2006/math">
                    <m:r>
                      <a:rPr lang="en-US" sz="3100" i="1">
                        <a:latin typeface="Cambria Math"/>
                      </a:rPr>
                      <m:t>𝑇</m:t>
                    </m:r>
                    <m:r>
                      <a:rPr lang="en-US" sz="3100" b="0" i="1" smtClean="0">
                        <a:latin typeface="Cambria Math"/>
                      </a:rPr>
                      <m:t>.</m:t>
                    </m:r>
                  </m:oMath>
                </a14:m>
                <a:endParaRPr lang="en-US" sz="3100" dirty="0" smtClean="0"/>
              </a:p>
              <a:p>
                <a:pPr marL="0"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95400"/>
                <a:ext cx="8458200" cy="5410200"/>
              </a:xfrm>
              <a:blipFill rotWithShape="1">
                <a:blip r:embed="rId3"/>
                <a:stretch>
                  <a:fillRect l="-937" t="-2142" r="-14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80</a:t>
            </a:fld>
            <a:endParaRPr lang="en-US"/>
          </a:p>
        </p:txBody>
      </p:sp>
      <mc:AlternateContent xmlns:mc="http://schemas.openxmlformats.org/markup-compatibility/2006" xmlns:a14="http://schemas.microsoft.com/office/drawing/2010/main">
        <mc:Choice Requires="a14">
          <p:sp>
            <p:nvSpPr>
              <p:cNvPr id="6" name="Title 4"/>
              <p:cNvSpPr>
                <a:spLocks noGrp="1"/>
              </p:cNvSpPr>
              <p:nvPr>
                <p:ph type="title"/>
              </p:nvPr>
            </p:nvSpPr>
            <p:spPr>
              <a:xfrm>
                <a:off x="457200" y="152400"/>
                <a:ext cx="8229600" cy="1143000"/>
              </a:xfrm>
            </p:spPr>
            <p:txBody>
              <a:bodyPr>
                <a:normAutofit/>
              </a:bodyPr>
              <a:lstStyle/>
              <a:p>
                <a:r>
                  <a:rPr lang="en-US" dirty="0"/>
                  <a:t>E</a:t>
                </a:r>
                <a:r>
                  <a:rPr lang="en-US" dirty="0" smtClean="0"/>
                  <a:t>xecution tree for a DAG </a:t>
                </a:r>
                <a14:m>
                  <m:oMath xmlns:m="http://schemas.openxmlformats.org/officeDocument/2006/math">
                    <m:r>
                      <a:rPr lang="en-US" i="1">
                        <a:latin typeface="Cambria Math"/>
                      </a:rPr>
                      <m:t>𝐺</m:t>
                    </m:r>
                  </m:oMath>
                </a14:m>
                <a:r>
                  <a:rPr lang="en-US" dirty="0"/>
                  <a:t> </a:t>
                </a:r>
              </a:p>
            </p:txBody>
          </p:sp>
        </mc:Choice>
        <mc:Fallback xmlns="">
          <p:sp>
            <p:nvSpPr>
              <p:cNvPr id="6" name="Title 4"/>
              <p:cNvSpPr>
                <a:spLocks noGrp="1" noRot="1" noChangeAspect="1" noMove="1" noResize="1" noEditPoints="1" noAdjustHandles="1" noChangeArrowheads="1" noChangeShapeType="1" noTextEdit="1"/>
              </p:cNvSpPr>
              <p:nvPr>
                <p:ph type="title"/>
              </p:nvPr>
            </p:nvSpPr>
            <p:spPr>
              <a:xfrm>
                <a:off x="457200" y="152400"/>
                <a:ext cx="8229600" cy="1143000"/>
              </a:xfrm>
              <a:blipFill rotWithShape="1">
                <a:blip r:embed="rId4"/>
                <a:stretch>
                  <a:fillRect b="-8511"/>
                </a:stretch>
              </a:blipFill>
            </p:spPr>
            <p:txBody>
              <a:bodyPr/>
              <a:lstStyle/>
              <a:p>
                <a:r>
                  <a:rPr lang="en-US">
                    <a:noFill/>
                  </a:rPr>
                  <a:t> </a:t>
                </a:r>
              </a:p>
            </p:txBody>
          </p:sp>
        </mc:Fallback>
      </mc:AlternateContent>
    </p:spTree>
    <p:extLst>
      <p:ext uri="{BB962C8B-B14F-4D97-AF65-F5344CB8AC3E}">
        <p14:creationId xmlns:p14="http://schemas.microsoft.com/office/powerpoint/2010/main" val="76960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Execution tree for DAG </a:t>
                </a:r>
                <a14:m>
                  <m:oMath xmlns:m="http://schemas.openxmlformats.org/officeDocument/2006/math">
                    <m:r>
                      <a:rPr lang="en-US" i="1">
                        <a:latin typeface="Cambria Math"/>
                      </a:rPr>
                      <m:t>𝐺</m:t>
                    </m:r>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524000"/>
                <a:ext cx="8382000" cy="4876800"/>
              </a:xfrm>
            </p:spPr>
            <p:txBody>
              <a:bodyPr>
                <a:normAutofit fontScale="70000" lnSpcReduction="20000"/>
              </a:bodyPr>
              <a:lstStyle/>
              <a:p>
                <a:r>
                  <a:rPr lang="en-US" sz="3400" dirty="0" smtClean="0">
                    <a:solidFill>
                      <a:schemeClr val="accent2">
                        <a:lumMod val="75000"/>
                      </a:schemeClr>
                    </a:solidFill>
                  </a:rPr>
                  <a:t>Theorem:  </a:t>
                </a:r>
                <a:r>
                  <a:rPr lang="en-US" sz="3400" dirty="0"/>
                  <a:t>Let </a:t>
                </a:r>
                <a14:m>
                  <m:oMath xmlns:m="http://schemas.openxmlformats.org/officeDocument/2006/math">
                    <m:r>
                      <a:rPr lang="en-US" sz="3400" i="1">
                        <a:latin typeface="Cambria Math"/>
                      </a:rPr>
                      <m:t>𝐷</m:t>
                    </m:r>
                    <m:r>
                      <a:rPr lang="en-US" sz="3400" i="1">
                        <a:latin typeface="Cambria Math"/>
                      </a:rPr>
                      <m:t>=(</m:t>
                    </m:r>
                    <m:r>
                      <a:rPr lang="en-US" sz="3400" i="1">
                        <a:latin typeface="Cambria Math"/>
                      </a:rPr>
                      <m:t>𝐼</m:t>
                    </m:r>
                    <m:r>
                      <a:rPr lang="en-US" sz="3400" i="1">
                        <a:latin typeface="Cambria Math"/>
                      </a:rPr>
                      <m:t>,</m:t>
                    </m:r>
                    <m:r>
                      <a:rPr lang="en-US" sz="3400" i="1">
                        <a:latin typeface="Cambria Math"/>
                      </a:rPr>
                      <m:t>𝑂</m:t>
                    </m:r>
                    <m:r>
                      <a:rPr lang="en-US" sz="3400" i="1">
                        <a:latin typeface="Cambria Math"/>
                      </a:rPr>
                      <m:t>,</m:t>
                    </m:r>
                    <m:r>
                      <a:rPr lang="en-US" sz="3400" i="1">
                        <a:latin typeface="Cambria Math"/>
                      </a:rPr>
                      <m:t>𝑇</m:t>
                    </m:r>
                    <m:r>
                      <a:rPr lang="en-US" sz="3400" i="1">
                        <a:latin typeface="Cambria Math"/>
                      </a:rPr>
                      <m:t>)</m:t>
                    </m:r>
                  </m:oMath>
                </a14:m>
                <a:r>
                  <a:rPr lang="en-US" sz="3400" dirty="0"/>
                  <a:t> be a strong-sampling FD, </a:t>
                </a:r>
                <a14:m>
                  <m:oMath xmlns:m="http://schemas.openxmlformats.org/officeDocument/2006/math">
                    <m:r>
                      <a:rPr lang="en-US" sz="3400" i="1">
                        <a:latin typeface="Cambria Math"/>
                      </a:rPr>
                      <m:t>𝐺</m:t>
                    </m:r>
                    <m:r>
                      <a:rPr lang="en-US" sz="3400">
                        <a:latin typeface="Cambria Math"/>
                      </a:rPr>
                      <m:t> </m:t>
                    </m:r>
                  </m:oMath>
                </a14:m>
                <a:r>
                  <a:rPr lang="en-US" sz="3400" dirty="0"/>
                  <a:t>a viable observation for </a:t>
                </a:r>
                <a14:m>
                  <m:oMath xmlns:m="http://schemas.openxmlformats.org/officeDocument/2006/math">
                    <m:r>
                      <a:rPr lang="en-US" sz="3400" i="1">
                        <a:latin typeface="Cambria Math"/>
                      </a:rPr>
                      <m:t>𝐷</m:t>
                    </m:r>
                  </m:oMath>
                </a14:m>
                <a:r>
                  <a:rPr lang="en-US" sz="3400" dirty="0"/>
                  <a:t>.  For every fair branch </a:t>
                </a:r>
                <a14:m>
                  <m:oMath xmlns:m="http://schemas.openxmlformats.org/officeDocument/2006/math">
                    <m:r>
                      <a:rPr lang="en-US" sz="3400" i="1">
                        <a:latin typeface="Cambria Math"/>
                      </a:rPr>
                      <m:t>𝑏</m:t>
                    </m:r>
                  </m:oMath>
                </a14:m>
                <a:r>
                  <a:rPr lang="en-US" sz="3400" dirty="0"/>
                  <a:t> of the tree, there is a fair execution </a:t>
                </a:r>
                <a14:m>
                  <m:oMath xmlns:m="http://schemas.openxmlformats.org/officeDocument/2006/math">
                    <m:r>
                      <a:rPr lang="en-US" sz="3400" i="1">
                        <a:latin typeface="Cambria Math"/>
                      </a:rPr>
                      <m:t>𝛼</m:t>
                    </m:r>
                    <m:r>
                      <a:rPr lang="en-US" sz="3400" i="1">
                        <a:latin typeface="Cambria Math"/>
                      </a:rPr>
                      <m:t> </m:t>
                    </m:r>
                  </m:oMath>
                </a14:m>
                <a:r>
                  <a:rPr lang="en-US" sz="3400" dirty="0"/>
                  <a:t>of </a:t>
                </a:r>
                <a14:m>
                  <m:oMath xmlns:m="http://schemas.openxmlformats.org/officeDocument/2006/math">
                    <m:r>
                      <a:rPr lang="en-US" sz="3400" i="1">
                        <a:latin typeface="Cambria Math"/>
                      </a:rPr>
                      <m:t>𝐴</m:t>
                    </m:r>
                    <m:r>
                      <a:rPr lang="en-US" sz="3400" i="1">
                        <a:latin typeface="Cambria Math"/>
                      </a:rPr>
                      <m:t> </m:t>
                    </m:r>
                  </m:oMath>
                </a14:m>
                <a:r>
                  <a:rPr lang="en-US" sz="3400" dirty="0"/>
                  <a:t>with </a:t>
                </a:r>
                <a14:m>
                  <m:oMath xmlns:m="http://schemas.openxmlformats.org/officeDocument/2006/math">
                    <m:r>
                      <a:rPr lang="en-US" sz="3400" i="1">
                        <a:latin typeface="Cambria Math"/>
                      </a:rPr>
                      <m:t>𝐷</m:t>
                    </m:r>
                  </m:oMath>
                </a14:m>
                <a:r>
                  <a:rPr lang="en-US" sz="3400" dirty="0"/>
                  <a:t> such that :</a:t>
                </a:r>
              </a:p>
              <a:p>
                <a:pPr lvl="1"/>
                <a14:m>
                  <m:oMath xmlns:m="http://schemas.openxmlformats.org/officeDocument/2006/math">
                    <m:r>
                      <a:rPr lang="en-US" sz="3100" i="1">
                        <a:latin typeface="Cambria Math"/>
                      </a:rPr>
                      <m:t>𝑒𝑥𝑒</m:t>
                    </m:r>
                    <m:r>
                      <a:rPr lang="en-US" sz="3100" i="1">
                        <a:latin typeface="Cambria Math"/>
                      </a:rPr>
                      <m:t>(</m:t>
                    </m:r>
                    <m:r>
                      <a:rPr lang="en-US" sz="3100" i="1">
                        <a:latin typeface="Cambria Math"/>
                      </a:rPr>
                      <m:t>𝑏</m:t>
                    </m:r>
                    <m:r>
                      <a:rPr lang="en-US" sz="3100" i="1">
                        <a:latin typeface="Cambria Math"/>
                      </a:rPr>
                      <m:t>)</m:t>
                    </m:r>
                  </m:oMath>
                </a14:m>
                <a:r>
                  <a:rPr lang="en-US" sz="3100" dirty="0"/>
                  <a:t> is </a:t>
                </a:r>
                <a14:m>
                  <m:oMath xmlns:m="http://schemas.openxmlformats.org/officeDocument/2006/math">
                    <m:r>
                      <a:rPr lang="en-US" sz="3100" i="1">
                        <a:latin typeface="Cambria Math"/>
                      </a:rPr>
                      <m:t>𝛼</m:t>
                    </m:r>
                  </m:oMath>
                </a14:m>
                <a:r>
                  <a:rPr lang="en-US" sz="3100" dirty="0"/>
                  <a:t> with the crashes  removed, and</a:t>
                </a:r>
              </a:p>
              <a:p>
                <a:pPr lvl="1"/>
                <a14:m>
                  <m:oMath xmlns:m="http://schemas.openxmlformats.org/officeDocument/2006/math">
                    <m:r>
                      <a:rPr lang="en-US" sz="3100" i="1">
                        <a:latin typeface="Cambria Math"/>
                      </a:rPr>
                      <m:t>𝛼</m:t>
                    </m:r>
                    <m:r>
                      <a:rPr lang="en-US" sz="3100" i="1">
                        <a:latin typeface="Cambria Math"/>
                      </a:rPr>
                      <m:t> </m:t>
                    </m:r>
                  </m:oMath>
                </a14:m>
                <a:r>
                  <a:rPr lang="en-US" sz="3100" dirty="0"/>
                  <a:t>restricted to the FD events is in </a:t>
                </a:r>
                <a14:m>
                  <m:oMath xmlns:m="http://schemas.openxmlformats.org/officeDocument/2006/math">
                    <m:r>
                      <a:rPr lang="en-US" sz="3100" i="1">
                        <a:latin typeface="Cambria Math"/>
                      </a:rPr>
                      <m:t>𝑇</m:t>
                    </m:r>
                    <m:r>
                      <a:rPr lang="en-US" sz="3100" i="1">
                        <a:latin typeface="Cambria Math"/>
                      </a:rPr>
                      <m:t>.</m:t>
                    </m:r>
                  </m:oMath>
                </a14:m>
                <a:endParaRPr lang="en-US" sz="3100" dirty="0" smtClean="0"/>
              </a:p>
              <a:p>
                <a:r>
                  <a:rPr lang="en-US" sz="3400" dirty="0" smtClean="0">
                    <a:solidFill>
                      <a:schemeClr val="accent2">
                        <a:lumMod val="75000"/>
                      </a:schemeClr>
                    </a:solidFill>
                  </a:rPr>
                  <a:t>Proof idea:  </a:t>
                </a:r>
              </a:p>
              <a:p>
                <a:pPr lvl="1"/>
                <a:r>
                  <a:rPr lang="en-US" sz="3100" dirty="0"/>
                  <a:t>O</a:t>
                </a:r>
                <a:r>
                  <a:rPr lang="en-US" sz="3100" dirty="0" smtClean="0"/>
                  <a:t>btain </a:t>
                </a:r>
                <a14:m>
                  <m:oMath xmlns:m="http://schemas.openxmlformats.org/officeDocument/2006/math">
                    <m:r>
                      <a:rPr lang="en-US" sz="3100" i="1">
                        <a:latin typeface="Cambria Math"/>
                      </a:rPr>
                      <m:t>𝛼</m:t>
                    </m:r>
                    <m:r>
                      <a:rPr lang="en-US" sz="3100" i="1">
                        <a:latin typeface="Cambria Math"/>
                      </a:rPr>
                      <m:t> </m:t>
                    </m:r>
                  </m:oMath>
                </a14:m>
                <a:r>
                  <a:rPr lang="en-US" sz="3100" dirty="0" smtClean="0"/>
                  <a:t>by inserting crashes into </a:t>
                </a:r>
                <a14:m>
                  <m:oMath xmlns:m="http://schemas.openxmlformats.org/officeDocument/2006/math">
                    <m:r>
                      <a:rPr lang="en-US" sz="3100" b="0" i="1" smtClean="0">
                        <a:latin typeface="Cambria Math"/>
                      </a:rPr>
                      <m:t>𝑒𝑥𝑒</m:t>
                    </m:r>
                    <m:d>
                      <m:dPr>
                        <m:ctrlPr>
                          <a:rPr lang="en-US" sz="3100" b="0" i="1" smtClean="0">
                            <a:latin typeface="Cambria Math"/>
                          </a:rPr>
                        </m:ctrlPr>
                      </m:dPr>
                      <m:e>
                        <m:r>
                          <a:rPr lang="en-US" sz="3100" b="0" i="1" smtClean="0">
                            <a:latin typeface="Cambria Math"/>
                          </a:rPr>
                          <m:t>𝑏</m:t>
                        </m:r>
                      </m:e>
                    </m:d>
                  </m:oMath>
                </a14:m>
                <a:r>
                  <a:rPr lang="en-US" sz="3100" dirty="0" smtClean="0"/>
                  <a:t>, as follows.</a:t>
                </a:r>
              </a:p>
              <a:p>
                <a:pPr lvl="1"/>
                <a:r>
                  <a:rPr lang="en-US" sz="3100" dirty="0" smtClean="0"/>
                  <a:t>Since </a:t>
                </a:r>
                <a14:m>
                  <m:oMath xmlns:m="http://schemas.openxmlformats.org/officeDocument/2006/math">
                    <m:r>
                      <a:rPr lang="en-US" sz="3100" i="1">
                        <a:latin typeface="Cambria Math"/>
                      </a:rPr>
                      <m:t>𝐺</m:t>
                    </m:r>
                  </m:oMath>
                </a14:m>
                <a:r>
                  <a:rPr lang="en-US" sz="3100" dirty="0" smtClean="0"/>
                  <a:t> is viable, we can identify a </a:t>
                </a:r>
                <a:r>
                  <a:rPr lang="en-US" sz="3100" dirty="0"/>
                  <a:t>topological ordering of </a:t>
                </a:r>
                <a:r>
                  <a:rPr lang="en-US" sz="3100" dirty="0" smtClean="0"/>
                  <a:t>all the </a:t>
                </a:r>
                <a:r>
                  <a:rPr lang="en-US" sz="3100" dirty="0"/>
                  <a:t>vertices of </a:t>
                </a:r>
                <a14:m>
                  <m:oMath xmlns:m="http://schemas.openxmlformats.org/officeDocument/2006/math">
                    <m:r>
                      <a:rPr lang="en-US" sz="3100" i="1">
                        <a:latin typeface="Cambria Math"/>
                      </a:rPr>
                      <m:t>𝐺</m:t>
                    </m:r>
                  </m:oMath>
                </a14:m>
                <a:r>
                  <a:rPr lang="en-US" sz="3100" dirty="0"/>
                  <a:t> whose event sequence is exactly the output subsequence of </a:t>
                </a:r>
                <a:r>
                  <a:rPr lang="en-US" sz="3100" dirty="0" smtClean="0"/>
                  <a:t>some trace </a:t>
                </a:r>
                <a14:m>
                  <m:oMath xmlns:m="http://schemas.openxmlformats.org/officeDocument/2006/math">
                    <m:r>
                      <a:rPr lang="en-US" sz="3100" i="1">
                        <a:latin typeface="Cambria Math"/>
                      </a:rPr>
                      <m:t>𝑡</m:t>
                    </m:r>
                    <m:r>
                      <a:rPr lang="en-US" sz="3100" i="1">
                        <a:latin typeface="Cambria Math"/>
                      </a:rPr>
                      <m:t>∈</m:t>
                    </m:r>
                    <m:r>
                      <a:rPr lang="en-US" sz="3100" i="1">
                        <a:latin typeface="Cambria Math"/>
                      </a:rPr>
                      <m:t>𝑇</m:t>
                    </m:r>
                  </m:oMath>
                </a14:m>
                <a:r>
                  <a:rPr lang="en-US" sz="3100" dirty="0" smtClean="0"/>
                  <a:t>.  This </a:t>
                </a:r>
                <a14:m>
                  <m:oMath xmlns:m="http://schemas.openxmlformats.org/officeDocument/2006/math">
                    <m:r>
                      <a:rPr lang="en-US" sz="3100" i="1">
                        <a:latin typeface="Cambria Math"/>
                      </a:rPr>
                      <m:t>𝑡</m:t>
                    </m:r>
                    <m:r>
                      <a:rPr lang="en-US" sz="3100" b="0" i="1" smtClean="0">
                        <a:latin typeface="Cambria Math"/>
                      </a:rPr>
                      <m:t> </m:t>
                    </m:r>
                  </m:oMath>
                </a14:m>
                <a:r>
                  <a:rPr lang="en-US" sz="3100" dirty="0" smtClean="0"/>
                  <a:t>includes crashes.</a:t>
                </a:r>
              </a:p>
              <a:p>
                <a:pPr lvl="1"/>
                <a:r>
                  <a:rPr lang="en-US" sz="3100" dirty="0" smtClean="0"/>
                  <a:t>Obtain a strong sampling </a:t>
                </a:r>
                <a14:m>
                  <m:oMath xmlns:m="http://schemas.openxmlformats.org/officeDocument/2006/math">
                    <m:r>
                      <a:rPr lang="en-US" sz="3100" i="1">
                        <a:latin typeface="Cambria Math"/>
                      </a:rPr>
                      <m:t>𝑡</m:t>
                    </m:r>
                    <m:r>
                      <a:rPr lang="en-US" sz="3100" i="1">
                        <a:latin typeface="Cambria Math"/>
                      </a:rPr>
                      <m:t>′</m:t>
                    </m:r>
                  </m:oMath>
                </a14:m>
                <a:r>
                  <a:rPr lang="en-US" sz="3100" dirty="0" smtClean="0"/>
                  <a:t> of </a:t>
                </a:r>
                <a14:m>
                  <m:oMath xmlns:m="http://schemas.openxmlformats.org/officeDocument/2006/math">
                    <m:r>
                      <a:rPr lang="en-US" sz="3100" i="1">
                        <a:latin typeface="Cambria Math"/>
                      </a:rPr>
                      <m:t>𝑡</m:t>
                    </m:r>
                  </m:oMath>
                </a14:m>
                <a:r>
                  <a:rPr lang="en-US" sz="3100" dirty="0" smtClean="0"/>
                  <a:t> whose FD output events are exactly those in </a:t>
                </a:r>
                <a14:m>
                  <m:oMath xmlns:m="http://schemas.openxmlformats.org/officeDocument/2006/math">
                    <m:r>
                      <a:rPr lang="en-US" sz="3100" i="1">
                        <a:latin typeface="Cambria Math"/>
                      </a:rPr>
                      <m:t>𝑒𝑥𝑒</m:t>
                    </m:r>
                    <m:r>
                      <a:rPr lang="en-US" sz="3100" i="1">
                        <a:latin typeface="Cambria Math"/>
                      </a:rPr>
                      <m:t>(</m:t>
                    </m:r>
                    <m:r>
                      <a:rPr lang="en-US" sz="3100" i="1">
                        <a:latin typeface="Cambria Math"/>
                      </a:rPr>
                      <m:t>𝑏</m:t>
                    </m:r>
                    <m:r>
                      <a:rPr lang="en-US" sz="3100" i="1">
                        <a:latin typeface="Cambria Math"/>
                      </a:rPr>
                      <m:t>)</m:t>
                    </m:r>
                  </m:oMath>
                </a14:m>
                <a:r>
                  <a:rPr lang="en-US" sz="3100" dirty="0" smtClean="0"/>
                  <a:t>.  By closure under strong sampling, we also have </a:t>
                </a:r>
                <a14:m>
                  <m:oMath xmlns:m="http://schemas.openxmlformats.org/officeDocument/2006/math">
                    <m:r>
                      <a:rPr lang="en-US" sz="3100" i="1">
                        <a:latin typeface="Cambria Math"/>
                      </a:rPr>
                      <m:t>𝑡</m:t>
                    </m:r>
                    <m:r>
                      <a:rPr lang="en-US" sz="3100" b="0" i="1" smtClean="0">
                        <a:latin typeface="Cambria Math"/>
                      </a:rPr>
                      <m:t>′</m:t>
                    </m:r>
                    <m:r>
                      <a:rPr lang="en-US" sz="3100" i="1">
                        <a:latin typeface="Cambria Math"/>
                      </a:rPr>
                      <m:t>∈</m:t>
                    </m:r>
                    <m:r>
                      <a:rPr lang="en-US" sz="3100" i="1">
                        <a:latin typeface="Cambria Math"/>
                      </a:rPr>
                      <m:t>𝑇</m:t>
                    </m:r>
                  </m:oMath>
                </a14:m>
                <a:r>
                  <a:rPr lang="en-US" sz="3100" dirty="0" smtClean="0"/>
                  <a:t>.  Note that </a:t>
                </a:r>
                <a14:m>
                  <m:oMath xmlns:m="http://schemas.openxmlformats.org/officeDocument/2006/math">
                    <m:r>
                      <a:rPr lang="en-US" sz="3100" i="1">
                        <a:latin typeface="Cambria Math"/>
                      </a:rPr>
                      <m:t>𝑡</m:t>
                    </m:r>
                    <m:r>
                      <a:rPr lang="en-US" sz="3100" b="0" i="1" smtClean="0">
                        <a:latin typeface="Cambria Math"/>
                      </a:rPr>
                      <m:t>′</m:t>
                    </m:r>
                    <m:r>
                      <a:rPr lang="en-US" sz="3100" i="1">
                        <a:latin typeface="Cambria Math"/>
                      </a:rPr>
                      <m:t> </m:t>
                    </m:r>
                  </m:oMath>
                </a14:m>
                <a:r>
                  <a:rPr lang="en-US" sz="3100" dirty="0"/>
                  <a:t>includes </a:t>
                </a:r>
                <a:r>
                  <a:rPr lang="en-US" sz="3100" dirty="0" smtClean="0"/>
                  <a:t>crashes.</a:t>
                </a:r>
                <a:endParaRPr lang="en-US" sz="3100" dirty="0"/>
              </a:p>
              <a:p>
                <a:pPr lvl="1"/>
                <a:r>
                  <a:rPr lang="en-US" sz="3100" dirty="0" smtClean="0"/>
                  <a:t>Insert </a:t>
                </a:r>
                <a:r>
                  <a:rPr lang="en-US" sz="3100" dirty="0"/>
                  <a:t>crashes into  </a:t>
                </a:r>
                <a14:m>
                  <m:oMath xmlns:m="http://schemas.openxmlformats.org/officeDocument/2006/math">
                    <m:r>
                      <a:rPr lang="en-US" sz="3100" i="1">
                        <a:latin typeface="Cambria Math"/>
                      </a:rPr>
                      <m:t>𝑒𝑥𝑒</m:t>
                    </m:r>
                    <m:d>
                      <m:dPr>
                        <m:ctrlPr>
                          <a:rPr lang="en-US" sz="3100" i="1">
                            <a:latin typeface="Cambria Math"/>
                          </a:rPr>
                        </m:ctrlPr>
                      </m:dPr>
                      <m:e>
                        <m:r>
                          <a:rPr lang="en-US" sz="3100" i="1">
                            <a:latin typeface="Cambria Math"/>
                          </a:rPr>
                          <m:t>𝑏</m:t>
                        </m:r>
                      </m:e>
                    </m:d>
                  </m:oMath>
                </a14:m>
                <a:r>
                  <a:rPr lang="en-US" sz="3100" dirty="0"/>
                  <a:t> </a:t>
                </a:r>
                <a:r>
                  <a:rPr lang="en-US" sz="3100" dirty="0" smtClean="0"/>
                  <a:t>in the positions at which they occur in </a:t>
                </a:r>
                <a14:m>
                  <m:oMath xmlns:m="http://schemas.openxmlformats.org/officeDocument/2006/math">
                    <m:r>
                      <a:rPr lang="en-US" sz="3100" i="1">
                        <a:latin typeface="Cambria Math"/>
                      </a:rPr>
                      <m:t>𝑡</m:t>
                    </m:r>
                    <m:r>
                      <a:rPr lang="en-US" sz="3100" i="1">
                        <a:latin typeface="Cambria Math"/>
                      </a:rPr>
                      <m:t>′</m:t>
                    </m:r>
                  </m:oMath>
                </a14:m>
                <a:r>
                  <a:rPr lang="en-US" sz="3100" dirty="0" smtClean="0"/>
                  <a:t>, to </a:t>
                </a:r>
                <a:r>
                  <a:rPr lang="en-US" sz="3100" dirty="0"/>
                  <a:t>get </a:t>
                </a:r>
                <a14:m>
                  <m:oMath xmlns:m="http://schemas.openxmlformats.org/officeDocument/2006/math">
                    <m:r>
                      <a:rPr lang="en-US" sz="3100" i="1">
                        <a:latin typeface="Cambria Math"/>
                      </a:rPr>
                      <m:t>𝛼</m:t>
                    </m:r>
                  </m:oMath>
                </a14:m>
                <a:r>
                  <a:rPr lang="en-US" sz="3100" dirty="0" smtClean="0"/>
                  <a:t>.</a:t>
                </a:r>
                <a:endParaRPr lang="en-US" sz="31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524000"/>
                <a:ext cx="8382000" cy="4876800"/>
              </a:xfrm>
              <a:blipFill rotWithShape="1">
                <a:blip r:embed="rId4"/>
                <a:stretch>
                  <a:fillRect l="-945" t="-2375" r="-13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81</a:t>
            </a:fld>
            <a:endParaRPr lang="en-US"/>
          </a:p>
        </p:txBody>
      </p:sp>
    </p:spTree>
    <p:extLst>
      <p:ext uri="{BB962C8B-B14F-4D97-AF65-F5344CB8AC3E}">
        <p14:creationId xmlns:p14="http://schemas.microsoft.com/office/powerpoint/2010/main" val="295590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Execution tree for DAG </a:t>
                </a:r>
                <a14:m>
                  <m:oMath xmlns:m="http://schemas.openxmlformats.org/officeDocument/2006/math">
                    <m:r>
                      <a:rPr lang="en-US" i="1">
                        <a:latin typeface="Cambria Math"/>
                      </a:rPr>
                      <m:t>𝐺</m:t>
                    </m:r>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3"/>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sz="3400" dirty="0" smtClean="0">
                    <a:solidFill>
                      <a:schemeClr val="accent2">
                        <a:lumMod val="75000"/>
                      </a:schemeClr>
                    </a:solidFill>
                  </a:rPr>
                  <a:t>Theorem:  </a:t>
                </a:r>
                <a:r>
                  <a:rPr lang="en-US" sz="3400" dirty="0"/>
                  <a:t>Let </a:t>
                </a:r>
                <a14:m>
                  <m:oMath xmlns:m="http://schemas.openxmlformats.org/officeDocument/2006/math">
                    <m:r>
                      <a:rPr lang="en-US" sz="3400" i="1">
                        <a:latin typeface="Cambria Math"/>
                      </a:rPr>
                      <m:t>𝐷</m:t>
                    </m:r>
                    <m:r>
                      <a:rPr lang="en-US" sz="3400" i="1">
                        <a:latin typeface="Cambria Math"/>
                      </a:rPr>
                      <m:t>=(</m:t>
                    </m:r>
                    <m:r>
                      <a:rPr lang="en-US" sz="3400" i="1">
                        <a:latin typeface="Cambria Math"/>
                      </a:rPr>
                      <m:t>𝐼</m:t>
                    </m:r>
                    <m:r>
                      <a:rPr lang="en-US" sz="3400" i="1">
                        <a:latin typeface="Cambria Math"/>
                      </a:rPr>
                      <m:t>,</m:t>
                    </m:r>
                    <m:r>
                      <a:rPr lang="en-US" sz="3400" i="1">
                        <a:latin typeface="Cambria Math"/>
                      </a:rPr>
                      <m:t>𝑂</m:t>
                    </m:r>
                    <m:r>
                      <a:rPr lang="en-US" sz="3400" i="1">
                        <a:latin typeface="Cambria Math"/>
                      </a:rPr>
                      <m:t>,</m:t>
                    </m:r>
                    <m:r>
                      <a:rPr lang="en-US" sz="3400" i="1">
                        <a:latin typeface="Cambria Math"/>
                      </a:rPr>
                      <m:t>𝑇</m:t>
                    </m:r>
                    <m:r>
                      <a:rPr lang="en-US" sz="3400" i="1">
                        <a:latin typeface="Cambria Math"/>
                      </a:rPr>
                      <m:t>)</m:t>
                    </m:r>
                  </m:oMath>
                </a14:m>
                <a:r>
                  <a:rPr lang="en-US" sz="3400" dirty="0"/>
                  <a:t> be a strong-sampling FD, </a:t>
                </a:r>
                <a14:m>
                  <m:oMath xmlns:m="http://schemas.openxmlformats.org/officeDocument/2006/math">
                    <m:r>
                      <a:rPr lang="en-US" sz="3400" i="1">
                        <a:latin typeface="Cambria Math"/>
                      </a:rPr>
                      <m:t>𝐺</m:t>
                    </m:r>
                    <m:r>
                      <a:rPr lang="en-US" sz="3400">
                        <a:latin typeface="Cambria Math"/>
                      </a:rPr>
                      <m:t> </m:t>
                    </m:r>
                  </m:oMath>
                </a14:m>
                <a:r>
                  <a:rPr lang="en-US" sz="3400" dirty="0"/>
                  <a:t>a viable observation for </a:t>
                </a:r>
                <a14:m>
                  <m:oMath xmlns:m="http://schemas.openxmlformats.org/officeDocument/2006/math">
                    <m:r>
                      <a:rPr lang="en-US" sz="3400" i="1">
                        <a:latin typeface="Cambria Math"/>
                      </a:rPr>
                      <m:t>𝐷</m:t>
                    </m:r>
                  </m:oMath>
                </a14:m>
                <a:r>
                  <a:rPr lang="en-US" sz="3400" dirty="0"/>
                  <a:t>.  For every fair branch </a:t>
                </a:r>
                <a14:m>
                  <m:oMath xmlns:m="http://schemas.openxmlformats.org/officeDocument/2006/math">
                    <m:r>
                      <a:rPr lang="en-US" sz="3400" i="1">
                        <a:latin typeface="Cambria Math"/>
                      </a:rPr>
                      <m:t>𝑏</m:t>
                    </m:r>
                  </m:oMath>
                </a14:m>
                <a:r>
                  <a:rPr lang="en-US" sz="3400" dirty="0"/>
                  <a:t> of the tree, there is a fair execution </a:t>
                </a:r>
                <a14:m>
                  <m:oMath xmlns:m="http://schemas.openxmlformats.org/officeDocument/2006/math">
                    <m:r>
                      <a:rPr lang="en-US" sz="3400" i="1">
                        <a:latin typeface="Cambria Math"/>
                      </a:rPr>
                      <m:t>𝛼</m:t>
                    </m:r>
                    <m:r>
                      <a:rPr lang="en-US" sz="3400" i="1">
                        <a:latin typeface="Cambria Math"/>
                      </a:rPr>
                      <m:t> </m:t>
                    </m:r>
                  </m:oMath>
                </a14:m>
                <a:r>
                  <a:rPr lang="en-US" sz="3400" dirty="0"/>
                  <a:t>of </a:t>
                </a:r>
                <a14:m>
                  <m:oMath xmlns:m="http://schemas.openxmlformats.org/officeDocument/2006/math">
                    <m:r>
                      <a:rPr lang="en-US" sz="3400" i="1">
                        <a:latin typeface="Cambria Math"/>
                      </a:rPr>
                      <m:t>𝐴</m:t>
                    </m:r>
                    <m:r>
                      <a:rPr lang="en-US" sz="3400" i="1">
                        <a:latin typeface="Cambria Math"/>
                      </a:rPr>
                      <m:t> </m:t>
                    </m:r>
                  </m:oMath>
                </a14:m>
                <a:r>
                  <a:rPr lang="en-US" sz="3400" dirty="0"/>
                  <a:t>with </a:t>
                </a:r>
                <a14:m>
                  <m:oMath xmlns:m="http://schemas.openxmlformats.org/officeDocument/2006/math">
                    <m:r>
                      <a:rPr lang="en-US" sz="3400" i="1">
                        <a:latin typeface="Cambria Math"/>
                      </a:rPr>
                      <m:t>𝐷</m:t>
                    </m:r>
                  </m:oMath>
                </a14:m>
                <a:r>
                  <a:rPr lang="en-US" sz="3400" dirty="0"/>
                  <a:t> such that :</a:t>
                </a:r>
              </a:p>
              <a:p>
                <a:pPr lvl="1"/>
                <a14:m>
                  <m:oMath xmlns:m="http://schemas.openxmlformats.org/officeDocument/2006/math">
                    <m:r>
                      <a:rPr lang="en-US" sz="3100" i="1">
                        <a:latin typeface="Cambria Math"/>
                      </a:rPr>
                      <m:t>𝑒𝑥𝑒</m:t>
                    </m:r>
                    <m:r>
                      <a:rPr lang="en-US" sz="3100" i="1">
                        <a:latin typeface="Cambria Math"/>
                      </a:rPr>
                      <m:t>(</m:t>
                    </m:r>
                    <m:r>
                      <a:rPr lang="en-US" sz="3100" i="1">
                        <a:latin typeface="Cambria Math"/>
                      </a:rPr>
                      <m:t>𝑏</m:t>
                    </m:r>
                    <m:r>
                      <a:rPr lang="en-US" sz="3100" i="1">
                        <a:latin typeface="Cambria Math"/>
                      </a:rPr>
                      <m:t>)</m:t>
                    </m:r>
                  </m:oMath>
                </a14:m>
                <a:r>
                  <a:rPr lang="en-US" sz="3100" dirty="0"/>
                  <a:t> is </a:t>
                </a:r>
                <a14:m>
                  <m:oMath xmlns:m="http://schemas.openxmlformats.org/officeDocument/2006/math">
                    <m:r>
                      <a:rPr lang="en-US" sz="3100" i="1">
                        <a:latin typeface="Cambria Math"/>
                      </a:rPr>
                      <m:t>𝛼</m:t>
                    </m:r>
                  </m:oMath>
                </a14:m>
                <a:r>
                  <a:rPr lang="en-US" sz="3100" dirty="0"/>
                  <a:t> with the crashes  removed, and</a:t>
                </a:r>
              </a:p>
              <a:p>
                <a:pPr lvl="1"/>
                <a14:m>
                  <m:oMath xmlns:m="http://schemas.openxmlformats.org/officeDocument/2006/math">
                    <m:r>
                      <a:rPr lang="en-US" sz="3100" i="1">
                        <a:latin typeface="Cambria Math"/>
                      </a:rPr>
                      <m:t>𝛼</m:t>
                    </m:r>
                    <m:r>
                      <a:rPr lang="en-US" sz="3100" i="1">
                        <a:latin typeface="Cambria Math"/>
                      </a:rPr>
                      <m:t> </m:t>
                    </m:r>
                  </m:oMath>
                </a14:m>
                <a:r>
                  <a:rPr lang="en-US" sz="3100" dirty="0"/>
                  <a:t>restricted to the FD events is in </a:t>
                </a:r>
                <a14:m>
                  <m:oMath xmlns:m="http://schemas.openxmlformats.org/officeDocument/2006/math">
                    <m:r>
                      <a:rPr lang="en-US" sz="3100" i="1">
                        <a:latin typeface="Cambria Math"/>
                      </a:rPr>
                      <m:t>𝑇</m:t>
                    </m:r>
                    <m:r>
                      <a:rPr lang="en-US" sz="3100" i="1">
                        <a:latin typeface="Cambria Math"/>
                      </a:rPr>
                      <m:t>.</m:t>
                    </m:r>
                  </m:oMath>
                </a14:m>
                <a:endParaRPr lang="en-US" sz="3100" dirty="0" smtClean="0"/>
              </a:p>
              <a:p>
                <a:pPr lvl="1"/>
                <a:endParaRPr lang="en-US" sz="3100" dirty="0" smtClean="0"/>
              </a:p>
              <a:p>
                <a:r>
                  <a:rPr lang="en-US" sz="3500" dirty="0" smtClean="0">
                    <a:solidFill>
                      <a:schemeClr val="accent2">
                        <a:lumMod val="75000"/>
                      </a:schemeClr>
                    </a:solidFill>
                  </a:rPr>
                  <a:t>Summary:</a:t>
                </a:r>
                <a:r>
                  <a:rPr lang="en-US" sz="3500" dirty="0" smtClean="0"/>
                  <a:t>  The execution tree describes fair executions in which </a:t>
                </a:r>
                <a14:m>
                  <m:oMath xmlns:m="http://schemas.openxmlformats.org/officeDocument/2006/math">
                    <m:r>
                      <a:rPr lang="en-US" sz="3600" i="1">
                        <a:latin typeface="Cambria Math"/>
                      </a:rPr>
                      <m:t>𝐴</m:t>
                    </m:r>
                    <m:r>
                      <a:rPr lang="en-US" sz="3600" i="1">
                        <a:latin typeface="Cambria Math"/>
                      </a:rPr>
                      <m:t> </m:t>
                    </m:r>
                  </m:oMath>
                </a14:m>
                <a:r>
                  <a:rPr lang="en-US" sz="3600" dirty="0" smtClean="0"/>
                  <a:t>solves consensus using certain traces of </a:t>
                </a:r>
                <a14:m>
                  <m:oMath xmlns:m="http://schemas.openxmlformats.org/officeDocument/2006/math">
                    <m:r>
                      <a:rPr lang="en-US" sz="3600" i="1">
                        <a:latin typeface="Cambria Math"/>
                      </a:rPr>
                      <m:t>𝐷</m:t>
                    </m:r>
                    <m:r>
                      <a:rPr lang="en-US" sz="3600" b="0" i="0" smtClean="0">
                        <a:latin typeface="Cambria Math"/>
                      </a:rPr>
                      <m:t>− </m:t>
                    </m:r>
                  </m:oMath>
                </a14:m>
                <a:r>
                  <a:rPr lang="en-US" sz="3500" dirty="0" smtClean="0"/>
                  <a:t>those compatible with a particular observation DAG.</a:t>
                </a:r>
              </a:p>
              <a:p>
                <a:endParaRPr lang="en-US" sz="3500" dirty="0" smtClean="0"/>
              </a:p>
              <a:p>
                <a:r>
                  <a:rPr lang="en-US" sz="3500" dirty="0" smtClean="0">
                    <a:solidFill>
                      <a:schemeClr val="accent2">
                        <a:lumMod val="75000"/>
                      </a:schemeClr>
                    </a:solidFill>
                  </a:rPr>
                  <a:t>Q:  </a:t>
                </a:r>
                <a:r>
                  <a:rPr lang="en-US" sz="3500" dirty="0" smtClean="0"/>
                  <a:t>How does the decision get made?</a:t>
                </a:r>
              </a:p>
              <a:p>
                <a:pPr lvl="1"/>
                <a:endParaRPr lang="en-US" sz="31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1185" t="-2695" r="-1704" b="-4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82</a:t>
            </a:fld>
            <a:endParaRPr lang="en-US"/>
          </a:p>
        </p:txBody>
      </p:sp>
    </p:spTree>
    <p:extLst>
      <p:ext uri="{BB962C8B-B14F-4D97-AF65-F5344CB8AC3E}">
        <p14:creationId xmlns:p14="http://schemas.microsoft.com/office/powerpoint/2010/main" val="331357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Decider gadgets</a:t>
            </a:r>
            <a:endParaRPr lang="en-US" dirty="0"/>
          </a:p>
        </p:txBody>
      </p:sp>
      <p:sp>
        <p:nvSpPr>
          <p:cNvPr id="3" name="Content Placeholder 2"/>
          <p:cNvSpPr>
            <a:spLocks noGrp="1"/>
          </p:cNvSpPr>
          <p:nvPr>
            <p:ph idx="1"/>
          </p:nvPr>
        </p:nvSpPr>
        <p:spPr/>
        <p:txBody>
          <a:bodyPr>
            <a:normAutofit/>
          </a:bodyPr>
          <a:lstStyle/>
          <a:p>
            <a:r>
              <a:rPr lang="en-US" dirty="0" smtClean="0"/>
              <a:t>The transition from </a:t>
            </a:r>
            <a:r>
              <a:rPr lang="en-US" dirty="0"/>
              <a:t>a bivalent configuration to a univalent configuration </a:t>
            </a:r>
            <a:r>
              <a:rPr lang="en-US" dirty="0" smtClean="0"/>
              <a:t>must happen as a result of a “decider” gadget, which in this case can be either a “fork</a:t>
            </a:r>
            <a:r>
              <a:rPr lang="en-US" dirty="0"/>
              <a:t>” or </a:t>
            </a:r>
            <a:r>
              <a:rPr lang="en-US" dirty="0" smtClean="0"/>
              <a:t>a </a:t>
            </a:r>
            <a:r>
              <a:rPr lang="en-US" dirty="0"/>
              <a:t>“hook</a:t>
            </a:r>
            <a:r>
              <a:rPr lang="en-US" dirty="0" smtClean="0"/>
              <a:t>”:</a:t>
            </a:r>
            <a:endParaRPr lang="en-US" dirty="0"/>
          </a:p>
          <a:p>
            <a:endParaRPr lang="en-US" dirty="0" smtClean="0"/>
          </a:p>
        </p:txBody>
      </p:sp>
      <p:sp>
        <p:nvSpPr>
          <p:cNvPr id="4" name="Slide Number Placeholder 3"/>
          <p:cNvSpPr>
            <a:spLocks noGrp="1"/>
          </p:cNvSpPr>
          <p:nvPr>
            <p:ph type="sldNum" sz="quarter" idx="12"/>
          </p:nvPr>
        </p:nvSpPr>
        <p:spPr/>
        <p:txBody>
          <a:bodyPr/>
          <a:lstStyle/>
          <a:p>
            <a:fld id="{D2A3D09A-7868-461E-AD70-0164CED56359}" type="slidenum">
              <a:rPr lang="en-US" smtClean="0"/>
              <a:t>83</a:t>
            </a:fld>
            <a:endParaRPr lang="en-US"/>
          </a:p>
        </p:txBody>
      </p:sp>
    </p:spTree>
    <p:extLst>
      <p:ext uri="{BB962C8B-B14F-4D97-AF65-F5344CB8AC3E}">
        <p14:creationId xmlns:p14="http://schemas.microsoft.com/office/powerpoint/2010/main" val="1432466825"/>
      </p:ext>
    </p:extLst>
  </p:cSld>
  <p:clrMapOvr>
    <a:masterClrMapping/>
  </p:clrMapOvr>
  <p:transition spd="slow">
    <p:pull/>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761" y="127000"/>
            <a:ext cx="8229600" cy="1143000"/>
          </a:xfrm>
        </p:spPr>
        <p:txBody>
          <a:bodyPr/>
          <a:lstStyle/>
          <a:p>
            <a:r>
              <a:rPr lang="en-US" dirty="0" smtClean="0"/>
              <a:t>Forks and Hooks</a:t>
            </a:r>
            <a:endParaRPr lang="en-US" dirty="0"/>
          </a:p>
        </p:txBody>
      </p:sp>
      <p:sp>
        <p:nvSpPr>
          <p:cNvPr id="4" name="Slide Number Placeholder 3"/>
          <p:cNvSpPr>
            <a:spLocks noGrp="1"/>
          </p:cNvSpPr>
          <p:nvPr>
            <p:ph type="sldNum" sz="quarter" idx="12"/>
          </p:nvPr>
        </p:nvSpPr>
        <p:spPr/>
        <p:txBody>
          <a:bodyPr/>
          <a:lstStyle/>
          <a:p>
            <a:fld id="{D2A3D09A-7868-461E-AD70-0164CED56359}" type="slidenum">
              <a:rPr lang="en-US" smtClean="0"/>
              <a:t>84</a:t>
            </a:fld>
            <a:endParaRPr lang="en-US"/>
          </a:p>
        </p:txBody>
      </p:sp>
      <p:grpSp>
        <p:nvGrpSpPr>
          <p:cNvPr id="23" name="Group 22"/>
          <p:cNvGrpSpPr/>
          <p:nvPr/>
        </p:nvGrpSpPr>
        <p:grpSpPr>
          <a:xfrm>
            <a:off x="402003" y="1409700"/>
            <a:ext cx="2851476" cy="3304633"/>
            <a:chOff x="402003" y="1409700"/>
            <a:chExt cx="2851476" cy="3304633"/>
          </a:xfrm>
        </p:grpSpPr>
        <p:sp>
          <p:nvSpPr>
            <p:cNvPr id="7" name="Oval 6"/>
            <p:cNvSpPr/>
            <p:nvPr/>
          </p:nvSpPr>
          <p:spPr>
            <a:xfrm>
              <a:off x="1468967" y="1409700"/>
              <a:ext cx="685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a:t>
              </a:r>
              <a:endParaRPr lang="en-US" dirty="0"/>
            </a:p>
          </p:txBody>
        </p:sp>
        <p:sp>
          <p:nvSpPr>
            <p:cNvPr id="9" name="Oval 8"/>
            <p:cNvSpPr/>
            <p:nvPr/>
          </p:nvSpPr>
          <p:spPr>
            <a:xfrm>
              <a:off x="1468967" y="2895600"/>
              <a:ext cx="685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cxnSp>
          <p:nvCxnSpPr>
            <p:cNvPr id="11" name="Straight Arrow Connector 10"/>
            <p:cNvCxnSpPr>
              <a:stCxn id="7" idx="4"/>
              <a:endCxn id="9" idx="0"/>
            </p:cNvCxnSpPr>
            <p:nvPr/>
          </p:nvCxnSpPr>
          <p:spPr>
            <a:xfrm>
              <a:off x="1811867" y="1943100"/>
              <a:ext cx="0" cy="952500"/>
            </a:xfrm>
            <a:prstGeom prst="straightConnector1">
              <a:avLst/>
            </a:prstGeom>
            <a:ln w="28575">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533400" y="3810000"/>
              <a:ext cx="685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r>
                <a:rPr lang="en-US" baseline="-25000" dirty="0" smtClean="0"/>
                <a:t>0</a:t>
              </a:r>
              <a:endParaRPr lang="en-US" baseline="-25000" dirty="0"/>
            </a:p>
          </p:txBody>
        </p:sp>
        <p:sp>
          <p:nvSpPr>
            <p:cNvPr id="13" name="Oval 12"/>
            <p:cNvSpPr/>
            <p:nvPr/>
          </p:nvSpPr>
          <p:spPr>
            <a:xfrm>
              <a:off x="2436283" y="3810000"/>
              <a:ext cx="685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r>
                <a:rPr lang="en-US" baseline="-25000" dirty="0" smtClean="0"/>
                <a:t>1</a:t>
              </a:r>
              <a:endParaRPr lang="en-US" baseline="-25000" dirty="0"/>
            </a:p>
          </p:txBody>
        </p:sp>
        <p:cxnSp>
          <p:nvCxnSpPr>
            <p:cNvPr id="15" name="Straight Arrow Connector 14"/>
            <p:cNvCxnSpPr>
              <a:stCxn id="9" idx="3"/>
              <a:endCxn id="12" idx="7"/>
            </p:cNvCxnSpPr>
            <p:nvPr/>
          </p:nvCxnSpPr>
          <p:spPr>
            <a:xfrm flipH="1">
              <a:off x="1118767" y="3350885"/>
              <a:ext cx="450633" cy="53723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5"/>
              <a:endCxn id="13" idx="1"/>
            </p:cNvCxnSpPr>
            <p:nvPr/>
          </p:nvCxnSpPr>
          <p:spPr>
            <a:xfrm>
              <a:off x="2054334" y="3350885"/>
              <a:ext cx="482382" cy="53723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2003" y="4345001"/>
              <a:ext cx="948593" cy="369332"/>
            </a:xfrm>
            <a:prstGeom prst="rect">
              <a:avLst/>
            </a:prstGeom>
            <a:noFill/>
          </p:spPr>
          <p:txBody>
            <a:bodyPr wrap="none" rtlCol="0">
              <a:spAutoFit/>
            </a:bodyPr>
            <a:lstStyle/>
            <a:p>
              <a:r>
                <a:rPr lang="en-US" dirty="0" smtClean="0"/>
                <a:t>0-valent</a:t>
              </a:r>
              <a:endParaRPr lang="en-US" dirty="0"/>
            </a:p>
          </p:txBody>
        </p:sp>
        <p:sp>
          <p:nvSpPr>
            <p:cNvPr id="21" name="TextBox 20"/>
            <p:cNvSpPr txBox="1"/>
            <p:nvPr/>
          </p:nvSpPr>
          <p:spPr>
            <a:xfrm>
              <a:off x="2304886" y="4343372"/>
              <a:ext cx="948593" cy="369332"/>
            </a:xfrm>
            <a:prstGeom prst="rect">
              <a:avLst/>
            </a:prstGeom>
            <a:noFill/>
          </p:spPr>
          <p:txBody>
            <a:bodyPr wrap="none" rtlCol="0">
              <a:spAutoFit/>
            </a:bodyPr>
            <a:lstStyle/>
            <a:p>
              <a:r>
                <a:rPr lang="en-US" dirty="0" smtClean="0"/>
                <a:t>1-valent</a:t>
              </a:r>
              <a:endParaRPr lang="en-US" dirty="0"/>
            </a:p>
          </p:txBody>
        </p:sp>
      </p:grpSp>
      <mc:AlternateContent xmlns:mc="http://schemas.openxmlformats.org/markup-compatibility/2006" xmlns:a14="http://schemas.microsoft.com/office/drawing/2010/main">
        <mc:Choice Requires="a14">
          <p:sp>
            <p:nvSpPr>
              <p:cNvPr id="22" name="TextBox 21"/>
              <p:cNvSpPr txBox="1"/>
              <p:nvPr/>
            </p:nvSpPr>
            <p:spPr>
              <a:xfrm>
                <a:off x="374514" y="4953000"/>
                <a:ext cx="3587885" cy="1200329"/>
              </a:xfrm>
              <a:prstGeom prst="rect">
                <a:avLst/>
              </a:prstGeom>
              <a:noFill/>
            </p:spPr>
            <p:txBody>
              <a:bodyPr wrap="square" rtlCol="0">
                <a:spAutoFit/>
              </a:bodyPr>
              <a:lstStyle/>
              <a:p>
                <a:pPr marL="285750" indent="-285750">
                  <a:buFont typeface="Arial" pitchFamily="34" charset="0"/>
                  <a:buChar char="•"/>
                </a:pPr>
                <a14:m>
                  <m:oMath xmlns:m="http://schemas.openxmlformats.org/officeDocument/2006/math">
                    <m:r>
                      <a:rPr lang="en-US" i="1" dirty="0" smtClean="0">
                        <a:latin typeface="Cambria Math"/>
                      </a:rPr>
                      <m:t>𝑆</m:t>
                    </m:r>
                    <m:r>
                      <a:rPr lang="en-US" i="1" baseline="-25000" dirty="0" smtClean="0">
                        <a:latin typeface="Cambria Math"/>
                      </a:rPr>
                      <m:t>0</m:t>
                    </m:r>
                  </m:oMath>
                </a14:m>
                <a:r>
                  <a:rPr lang="en-US" dirty="0" smtClean="0"/>
                  <a:t> and </a:t>
                </a:r>
                <a14:m>
                  <m:oMath xmlns:m="http://schemas.openxmlformats.org/officeDocument/2006/math">
                    <m:r>
                      <a:rPr lang="en-US" i="1" dirty="0" smtClean="0">
                        <a:latin typeface="Cambria Math"/>
                      </a:rPr>
                      <m:t>𝑆</m:t>
                    </m:r>
                    <m:r>
                      <a:rPr lang="en-US" i="1" baseline="-25000" dirty="0" smtClean="0">
                        <a:latin typeface="Cambria Math"/>
                      </a:rPr>
                      <m:t>1</m:t>
                    </m:r>
                  </m:oMath>
                </a14:m>
                <a:r>
                  <a:rPr lang="en-US" dirty="0" smtClean="0"/>
                  <a:t> result from</a:t>
                </a:r>
                <a:r>
                  <a:rPr lang="en-US" dirty="0"/>
                  <a:t> </a:t>
                </a:r>
                <a:r>
                  <a:rPr lang="en-US" dirty="0" smtClean="0"/>
                  <a:t>different FD outputs at the same process </a:t>
                </a:r>
                <a14:m>
                  <m:oMath xmlns:m="http://schemas.openxmlformats.org/officeDocument/2006/math">
                    <m:r>
                      <a:rPr lang="en-US" i="1" dirty="0" smtClean="0">
                        <a:latin typeface="Cambria Math"/>
                      </a:rPr>
                      <m:t>𝑖</m:t>
                    </m:r>
                  </m:oMath>
                </a14:m>
                <a:r>
                  <a:rPr lang="en-US" dirty="0" smtClean="0"/>
                  <a:t>.</a:t>
                </a:r>
              </a:p>
              <a:p>
                <a:pPr marL="285750" indent="-285750">
                  <a:buFont typeface="Arial" pitchFamily="34" charset="0"/>
                  <a:buChar char="•"/>
                </a:pPr>
                <a:r>
                  <a:rPr lang="en-US" dirty="0" smtClean="0"/>
                  <a:t>Process </a:t>
                </a:r>
                <a14:m>
                  <m:oMath xmlns:m="http://schemas.openxmlformats.org/officeDocument/2006/math">
                    <m:r>
                      <a:rPr lang="en-US" i="1" dirty="0" smtClean="0">
                        <a:latin typeface="Cambria Math"/>
                      </a:rPr>
                      <m:t>𝑖</m:t>
                    </m:r>
                  </m:oMath>
                </a14:m>
                <a:r>
                  <a:rPr lang="en-US" dirty="0" smtClean="0"/>
                  <a:t> is the </a:t>
                </a:r>
                <a:r>
                  <a:rPr lang="en-US" dirty="0" smtClean="0">
                    <a:solidFill>
                      <a:schemeClr val="accent2">
                        <a:lumMod val="75000"/>
                      </a:schemeClr>
                    </a:solidFill>
                  </a:rPr>
                  <a:t>deciding process </a:t>
                </a:r>
                <a:r>
                  <a:rPr lang="en-US" dirty="0" smtClean="0"/>
                  <a:t>of the fork.</a:t>
                </a:r>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374514" y="4953000"/>
                <a:ext cx="3587885" cy="1200329"/>
              </a:xfrm>
              <a:prstGeom prst="rect">
                <a:avLst/>
              </a:prstGeom>
              <a:blipFill rotWithShape="1">
                <a:blip r:embed="rId3"/>
                <a:stretch>
                  <a:fillRect l="-1019" t="-2551" r="-2547"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394961" y="5029200"/>
                <a:ext cx="4343400" cy="1477328"/>
              </a:xfrm>
              <a:prstGeom prst="rect">
                <a:avLst/>
              </a:prstGeom>
              <a:noFill/>
            </p:spPr>
            <p:txBody>
              <a:bodyPr wrap="square" rtlCol="0">
                <a:spAutoFit/>
              </a:bodyPr>
              <a:lstStyle/>
              <a:p>
                <a:pPr marL="285750" indent="-285750">
                  <a:buFont typeface="Arial" pitchFamily="34" charset="0"/>
                  <a:buChar char="•"/>
                </a:pPr>
                <a14:m>
                  <m:oMath xmlns:m="http://schemas.openxmlformats.org/officeDocument/2006/math">
                    <m:r>
                      <a:rPr lang="en-US" i="1" dirty="0" smtClean="0">
                        <a:latin typeface="Cambria Math"/>
                      </a:rPr>
                      <m:t>𝑆</m:t>
                    </m:r>
                    <m:r>
                      <a:rPr lang="en-US" i="1" baseline="-25000" dirty="0" smtClean="0">
                        <a:latin typeface="Cambria Math"/>
                      </a:rPr>
                      <m:t>0</m:t>
                    </m:r>
                  </m:oMath>
                </a14:m>
                <a:r>
                  <a:rPr lang="en-US" dirty="0" smtClean="0"/>
                  <a:t> and </a:t>
                </a:r>
                <a14:m>
                  <m:oMath xmlns:m="http://schemas.openxmlformats.org/officeDocument/2006/math">
                    <m:r>
                      <a:rPr lang="en-US" i="1" dirty="0" smtClean="0">
                        <a:latin typeface="Cambria Math"/>
                      </a:rPr>
                      <m:t>𝑆</m:t>
                    </m:r>
                    <m:r>
                      <a:rPr lang="en-US" i="1" baseline="-25000" dirty="0" smtClean="0">
                        <a:latin typeface="Cambria Math"/>
                      </a:rPr>
                      <m:t>1</m:t>
                    </m:r>
                  </m:oMath>
                </a14:m>
                <a:r>
                  <a:rPr lang="en-US" dirty="0" smtClean="0"/>
                  <a:t> result from the same step at some process </a:t>
                </a:r>
                <a14:m>
                  <m:oMath xmlns:m="http://schemas.openxmlformats.org/officeDocument/2006/math">
                    <m:r>
                      <a:rPr lang="en-US" i="1" dirty="0" smtClean="0">
                        <a:latin typeface="Cambria Math"/>
                      </a:rPr>
                      <m:t>𝑗</m:t>
                    </m:r>
                  </m:oMath>
                </a14:m>
                <a:r>
                  <a:rPr lang="en-US" dirty="0" smtClean="0"/>
                  <a:t>, performed before or after a step at some process </a:t>
                </a:r>
                <a14:m>
                  <m:oMath xmlns:m="http://schemas.openxmlformats.org/officeDocument/2006/math">
                    <m:r>
                      <a:rPr lang="en-US" i="1" dirty="0" smtClean="0">
                        <a:latin typeface="Cambria Math"/>
                      </a:rPr>
                      <m:t>𝑖</m:t>
                    </m:r>
                    <m:r>
                      <a:rPr lang="en-US" i="1" dirty="0" smtClean="0">
                        <a:latin typeface="Cambria Math"/>
                      </a:rPr>
                      <m:t>.</m:t>
                    </m:r>
                  </m:oMath>
                </a14:m>
                <a:endParaRPr lang="en-US" dirty="0" smtClean="0"/>
              </a:p>
              <a:p>
                <a:pPr marL="285750" indent="-285750">
                  <a:buFont typeface="Arial" pitchFamily="34" charset="0"/>
                  <a:buChar char="•"/>
                </a:pPr>
                <a:r>
                  <a:rPr lang="en-US" dirty="0" smtClean="0"/>
                  <a:t>Process </a:t>
                </a:r>
                <a14:m>
                  <m:oMath xmlns:m="http://schemas.openxmlformats.org/officeDocument/2006/math">
                    <m:r>
                      <a:rPr lang="en-US" i="1" dirty="0" smtClean="0">
                        <a:latin typeface="Cambria Math"/>
                      </a:rPr>
                      <m:t>𝑖</m:t>
                    </m:r>
                  </m:oMath>
                </a14:m>
                <a:r>
                  <a:rPr lang="en-US" dirty="0" smtClean="0"/>
                  <a:t> is the </a:t>
                </a:r>
                <a:r>
                  <a:rPr lang="en-US" dirty="0" smtClean="0">
                    <a:solidFill>
                      <a:schemeClr val="accent2">
                        <a:lumMod val="75000"/>
                      </a:schemeClr>
                    </a:solidFill>
                  </a:rPr>
                  <a:t>deciding process </a:t>
                </a:r>
                <a:r>
                  <a:rPr lang="en-US" dirty="0" smtClean="0"/>
                  <a:t>of the hook.</a:t>
                </a:r>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4394961" y="5029200"/>
                <a:ext cx="4343400" cy="1477328"/>
              </a:xfrm>
              <a:prstGeom prst="rect">
                <a:avLst/>
              </a:prstGeom>
              <a:blipFill rotWithShape="1">
                <a:blip r:embed="rId4"/>
                <a:stretch>
                  <a:fillRect l="-983" t="-2066" b="-5785"/>
                </a:stretch>
              </a:blipFill>
            </p:spPr>
            <p:txBody>
              <a:bodyPr/>
              <a:lstStyle/>
              <a:p>
                <a:r>
                  <a:rPr lang="en-US">
                    <a:noFill/>
                  </a:rPr>
                  <a:t> </a:t>
                </a:r>
              </a:p>
            </p:txBody>
          </p:sp>
        </mc:Fallback>
      </mc:AlternateContent>
      <p:sp>
        <p:nvSpPr>
          <p:cNvPr id="3" name="TextBox 2"/>
          <p:cNvSpPr txBox="1"/>
          <p:nvPr/>
        </p:nvSpPr>
        <p:spPr>
          <a:xfrm>
            <a:off x="30804" y="3167850"/>
            <a:ext cx="1471365" cy="369332"/>
          </a:xfrm>
          <a:prstGeom prst="rect">
            <a:avLst/>
          </a:prstGeom>
          <a:noFill/>
        </p:spPr>
        <p:txBody>
          <a:bodyPr wrap="none" rtlCol="0">
            <a:spAutoFit/>
          </a:bodyPr>
          <a:lstStyle/>
          <a:p>
            <a:r>
              <a:rPr lang="en-US" dirty="0" smtClean="0"/>
              <a:t>FD output at i</a:t>
            </a:r>
            <a:endParaRPr lang="en-US" dirty="0"/>
          </a:p>
        </p:txBody>
      </p:sp>
      <p:sp>
        <p:nvSpPr>
          <p:cNvPr id="34" name="TextBox 33"/>
          <p:cNvSpPr txBox="1"/>
          <p:nvPr/>
        </p:nvSpPr>
        <p:spPr>
          <a:xfrm>
            <a:off x="2251858" y="3297049"/>
            <a:ext cx="1524263" cy="369332"/>
          </a:xfrm>
          <a:prstGeom prst="rect">
            <a:avLst/>
          </a:prstGeom>
          <a:noFill/>
        </p:spPr>
        <p:txBody>
          <a:bodyPr wrap="none" rtlCol="0">
            <a:spAutoFit/>
          </a:bodyPr>
          <a:lstStyle/>
          <a:p>
            <a:r>
              <a:rPr lang="en-US" dirty="0" smtClean="0"/>
              <a:t>FD output at i</a:t>
            </a:r>
            <a:endParaRPr lang="en-US" dirty="0"/>
          </a:p>
        </p:txBody>
      </p:sp>
      <p:grpSp>
        <p:nvGrpSpPr>
          <p:cNvPr id="5" name="Group 4"/>
          <p:cNvGrpSpPr/>
          <p:nvPr/>
        </p:nvGrpSpPr>
        <p:grpSpPr>
          <a:xfrm>
            <a:off x="4909780" y="1270000"/>
            <a:ext cx="3046905" cy="3595132"/>
            <a:chOff x="4909780" y="1270000"/>
            <a:chExt cx="3046905" cy="3595132"/>
          </a:xfrm>
        </p:grpSpPr>
        <p:grpSp>
          <p:nvGrpSpPr>
            <p:cNvPr id="49" name="Group 48"/>
            <p:cNvGrpSpPr/>
            <p:nvPr/>
          </p:nvGrpSpPr>
          <p:grpSpPr>
            <a:xfrm>
              <a:off x="4909780" y="1270000"/>
              <a:ext cx="2843733" cy="3595132"/>
              <a:chOff x="4909780" y="1270000"/>
              <a:chExt cx="2843733" cy="3595132"/>
            </a:xfrm>
          </p:grpSpPr>
          <p:sp>
            <p:nvSpPr>
              <p:cNvPr id="25" name="Oval 24"/>
              <p:cNvSpPr/>
              <p:nvPr/>
            </p:nvSpPr>
            <p:spPr>
              <a:xfrm>
                <a:off x="6100397" y="1270000"/>
                <a:ext cx="685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a:t>
                </a:r>
                <a:endParaRPr lang="en-US" dirty="0"/>
              </a:p>
            </p:txBody>
          </p:sp>
          <p:sp>
            <p:nvSpPr>
              <p:cNvPr id="26" name="Oval 25"/>
              <p:cNvSpPr/>
              <p:nvPr/>
            </p:nvSpPr>
            <p:spPr>
              <a:xfrm>
                <a:off x="6085065" y="2472267"/>
                <a:ext cx="685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cxnSp>
            <p:nvCxnSpPr>
              <p:cNvPr id="27" name="Straight Arrow Connector 26"/>
              <p:cNvCxnSpPr>
                <a:stCxn id="25" idx="4"/>
                <a:endCxn id="26" idx="0"/>
              </p:cNvCxnSpPr>
              <p:nvPr/>
            </p:nvCxnSpPr>
            <p:spPr>
              <a:xfrm flipH="1">
                <a:off x="6427965" y="1803400"/>
                <a:ext cx="15332" cy="668867"/>
              </a:xfrm>
              <a:prstGeom prst="straightConnector1">
                <a:avLst/>
              </a:prstGeom>
              <a:ln w="28575">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5139756" y="3330033"/>
                <a:ext cx="685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r>
                  <a:rPr lang="en-US" baseline="-25000" dirty="0" smtClean="0"/>
                  <a:t>0</a:t>
                </a:r>
                <a:endParaRPr lang="en-US" baseline="-25000" dirty="0"/>
              </a:p>
            </p:txBody>
          </p:sp>
          <p:sp>
            <p:nvSpPr>
              <p:cNvPr id="29" name="Oval 28"/>
              <p:cNvSpPr/>
              <p:nvPr/>
            </p:nvSpPr>
            <p:spPr>
              <a:xfrm>
                <a:off x="7067713" y="3403600"/>
                <a:ext cx="685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baseline="-25000" dirty="0"/>
              </a:p>
            </p:txBody>
          </p:sp>
          <p:cxnSp>
            <p:nvCxnSpPr>
              <p:cNvPr id="30" name="Straight Arrow Connector 29"/>
              <p:cNvCxnSpPr>
                <a:stCxn id="26" idx="3"/>
                <a:endCxn id="28" idx="7"/>
              </p:cNvCxnSpPr>
              <p:nvPr/>
            </p:nvCxnSpPr>
            <p:spPr>
              <a:xfrm flipH="1">
                <a:off x="5725123" y="2927552"/>
                <a:ext cx="460375" cy="48059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6" idx="5"/>
                <a:endCxn id="29" idx="1"/>
              </p:cNvCxnSpPr>
              <p:nvPr/>
            </p:nvCxnSpPr>
            <p:spPr>
              <a:xfrm>
                <a:off x="6670432" y="2927552"/>
                <a:ext cx="497714" cy="5541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909780" y="3935698"/>
                <a:ext cx="948593" cy="369332"/>
              </a:xfrm>
              <a:prstGeom prst="rect">
                <a:avLst/>
              </a:prstGeom>
              <a:noFill/>
            </p:spPr>
            <p:txBody>
              <a:bodyPr wrap="none" rtlCol="0">
                <a:spAutoFit/>
              </a:bodyPr>
              <a:lstStyle/>
              <a:p>
                <a:r>
                  <a:rPr lang="en-US" dirty="0" smtClean="0"/>
                  <a:t>0-valent</a:t>
                </a:r>
                <a:endParaRPr lang="en-US" dirty="0"/>
              </a:p>
            </p:txBody>
          </p:sp>
          <p:sp>
            <p:nvSpPr>
              <p:cNvPr id="33" name="TextBox 32"/>
              <p:cNvSpPr txBox="1"/>
              <p:nvPr/>
            </p:nvSpPr>
            <p:spPr>
              <a:xfrm>
                <a:off x="6786197" y="4495800"/>
                <a:ext cx="948593" cy="369332"/>
              </a:xfrm>
              <a:prstGeom prst="rect">
                <a:avLst/>
              </a:prstGeom>
              <a:noFill/>
            </p:spPr>
            <p:txBody>
              <a:bodyPr wrap="none" rtlCol="0">
                <a:spAutoFit/>
              </a:bodyPr>
              <a:lstStyle/>
              <a:p>
                <a:r>
                  <a:rPr lang="en-US" dirty="0" smtClean="0"/>
                  <a:t>1-valent</a:t>
                </a:r>
                <a:endParaRPr lang="en-US" dirty="0"/>
              </a:p>
            </p:txBody>
          </p:sp>
          <p:sp>
            <p:nvSpPr>
              <p:cNvPr id="36" name="Oval 35"/>
              <p:cNvSpPr/>
              <p:nvPr/>
            </p:nvSpPr>
            <p:spPr>
              <a:xfrm>
                <a:off x="6100397" y="4241800"/>
                <a:ext cx="685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r>
                  <a:rPr lang="en-US" baseline="-25000" dirty="0" smtClean="0"/>
                  <a:t>1</a:t>
                </a:r>
                <a:endParaRPr lang="en-US" baseline="-25000" dirty="0"/>
              </a:p>
            </p:txBody>
          </p:sp>
          <p:cxnSp>
            <p:nvCxnSpPr>
              <p:cNvPr id="37" name="Straight Arrow Connector 36"/>
              <p:cNvCxnSpPr>
                <a:stCxn id="29" idx="3"/>
                <a:endCxn id="36" idx="7"/>
              </p:cNvCxnSpPr>
              <p:nvPr/>
            </p:nvCxnSpPr>
            <p:spPr>
              <a:xfrm flipH="1">
                <a:off x="6685764" y="3858885"/>
                <a:ext cx="482382" cy="46103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7010400" y="2835301"/>
              <a:ext cx="946285" cy="369332"/>
            </a:xfrm>
            <a:prstGeom prst="rect">
              <a:avLst/>
            </a:prstGeom>
            <a:noFill/>
          </p:spPr>
          <p:txBody>
            <a:bodyPr wrap="none" rtlCol="0">
              <a:spAutoFit/>
            </a:bodyPr>
            <a:lstStyle/>
            <a:p>
              <a:r>
                <a:rPr lang="en-US" dirty="0" smtClean="0"/>
                <a:t>Step at i</a:t>
              </a:r>
              <a:endParaRPr lang="en-US" dirty="0"/>
            </a:p>
          </p:txBody>
        </p:sp>
      </p:grpSp>
      <p:sp>
        <p:nvSpPr>
          <p:cNvPr id="38" name="TextBox 37"/>
          <p:cNvSpPr txBox="1"/>
          <p:nvPr/>
        </p:nvSpPr>
        <p:spPr>
          <a:xfrm>
            <a:off x="4944949" y="2710934"/>
            <a:ext cx="947888" cy="369332"/>
          </a:xfrm>
          <a:prstGeom prst="rect">
            <a:avLst/>
          </a:prstGeom>
          <a:noFill/>
        </p:spPr>
        <p:txBody>
          <a:bodyPr wrap="none" rtlCol="0">
            <a:spAutoFit/>
          </a:bodyPr>
          <a:lstStyle/>
          <a:p>
            <a:r>
              <a:rPr lang="en-US" dirty="0" smtClean="0"/>
              <a:t>Step at </a:t>
            </a:r>
            <a:r>
              <a:rPr lang="en-US" dirty="0"/>
              <a:t>j</a:t>
            </a:r>
          </a:p>
        </p:txBody>
      </p:sp>
      <p:sp>
        <p:nvSpPr>
          <p:cNvPr id="39" name="TextBox 38"/>
          <p:cNvSpPr txBox="1"/>
          <p:nvPr/>
        </p:nvSpPr>
        <p:spPr>
          <a:xfrm>
            <a:off x="7010400" y="4057134"/>
            <a:ext cx="1498359" cy="369332"/>
          </a:xfrm>
          <a:prstGeom prst="rect">
            <a:avLst/>
          </a:prstGeom>
          <a:noFill/>
        </p:spPr>
        <p:txBody>
          <a:bodyPr wrap="none" rtlCol="0">
            <a:spAutoFit/>
          </a:bodyPr>
          <a:lstStyle/>
          <a:p>
            <a:r>
              <a:rPr lang="en-US" dirty="0" smtClean="0"/>
              <a:t>Same step at </a:t>
            </a:r>
            <a:r>
              <a:rPr lang="en-US" dirty="0"/>
              <a:t>j</a:t>
            </a:r>
          </a:p>
        </p:txBody>
      </p:sp>
    </p:spTree>
    <p:extLst>
      <p:ext uri="{BB962C8B-B14F-4D97-AF65-F5344CB8AC3E}">
        <p14:creationId xmlns:p14="http://schemas.microsoft.com/office/powerpoint/2010/main" val="235794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1" grpId="0"/>
      <p:bldP spid="3" grpId="0"/>
      <p:bldP spid="34" grpId="0"/>
      <p:bldP spid="38" grpId="0"/>
      <p:bldP spid="3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536" y="76200"/>
            <a:ext cx="8229600" cy="1143000"/>
          </a:xfrm>
        </p:spPr>
        <p:txBody>
          <a:bodyPr>
            <a:normAutofit/>
          </a:bodyPr>
          <a:lstStyle/>
          <a:p>
            <a:r>
              <a:rPr lang="en-US" dirty="0" smtClean="0"/>
              <a:t>And Furthermore:</a:t>
            </a:r>
            <a:endParaRPr lang="en-US" dirty="0"/>
          </a:p>
        </p:txBody>
      </p:sp>
      <mc:AlternateContent xmlns:mc="http://schemas.openxmlformats.org/markup-compatibility/2006" xmlns:a14="http://schemas.microsoft.com/office/drawing/2010/main">
        <mc:Choice Requires="a14">
          <p:sp>
            <p:nvSpPr>
              <p:cNvPr id="19" name="Content Placeholder 18"/>
              <p:cNvSpPr>
                <a:spLocks noGrp="1"/>
              </p:cNvSpPr>
              <p:nvPr>
                <p:ph sz="half" idx="1"/>
              </p:nvPr>
            </p:nvSpPr>
            <p:spPr>
              <a:xfrm>
                <a:off x="304800" y="5105400"/>
                <a:ext cx="8458200" cy="1524000"/>
              </a:xfrm>
            </p:spPr>
            <p:txBody>
              <a:bodyPr>
                <a:normAutofit fontScale="85000" lnSpcReduction="10000"/>
              </a:bodyPr>
              <a:lstStyle/>
              <a:p>
                <a:r>
                  <a:rPr lang="en-US" dirty="0"/>
                  <a:t>T</a:t>
                </a:r>
                <a:r>
                  <a:rPr lang="en-US" dirty="0" smtClean="0"/>
                  <a:t>he deciding process </a:t>
                </a:r>
                <a14:m>
                  <m:oMath xmlns:m="http://schemas.openxmlformats.org/officeDocument/2006/math">
                    <m:r>
                      <a:rPr lang="en-US" i="1" dirty="0" smtClean="0">
                        <a:latin typeface="Cambria Math"/>
                      </a:rPr>
                      <m:t>𝑖</m:t>
                    </m:r>
                  </m:oMath>
                </a14:m>
                <a:r>
                  <a:rPr lang="en-US" dirty="0" smtClean="0"/>
                  <a:t> </a:t>
                </a:r>
                <a:r>
                  <a:rPr lang="en-US" dirty="0"/>
                  <a:t>of </a:t>
                </a:r>
                <a:r>
                  <a:rPr lang="en-US" dirty="0" smtClean="0"/>
                  <a:t>any fork or hook must be </a:t>
                </a:r>
                <a:r>
                  <a:rPr lang="en-US" dirty="0" err="1" smtClean="0"/>
                  <a:t>nonfaulty</a:t>
                </a:r>
                <a:r>
                  <a:rPr lang="en-US" dirty="0" smtClean="0"/>
                  <a:t>.</a:t>
                </a:r>
              </a:p>
              <a:p>
                <a:pPr lvl="1"/>
                <a:r>
                  <a:rPr lang="en-US" dirty="0" smtClean="0"/>
                  <a:t>Arguments are like the FLP decider case analyses.</a:t>
                </a:r>
              </a:p>
              <a:p>
                <a:r>
                  <a:rPr lang="en-US" dirty="0" smtClean="0"/>
                  <a:t>We can identify a “smallest” hook/fork in the tree (not easy).</a:t>
                </a:r>
              </a:p>
            </p:txBody>
          </p:sp>
        </mc:Choice>
        <mc:Fallback xmlns="">
          <p:sp>
            <p:nvSpPr>
              <p:cNvPr id="19" name="Content Placeholder 18"/>
              <p:cNvSpPr>
                <a:spLocks noGrp="1" noRot="1" noChangeAspect="1" noMove="1" noResize="1" noEditPoints="1" noAdjustHandles="1" noChangeArrowheads="1" noChangeShapeType="1" noTextEdit="1"/>
              </p:cNvSpPr>
              <p:nvPr>
                <p:ph sz="half" idx="1"/>
              </p:nvPr>
            </p:nvSpPr>
            <p:spPr>
              <a:xfrm>
                <a:off x="304800" y="5105400"/>
                <a:ext cx="8458200" cy="1524000"/>
              </a:xfrm>
              <a:blipFill rotWithShape="1">
                <a:blip r:embed="rId3"/>
                <a:stretch>
                  <a:fillRect l="-937" t="-56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85</a:t>
            </a:fld>
            <a:endParaRPr lang="en-US"/>
          </a:p>
        </p:txBody>
      </p:sp>
      <p:grpSp>
        <p:nvGrpSpPr>
          <p:cNvPr id="35" name="Group 34"/>
          <p:cNvGrpSpPr/>
          <p:nvPr/>
        </p:nvGrpSpPr>
        <p:grpSpPr>
          <a:xfrm>
            <a:off x="402003" y="1409700"/>
            <a:ext cx="2851476" cy="3304633"/>
            <a:chOff x="402003" y="1409700"/>
            <a:chExt cx="2851476" cy="3304633"/>
          </a:xfrm>
        </p:grpSpPr>
        <p:sp>
          <p:nvSpPr>
            <p:cNvPr id="36" name="Oval 35"/>
            <p:cNvSpPr/>
            <p:nvPr/>
          </p:nvSpPr>
          <p:spPr>
            <a:xfrm>
              <a:off x="1468967" y="1409700"/>
              <a:ext cx="685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a:t>
              </a:r>
              <a:endParaRPr lang="en-US" dirty="0"/>
            </a:p>
          </p:txBody>
        </p:sp>
        <p:sp>
          <p:nvSpPr>
            <p:cNvPr id="37" name="Oval 36"/>
            <p:cNvSpPr/>
            <p:nvPr/>
          </p:nvSpPr>
          <p:spPr>
            <a:xfrm>
              <a:off x="1468967" y="2895600"/>
              <a:ext cx="685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cxnSp>
          <p:nvCxnSpPr>
            <p:cNvPr id="39" name="Straight Arrow Connector 38"/>
            <p:cNvCxnSpPr>
              <a:stCxn id="36" idx="4"/>
              <a:endCxn id="37" idx="0"/>
            </p:cNvCxnSpPr>
            <p:nvPr/>
          </p:nvCxnSpPr>
          <p:spPr>
            <a:xfrm>
              <a:off x="1811867" y="1943100"/>
              <a:ext cx="0" cy="952500"/>
            </a:xfrm>
            <a:prstGeom prst="straightConnector1">
              <a:avLst/>
            </a:prstGeom>
            <a:ln w="28575">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33400" y="3810000"/>
              <a:ext cx="685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r>
                <a:rPr lang="en-US" baseline="-25000" dirty="0" smtClean="0"/>
                <a:t>0</a:t>
              </a:r>
              <a:endParaRPr lang="en-US" baseline="-25000" dirty="0"/>
            </a:p>
          </p:txBody>
        </p:sp>
        <p:sp>
          <p:nvSpPr>
            <p:cNvPr id="46" name="Oval 45"/>
            <p:cNvSpPr/>
            <p:nvPr/>
          </p:nvSpPr>
          <p:spPr>
            <a:xfrm>
              <a:off x="2436283" y="3810000"/>
              <a:ext cx="685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r>
                <a:rPr lang="en-US" baseline="-25000" dirty="0" smtClean="0"/>
                <a:t>1</a:t>
              </a:r>
              <a:endParaRPr lang="en-US" baseline="-25000" dirty="0"/>
            </a:p>
          </p:txBody>
        </p:sp>
        <p:cxnSp>
          <p:nvCxnSpPr>
            <p:cNvPr id="47" name="Straight Arrow Connector 46"/>
            <p:cNvCxnSpPr>
              <a:stCxn id="37" idx="3"/>
              <a:endCxn id="45" idx="7"/>
            </p:cNvCxnSpPr>
            <p:nvPr/>
          </p:nvCxnSpPr>
          <p:spPr>
            <a:xfrm flipH="1">
              <a:off x="1118767" y="3350885"/>
              <a:ext cx="450633" cy="53723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5"/>
              <a:endCxn id="46" idx="1"/>
            </p:cNvCxnSpPr>
            <p:nvPr/>
          </p:nvCxnSpPr>
          <p:spPr>
            <a:xfrm>
              <a:off x="2054334" y="3350885"/>
              <a:ext cx="482382" cy="53723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02003" y="4345001"/>
              <a:ext cx="948593" cy="369332"/>
            </a:xfrm>
            <a:prstGeom prst="rect">
              <a:avLst/>
            </a:prstGeom>
            <a:noFill/>
          </p:spPr>
          <p:txBody>
            <a:bodyPr wrap="none" rtlCol="0">
              <a:spAutoFit/>
            </a:bodyPr>
            <a:lstStyle/>
            <a:p>
              <a:r>
                <a:rPr lang="en-US" dirty="0" smtClean="0"/>
                <a:t>0-valent</a:t>
              </a:r>
              <a:endParaRPr lang="en-US" dirty="0"/>
            </a:p>
          </p:txBody>
        </p:sp>
        <p:sp>
          <p:nvSpPr>
            <p:cNvPr id="50" name="TextBox 49"/>
            <p:cNvSpPr txBox="1"/>
            <p:nvPr/>
          </p:nvSpPr>
          <p:spPr>
            <a:xfrm>
              <a:off x="2304886" y="4343372"/>
              <a:ext cx="948593" cy="369332"/>
            </a:xfrm>
            <a:prstGeom prst="rect">
              <a:avLst/>
            </a:prstGeom>
            <a:noFill/>
          </p:spPr>
          <p:txBody>
            <a:bodyPr wrap="none" rtlCol="0">
              <a:spAutoFit/>
            </a:bodyPr>
            <a:lstStyle/>
            <a:p>
              <a:r>
                <a:rPr lang="en-US" dirty="0" smtClean="0"/>
                <a:t>1-valent</a:t>
              </a:r>
              <a:endParaRPr lang="en-US" dirty="0"/>
            </a:p>
          </p:txBody>
        </p:sp>
      </p:grpSp>
      <p:sp>
        <p:nvSpPr>
          <p:cNvPr id="64" name="TextBox 63"/>
          <p:cNvSpPr txBox="1"/>
          <p:nvPr/>
        </p:nvSpPr>
        <p:spPr>
          <a:xfrm>
            <a:off x="30804" y="3167850"/>
            <a:ext cx="1471365" cy="369332"/>
          </a:xfrm>
          <a:prstGeom prst="rect">
            <a:avLst/>
          </a:prstGeom>
          <a:noFill/>
        </p:spPr>
        <p:txBody>
          <a:bodyPr wrap="none" rtlCol="0">
            <a:spAutoFit/>
          </a:bodyPr>
          <a:lstStyle/>
          <a:p>
            <a:r>
              <a:rPr lang="en-US" dirty="0" smtClean="0"/>
              <a:t>FD output at i</a:t>
            </a:r>
            <a:endParaRPr lang="en-US" dirty="0"/>
          </a:p>
        </p:txBody>
      </p:sp>
      <p:sp>
        <p:nvSpPr>
          <p:cNvPr id="65" name="TextBox 64"/>
          <p:cNvSpPr txBox="1"/>
          <p:nvPr/>
        </p:nvSpPr>
        <p:spPr>
          <a:xfrm>
            <a:off x="2251858" y="3297049"/>
            <a:ext cx="1524263" cy="369332"/>
          </a:xfrm>
          <a:prstGeom prst="rect">
            <a:avLst/>
          </a:prstGeom>
          <a:noFill/>
        </p:spPr>
        <p:txBody>
          <a:bodyPr wrap="none" rtlCol="0">
            <a:spAutoFit/>
          </a:bodyPr>
          <a:lstStyle/>
          <a:p>
            <a:r>
              <a:rPr lang="en-US" dirty="0" smtClean="0"/>
              <a:t>FD output at i</a:t>
            </a:r>
            <a:endParaRPr lang="en-US" dirty="0"/>
          </a:p>
        </p:txBody>
      </p:sp>
      <p:grpSp>
        <p:nvGrpSpPr>
          <p:cNvPr id="30" name="Group 29"/>
          <p:cNvGrpSpPr/>
          <p:nvPr/>
        </p:nvGrpSpPr>
        <p:grpSpPr>
          <a:xfrm>
            <a:off x="4909780" y="1270000"/>
            <a:ext cx="3046905" cy="3595132"/>
            <a:chOff x="4909780" y="1270000"/>
            <a:chExt cx="3046905" cy="3595132"/>
          </a:xfrm>
        </p:grpSpPr>
        <p:grpSp>
          <p:nvGrpSpPr>
            <p:cNvPr id="31" name="Group 30"/>
            <p:cNvGrpSpPr/>
            <p:nvPr/>
          </p:nvGrpSpPr>
          <p:grpSpPr>
            <a:xfrm>
              <a:off x="4909780" y="1270000"/>
              <a:ext cx="2843733" cy="3595132"/>
              <a:chOff x="4909780" y="1270000"/>
              <a:chExt cx="2843733" cy="3595132"/>
            </a:xfrm>
          </p:grpSpPr>
          <p:sp>
            <p:nvSpPr>
              <p:cNvPr id="33" name="Oval 32"/>
              <p:cNvSpPr/>
              <p:nvPr/>
            </p:nvSpPr>
            <p:spPr>
              <a:xfrm>
                <a:off x="6100397" y="1270000"/>
                <a:ext cx="685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a:t>
                </a:r>
                <a:endParaRPr lang="en-US" dirty="0"/>
              </a:p>
            </p:txBody>
          </p:sp>
          <p:sp>
            <p:nvSpPr>
              <p:cNvPr id="34" name="Oval 33"/>
              <p:cNvSpPr/>
              <p:nvPr/>
            </p:nvSpPr>
            <p:spPr>
              <a:xfrm>
                <a:off x="6085065" y="2472267"/>
                <a:ext cx="685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cxnSp>
            <p:nvCxnSpPr>
              <p:cNvPr id="38" name="Straight Arrow Connector 37"/>
              <p:cNvCxnSpPr>
                <a:stCxn id="33" idx="4"/>
                <a:endCxn id="34" idx="0"/>
              </p:cNvCxnSpPr>
              <p:nvPr/>
            </p:nvCxnSpPr>
            <p:spPr>
              <a:xfrm flipH="1">
                <a:off x="6427965" y="1803400"/>
                <a:ext cx="15332" cy="668867"/>
              </a:xfrm>
              <a:prstGeom prst="straightConnector1">
                <a:avLst/>
              </a:prstGeom>
              <a:ln w="28575">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5139756" y="3330033"/>
                <a:ext cx="685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r>
                  <a:rPr lang="en-US" baseline="-25000" dirty="0" smtClean="0"/>
                  <a:t>0</a:t>
                </a:r>
                <a:endParaRPr lang="en-US" baseline="-25000" dirty="0"/>
              </a:p>
            </p:txBody>
          </p:sp>
          <p:sp>
            <p:nvSpPr>
              <p:cNvPr id="41" name="Oval 40"/>
              <p:cNvSpPr/>
              <p:nvPr/>
            </p:nvSpPr>
            <p:spPr>
              <a:xfrm>
                <a:off x="7067713" y="3403600"/>
                <a:ext cx="685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baseline="-25000" dirty="0"/>
              </a:p>
            </p:txBody>
          </p:sp>
          <p:cxnSp>
            <p:nvCxnSpPr>
              <p:cNvPr id="42" name="Straight Arrow Connector 41"/>
              <p:cNvCxnSpPr>
                <a:stCxn id="34" idx="3"/>
                <a:endCxn id="40" idx="7"/>
              </p:cNvCxnSpPr>
              <p:nvPr/>
            </p:nvCxnSpPr>
            <p:spPr>
              <a:xfrm flipH="1">
                <a:off x="5725123" y="2927552"/>
                <a:ext cx="460375" cy="48059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4" idx="5"/>
                <a:endCxn id="41" idx="1"/>
              </p:cNvCxnSpPr>
              <p:nvPr/>
            </p:nvCxnSpPr>
            <p:spPr>
              <a:xfrm>
                <a:off x="6670432" y="2927552"/>
                <a:ext cx="497714" cy="5541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909780" y="3935698"/>
                <a:ext cx="948593" cy="369332"/>
              </a:xfrm>
              <a:prstGeom prst="rect">
                <a:avLst/>
              </a:prstGeom>
              <a:noFill/>
            </p:spPr>
            <p:txBody>
              <a:bodyPr wrap="none" rtlCol="0">
                <a:spAutoFit/>
              </a:bodyPr>
              <a:lstStyle/>
              <a:p>
                <a:r>
                  <a:rPr lang="en-US" dirty="0" smtClean="0"/>
                  <a:t>0-valent</a:t>
                </a:r>
                <a:endParaRPr lang="en-US" dirty="0"/>
              </a:p>
            </p:txBody>
          </p:sp>
          <p:sp>
            <p:nvSpPr>
              <p:cNvPr id="66" name="TextBox 65"/>
              <p:cNvSpPr txBox="1"/>
              <p:nvPr/>
            </p:nvSpPr>
            <p:spPr>
              <a:xfrm>
                <a:off x="6786197" y="4495800"/>
                <a:ext cx="948593" cy="369332"/>
              </a:xfrm>
              <a:prstGeom prst="rect">
                <a:avLst/>
              </a:prstGeom>
              <a:noFill/>
            </p:spPr>
            <p:txBody>
              <a:bodyPr wrap="none" rtlCol="0">
                <a:spAutoFit/>
              </a:bodyPr>
              <a:lstStyle/>
              <a:p>
                <a:r>
                  <a:rPr lang="en-US" dirty="0" smtClean="0"/>
                  <a:t>1-valent</a:t>
                </a:r>
                <a:endParaRPr lang="en-US" dirty="0"/>
              </a:p>
            </p:txBody>
          </p:sp>
          <p:sp>
            <p:nvSpPr>
              <p:cNvPr id="67" name="Oval 66"/>
              <p:cNvSpPr/>
              <p:nvPr/>
            </p:nvSpPr>
            <p:spPr>
              <a:xfrm>
                <a:off x="6100397" y="4241800"/>
                <a:ext cx="685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r>
                  <a:rPr lang="en-US" baseline="-25000" dirty="0" smtClean="0"/>
                  <a:t>1</a:t>
                </a:r>
                <a:endParaRPr lang="en-US" baseline="-25000" dirty="0"/>
              </a:p>
            </p:txBody>
          </p:sp>
          <p:cxnSp>
            <p:nvCxnSpPr>
              <p:cNvPr id="68" name="Straight Arrow Connector 67"/>
              <p:cNvCxnSpPr>
                <a:stCxn id="41" idx="3"/>
                <a:endCxn id="67" idx="7"/>
              </p:cNvCxnSpPr>
              <p:nvPr/>
            </p:nvCxnSpPr>
            <p:spPr>
              <a:xfrm flipH="1">
                <a:off x="6685764" y="3858885"/>
                <a:ext cx="482382" cy="46103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7010400" y="2835301"/>
              <a:ext cx="946285" cy="369332"/>
            </a:xfrm>
            <a:prstGeom prst="rect">
              <a:avLst/>
            </a:prstGeom>
            <a:noFill/>
          </p:spPr>
          <p:txBody>
            <a:bodyPr wrap="none" rtlCol="0">
              <a:spAutoFit/>
            </a:bodyPr>
            <a:lstStyle/>
            <a:p>
              <a:r>
                <a:rPr lang="en-US" dirty="0" smtClean="0"/>
                <a:t>Step at i</a:t>
              </a:r>
              <a:endParaRPr lang="en-US" dirty="0"/>
            </a:p>
          </p:txBody>
        </p:sp>
      </p:grpSp>
    </p:spTree>
    <p:extLst>
      <p:ext uri="{BB962C8B-B14F-4D97-AF65-F5344CB8AC3E}">
        <p14:creationId xmlns:p14="http://schemas.microsoft.com/office/powerpoint/2010/main" val="55066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Part 1:  Recap</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47800"/>
                <a:ext cx="8229600" cy="4953000"/>
              </a:xfrm>
            </p:spPr>
            <p:txBody>
              <a:bodyPr>
                <a:normAutofit fontScale="85000" lnSpcReduction="20000"/>
              </a:bodyPr>
              <a:lstStyle/>
              <a:p>
                <a:r>
                  <a:rPr lang="en-US" dirty="0" smtClean="0"/>
                  <a:t>We analyzed the structure of executions of </a:t>
                </a:r>
                <a14:m>
                  <m:oMath xmlns:m="http://schemas.openxmlformats.org/officeDocument/2006/math">
                    <m:r>
                      <a:rPr lang="en-US" i="1" dirty="0">
                        <a:latin typeface="Cambria Math"/>
                      </a:rPr>
                      <m:t>𝐴</m:t>
                    </m:r>
                  </m:oMath>
                </a14:m>
                <a:r>
                  <a:rPr lang="en-US" dirty="0"/>
                  <a:t> </a:t>
                </a:r>
                <a:r>
                  <a:rPr lang="en-US" dirty="0" smtClean="0"/>
                  <a:t>with </a:t>
                </a:r>
                <a14:m>
                  <m:oMath xmlns:m="http://schemas.openxmlformats.org/officeDocument/2006/math">
                    <m:r>
                      <a:rPr lang="en-US" i="1" dirty="0">
                        <a:latin typeface="Cambria Math"/>
                      </a:rPr>
                      <m:t>𝐷</m:t>
                    </m:r>
                  </m:oMath>
                </a14:m>
                <a:r>
                  <a:rPr lang="en-US" dirty="0"/>
                  <a:t> that allows them to solve </a:t>
                </a:r>
                <a:r>
                  <a:rPr lang="en-US" dirty="0" smtClean="0"/>
                  <a:t>consensus:</a:t>
                </a:r>
              </a:p>
              <a:p>
                <a:pPr lvl="1"/>
                <a:r>
                  <a:rPr lang="en-US" dirty="0" smtClean="0"/>
                  <a:t>Defined </a:t>
                </a:r>
                <a:r>
                  <a:rPr lang="en-US" dirty="0" smtClean="0">
                    <a:solidFill>
                      <a:schemeClr val="accent2">
                        <a:lumMod val="75000"/>
                      </a:schemeClr>
                    </a:solidFill>
                  </a:rPr>
                  <a:t>observation DAGs</a:t>
                </a:r>
                <a:r>
                  <a:rPr lang="en-US" dirty="0" smtClean="0"/>
                  <a:t>; each observation DAG </a:t>
                </a:r>
                <a14:m>
                  <m:oMath xmlns:m="http://schemas.openxmlformats.org/officeDocument/2006/math">
                    <m:r>
                      <a:rPr lang="en-US" b="0" i="1" smtClean="0">
                        <a:latin typeface="Cambria Math"/>
                      </a:rPr>
                      <m:t>𝐺</m:t>
                    </m:r>
                    <m:r>
                      <a:rPr lang="en-US" b="0" i="0" smtClean="0">
                        <a:latin typeface="Cambria Math"/>
                      </a:rPr>
                      <m:t> </m:t>
                    </m:r>
                  </m:oMath>
                </a14:m>
                <a:r>
                  <a:rPr lang="en-US" dirty="0" smtClean="0"/>
                  <a:t>represents some possible outputs of </a:t>
                </a:r>
                <a14:m>
                  <m:oMath xmlns:m="http://schemas.openxmlformats.org/officeDocument/2006/math">
                    <m:r>
                      <a:rPr lang="en-US" i="1" dirty="0">
                        <a:latin typeface="Cambria Math"/>
                      </a:rPr>
                      <m:t>𝐷</m:t>
                    </m:r>
                  </m:oMath>
                </a14:m>
                <a:r>
                  <a:rPr lang="en-US" dirty="0" smtClean="0"/>
                  <a:t>, plus some ordering relationships among these outputs.</a:t>
                </a:r>
              </a:p>
              <a:p>
                <a:pPr lvl="1"/>
                <a:r>
                  <a:rPr lang="en-US" dirty="0" smtClean="0"/>
                  <a:t>If </a:t>
                </a:r>
                <a14:m>
                  <m:oMath xmlns:m="http://schemas.openxmlformats.org/officeDocument/2006/math">
                    <m:r>
                      <a:rPr lang="en-US" i="1">
                        <a:latin typeface="Cambria Math"/>
                      </a:rPr>
                      <m:t>𝐺</m:t>
                    </m:r>
                    <m:r>
                      <a:rPr lang="en-US" i="1">
                        <a:latin typeface="Cambria Math"/>
                      </a:rPr>
                      <m:t> </m:t>
                    </m:r>
                  </m:oMath>
                </a14:m>
                <a:r>
                  <a:rPr lang="en-US" dirty="0" smtClean="0"/>
                  <a:t>is consistent with the outputs in some actual execution of </a:t>
                </a:r>
                <a14:m>
                  <m:oMath xmlns:m="http://schemas.openxmlformats.org/officeDocument/2006/math">
                    <m:r>
                      <a:rPr lang="en-US" i="1" dirty="0">
                        <a:latin typeface="Cambria Math"/>
                      </a:rPr>
                      <m:t>𝐷</m:t>
                    </m:r>
                  </m:oMath>
                </a14:m>
                <a:r>
                  <a:rPr lang="en-US" dirty="0" smtClean="0"/>
                  <a:t>, then it’s </a:t>
                </a:r>
                <a:r>
                  <a:rPr lang="en-US" dirty="0" smtClean="0">
                    <a:solidFill>
                      <a:schemeClr val="accent2">
                        <a:lumMod val="75000"/>
                      </a:schemeClr>
                    </a:solidFill>
                  </a:rPr>
                  <a:t>viable</a:t>
                </a:r>
                <a:r>
                  <a:rPr lang="en-US" dirty="0" smtClean="0"/>
                  <a:t>.</a:t>
                </a:r>
              </a:p>
              <a:p>
                <a:pPr lvl="1"/>
                <a:r>
                  <a:rPr lang="en-US" dirty="0" smtClean="0"/>
                  <a:t>Defined the </a:t>
                </a:r>
                <a:r>
                  <a:rPr lang="en-US" dirty="0" smtClean="0">
                    <a:solidFill>
                      <a:schemeClr val="accent2">
                        <a:lumMod val="75000"/>
                      </a:schemeClr>
                    </a:solidFill>
                  </a:rPr>
                  <a:t>execution tree</a:t>
                </a:r>
                <a:r>
                  <a:rPr lang="en-US" dirty="0"/>
                  <a:t> </a:t>
                </a:r>
                <a:r>
                  <a:rPr lang="en-US" dirty="0" smtClean="0"/>
                  <a:t>of </a:t>
                </a:r>
                <a14:m>
                  <m:oMath xmlns:m="http://schemas.openxmlformats.org/officeDocument/2006/math">
                    <m:r>
                      <a:rPr lang="en-US" i="1" dirty="0">
                        <a:latin typeface="Cambria Math"/>
                      </a:rPr>
                      <m:t>𝐴</m:t>
                    </m:r>
                  </m:oMath>
                </a14:m>
                <a:r>
                  <a:rPr lang="en-US" dirty="0"/>
                  <a:t> </a:t>
                </a:r>
                <a:r>
                  <a:rPr lang="en-US" dirty="0" smtClean="0"/>
                  <a:t>for any particular observation DAG </a:t>
                </a:r>
                <a14:m>
                  <m:oMath xmlns:m="http://schemas.openxmlformats.org/officeDocument/2006/math">
                    <m:r>
                      <a:rPr lang="en-US" i="1">
                        <a:latin typeface="Cambria Math"/>
                      </a:rPr>
                      <m:t>𝐺</m:t>
                    </m:r>
                  </m:oMath>
                </a14:m>
                <a:r>
                  <a:rPr lang="en-US" dirty="0" smtClean="0"/>
                  <a:t>.</a:t>
                </a:r>
              </a:p>
              <a:p>
                <a:pPr lvl="1"/>
                <a:r>
                  <a:rPr lang="en-US" dirty="0" smtClean="0"/>
                  <a:t>Claimed that, if </a:t>
                </a:r>
                <a14:m>
                  <m:oMath xmlns:m="http://schemas.openxmlformats.org/officeDocument/2006/math">
                    <m:r>
                      <a:rPr lang="en-US" i="1">
                        <a:latin typeface="Cambria Math"/>
                      </a:rPr>
                      <m:t>𝐺</m:t>
                    </m:r>
                  </m:oMath>
                </a14:m>
                <a:r>
                  <a:rPr lang="en-US" dirty="0" smtClean="0"/>
                  <a:t> is viable, then the execution tree contains a </a:t>
                </a:r>
                <a:r>
                  <a:rPr lang="en-US" dirty="0" smtClean="0">
                    <a:solidFill>
                      <a:schemeClr val="accent2">
                        <a:lumMod val="75000"/>
                      </a:schemeClr>
                    </a:solidFill>
                  </a:rPr>
                  <a:t>decision gadget</a:t>
                </a:r>
                <a:r>
                  <a:rPr lang="en-US" dirty="0" smtClean="0"/>
                  <a:t> for solving consensus.</a:t>
                </a:r>
                <a:endParaRPr lang="en-US" dirty="0"/>
              </a:p>
              <a:p>
                <a:pPr lvl="1"/>
                <a:r>
                  <a:rPr lang="en-US" dirty="0" smtClean="0"/>
                  <a:t>Such a </a:t>
                </a:r>
                <a:r>
                  <a:rPr lang="en-US" dirty="0"/>
                  <a:t>decision gadget has a </a:t>
                </a:r>
                <a:r>
                  <a:rPr lang="en-US" dirty="0">
                    <a:solidFill>
                      <a:schemeClr val="accent2">
                        <a:lumMod val="75000"/>
                      </a:schemeClr>
                    </a:solidFill>
                  </a:rPr>
                  <a:t>critical process</a:t>
                </a:r>
                <a:r>
                  <a:rPr lang="en-US" dirty="0"/>
                  <a:t>, which </a:t>
                </a:r>
                <a:r>
                  <a:rPr lang="en-US" dirty="0" smtClean="0"/>
                  <a:t>must </a:t>
                </a:r>
                <a:r>
                  <a:rPr lang="en-US" dirty="0"/>
                  <a:t>be </a:t>
                </a:r>
                <a:r>
                  <a:rPr lang="en-US" dirty="0" err="1"/>
                  <a:t>nonfaulty</a:t>
                </a:r>
                <a:r>
                  <a:rPr lang="en-US" dirty="0" smtClean="0"/>
                  <a:t>.</a:t>
                </a:r>
              </a:p>
              <a:p>
                <a:pPr lvl="1"/>
                <a:r>
                  <a:rPr lang="en-US" dirty="0"/>
                  <a:t>We can identify a “smallest” </a:t>
                </a:r>
                <a:r>
                  <a:rPr lang="en-US" dirty="0" smtClean="0"/>
                  <a:t>decision gadget in the tree.</a:t>
                </a:r>
                <a:endParaRPr lang="en-US" dirty="0"/>
              </a:p>
              <a:p>
                <a:pPr lvl="1"/>
                <a:endParaRPr lang="en-US" dirty="0"/>
              </a:p>
              <a:p>
                <a:pPr lvl="1"/>
                <a:endParaRPr lang="en-US" dirty="0" smtClean="0"/>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47800"/>
                <a:ext cx="8229600" cy="4953000"/>
              </a:xfrm>
              <a:blipFill rotWithShape="1">
                <a:blip r:embed="rId3"/>
                <a:stretch>
                  <a:fillRect l="-1185" t="-2463" r="-185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86</a:t>
            </a:fld>
            <a:endParaRPr lang="en-US"/>
          </a:p>
        </p:txBody>
      </p:sp>
    </p:spTree>
    <p:extLst>
      <p:ext uri="{BB962C8B-B14F-4D97-AF65-F5344CB8AC3E}">
        <p14:creationId xmlns:p14="http://schemas.microsoft.com/office/powerpoint/2010/main" val="8228528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81000" y="274638"/>
                <a:ext cx="8305800" cy="1143000"/>
              </a:xfrm>
            </p:spPr>
            <p:txBody>
              <a:bodyPr>
                <a:normAutofit fontScale="90000"/>
              </a:bodyPr>
              <a:lstStyle/>
              <a:p>
                <a:r>
                  <a:rPr lang="en-US" dirty="0" smtClean="0"/>
                  <a:t>Part 2:  Distributed Algorithm using </a:t>
                </a:r>
                <a14:m>
                  <m:oMath xmlns:m="http://schemas.openxmlformats.org/officeDocument/2006/math">
                    <m:r>
                      <a:rPr lang="en-US" i="1" dirty="0" smtClean="0">
                        <a:latin typeface="Cambria Math"/>
                      </a:rPr>
                      <m:t>𝐷</m:t>
                    </m:r>
                  </m:oMath>
                </a14:m>
                <a:r>
                  <a:rPr lang="en-US" dirty="0" smtClean="0"/>
                  <a:t> to implement </a:t>
                </a:r>
                <a14:m>
                  <m:oMath xmlns:m="http://schemas.openxmlformats.org/officeDocument/2006/math">
                    <m:sSub>
                      <m:sSubPr>
                        <m:ctrlPr>
                          <a:rPr lang="en-US" b="0" i="1" smtClean="0">
                            <a:latin typeface="Cambria Math"/>
                          </a:rPr>
                        </m:ctrlPr>
                      </m:sSubPr>
                      <m:e>
                        <m:r>
                          <m:rPr>
                            <m:sty m:val="p"/>
                          </m:rPr>
                          <a:rPr lang="en-US" b="0" i="0" smtClean="0">
                            <a:latin typeface="Cambria Math"/>
                          </a:rPr>
                          <m:t>Ω</m:t>
                        </m:r>
                      </m:e>
                      <m:sub>
                        <m:r>
                          <a:rPr lang="en-US" b="0" i="1" smtClean="0">
                            <a:latin typeface="Cambria Math"/>
                          </a:rPr>
                          <m:t>𝑓</m:t>
                        </m:r>
                      </m:sub>
                    </m:sSub>
                  </m:oMath>
                </a14:m>
                <a:r>
                  <a:rPr lang="en-US" dirty="0" smtClean="0"/>
                  <a:t> </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81000" y="274638"/>
                <a:ext cx="8305800" cy="1143000"/>
              </a:xfrm>
              <a:blipFill rotWithShape="1">
                <a:blip r:embed="rId3"/>
                <a:stretch>
                  <a:fillRect l="-294" t="-19149" b="-28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76400"/>
                <a:ext cx="8382000" cy="4648200"/>
              </a:xfrm>
            </p:spPr>
            <p:txBody>
              <a:bodyPr>
                <a:normAutofit fontScale="92500" lnSpcReduction="10000"/>
              </a:bodyPr>
              <a:lstStyle/>
              <a:p>
                <a:r>
                  <a:rPr lang="en-US" dirty="0" smtClean="0"/>
                  <a:t>Processes continually exchange their local FD outputs.</a:t>
                </a:r>
              </a:p>
              <a:p>
                <a:r>
                  <a:rPr lang="en-US" dirty="0" smtClean="0">
                    <a:solidFill>
                      <a:schemeClr val="accent2">
                        <a:lumMod val="75000"/>
                      </a:schemeClr>
                    </a:solidFill>
                  </a:rPr>
                  <a:t>Algorithm for process </a:t>
                </a:r>
                <a14:m>
                  <m:oMath xmlns:m="http://schemas.openxmlformats.org/officeDocument/2006/math">
                    <m:r>
                      <a:rPr lang="en-US" i="1" dirty="0" smtClean="0">
                        <a:solidFill>
                          <a:schemeClr val="accent2">
                            <a:lumMod val="75000"/>
                          </a:schemeClr>
                        </a:solidFill>
                        <a:latin typeface="Cambria Math"/>
                      </a:rPr>
                      <m:t>𝑖</m:t>
                    </m:r>
                  </m:oMath>
                </a14:m>
                <a:r>
                  <a:rPr lang="en-US" dirty="0" smtClean="0">
                    <a:solidFill>
                      <a:schemeClr val="accent2">
                        <a:lumMod val="75000"/>
                      </a:schemeClr>
                    </a:solidFill>
                  </a:rPr>
                  <a:t>:   </a:t>
                </a:r>
                <a:r>
                  <a:rPr lang="en-US" dirty="0" smtClean="0"/>
                  <a:t>Periodically do:</a:t>
                </a:r>
                <a:endParaRPr lang="en-US" baseline="-25000" dirty="0" smtClean="0"/>
              </a:p>
              <a:p>
                <a:pPr lvl="1"/>
                <a:r>
                  <a:rPr lang="en-US" dirty="0" smtClean="0"/>
                  <a:t>Build an observation DAG based on the FD outputs received so far and the known temporal orderings between them (determined by </a:t>
                </a:r>
                <a:r>
                  <a:rPr lang="en-US" dirty="0" err="1" smtClean="0"/>
                  <a:t>Lamport</a:t>
                </a:r>
                <a:r>
                  <a:rPr lang="en-US" dirty="0" smtClean="0"/>
                  <a:t> causality).</a:t>
                </a:r>
              </a:p>
              <a:p>
                <a:pPr lvl="1"/>
                <a:r>
                  <a:rPr lang="en-US" dirty="0" smtClean="0"/>
                  <a:t>Construct the execution tree based on the current (finite) observation DAG.</a:t>
                </a:r>
              </a:p>
              <a:p>
                <a:pPr lvl="1"/>
                <a:r>
                  <a:rPr lang="en-US" dirty="0" smtClean="0"/>
                  <a:t>If this tree contains a decision gadget, then:</a:t>
                </a:r>
              </a:p>
              <a:p>
                <a:pPr lvl="2"/>
                <a:r>
                  <a:rPr lang="en-US" dirty="0"/>
                  <a:t>D</a:t>
                </a:r>
                <a:r>
                  <a:rPr lang="en-US" dirty="0" smtClean="0"/>
                  <a:t>etermine the “smallest” decision gadget.</a:t>
                </a:r>
              </a:p>
              <a:p>
                <a:pPr lvl="2"/>
                <a:r>
                  <a:rPr lang="en-US" dirty="0" smtClean="0"/>
                  <a:t>Output the id of the critical process of this decision gadget.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76400"/>
                <a:ext cx="8382000" cy="4648200"/>
              </a:xfrm>
              <a:blipFill rotWithShape="1">
                <a:blip r:embed="rId4"/>
                <a:stretch>
                  <a:fillRect l="-1455" t="-26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87</a:t>
            </a:fld>
            <a:endParaRPr lang="en-US"/>
          </a:p>
        </p:txBody>
      </p:sp>
    </p:spTree>
    <p:extLst>
      <p:ext uri="{BB962C8B-B14F-4D97-AF65-F5344CB8AC3E}">
        <p14:creationId xmlns:p14="http://schemas.microsoft.com/office/powerpoint/2010/main" val="84062786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Correctness (sketch)</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447800"/>
                <a:ext cx="8534400" cy="5029200"/>
              </a:xfrm>
            </p:spPr>
            <p:txBody>
              <a:bodyPr>
                <a:normAutofit fontScale="77500" lnSpcReduction="20000"/>
              </a:bodyPr>
              <a:lstStyle/>
              <a:p>
                <a:r>
                  <a:rPr lang="en-US" dirty="0" smtClean="0"/>
                  <a:t>In the limit:</a:t>
                </a:r>
              </a:p>
              <a:p>
                <a:pPr lvl="1"/>
                <a:r>
                  <a:rPr lang="en-US" dirty="0"/>
                  <a:t>T</a:t>
                </a:r>
                <a:r>
                  <a:rPr lang="en-US" dirty="0" smtClean="0"/>
                  <a:t>he observation DAGs at all </a:t>
                </a:r>
                <a:r>
                  <a:rPr lang="en-US" dirty="0" err="1" smtClean="0"/>
                  <a:t>nonfaulty</a:t>
                </a:r>
                <a:r>
                  <a:rPr lang="en-US" dirty="0" smtClean="0"/>
                  <a:t> processes converge to the same (infinite) observation  DAG, </a:t>
                </a:r>
                <a14:m>
                  <m:oMath xmlns:m="http://schemas.openxmlformats.org/officeDocument/2006/math">
                    <m:sSup>
                      <m:sSupPr>
                        <m:ctrlPr>
                          <a:rPr lang="en-US" b="0" i="1" smtClean="0">
                            <a:latin typeface="Cambria Math"/>
                          </a:rPr>
                        </m:ctrlPr>
                      </m:sSupPr>
                      <m:e>
                        <m:r>
                          <a:rPr lang="en-US" b="0" i="1" smtClean="0">
                            <a:latin typeface="Cambria Math"/>
                          </a:rPr>
                          <m:t>𝐺</m:t>
                        </m:r>
                      </m:e>
                      <m:sup>
                        <m:r>
                          <a:rPr lang="en-US" b="0" i="1" smtClean="0">
                            <a:latin typeface="Cambria Math"/>
                          </a:rPr>
                          <m:t>∞</m:t>
                        </m:r>
                      </m:sup>
                    </m:sSup>
                  </m:oMath>
                </a14:m>
                <a:r>
                  <a:rPr lang="en-US" dirty="0" smtClean="0"/>
                  <a:t>, and</a:t>
                </a:r>
              </a:p>
              <a:p>
                <a:pPr lvl="1"/>
                <a:r>
                  <a:rPr lang="en-US" dirty="0"/>
                  <a:t>T</a:t>
                </a:r>
                <a:r>
                  <a:rPr lang="en-US" dirty="0" smtClean="0"/>
                  <a:t>he execution trees at all </a:t>
                </a:r>
                <a:r>
                  <a:rPr lang="en-US" dirty="0" err="1" smtClean="0"/>
                  <a:t>nonfaulty</a:t>
                </a:r>
                <a:r>
                  <a:rPr lang="en-US" dirty="0" smtClean="0"/>
                  <a:t> processes converge to the same execution tree, </a:t>
                </a:r>
                <a14:m>
                  <m:oMath xmlns:m="http://schemas.openxmlformats.org/officeDocument/2006/math">
                    <m:r>
                      <a:rPr lang="en-US" b="0" i="1" smtClean="0">
                        <a:latin typeface="Cambria Math"/>
                      </a:rPr>
                      <m:t>𝑅</m:t>
                    </m:r>
                    <m:d>
                      <m:dPr>
                        <m:ctrlPr>
                          <a:rPr lang="en-US" b="0" i="1" smtClean="0">
                            <a:latin typeface="Cambria Math"/>
                          </a:rPr>
                        </m:ctrlPr>
                      </m:dPr>
                      <m:e>
                        <m:sSup>
                          <m:sSupPr>
                            <m:ctrlPr>
                              <a:rPr lang="en-US" b="0" i="1" smtClean="0">
                                <a:latin typeface="Cambria Math"/>
                              </a:rPr>
                            </m:ctrlPr>
                          </m:sSupPr>
                          <m:e>
                            <m:r>
                              <a:rPr lang="en-US" b="0" i="1" smtClean="0">
                                <a:latin typeface="Cambria Math"/>
                              </a:rPr>
                              <m:t>𝐺</m:t>
                            </m:r>
                          </m:e>
                          <m:sup>
                            <m:r>
                              <a:rPr lang="en-US" b="0" i="1" smtClean="0">
                                <a:latin typeface="Cambria Math"/>
                              </a:rPr>
                              <m:t>∞</m:t>
                            </m:r>
                          </m:sup>
                        </m:sSup>
                      </m:e>
                    </m:d>
                    <m:r>
                      <a:rPr lang="en-US" b="0" i="1" smtClean="0">
                        <a:latin typeface="Cambria Math"/>
                      </a:rPr>
                      <m:t>.</m:t>
                    </m:r>
                  </m:oMath>
                </a14:m>
                <a:endParaRPr lang="en-US" dirty="0" smtClean="0"/>
              </a:p>
              <a:p>
                <a:r>
                  <a:rPr lang="en-US" dirty="0" smtClean="0"/>
                  <a:t>The limiting execution tree </a:t>
                </a:r>
                <a14:m>
                  <m:oMath xmlns:m="http://schemas.openxmlformats.org/officeDocument/2006/math">
                    <m:r>
                      <a:rPr lang="en-US" i="1">
                        <a:latin typeface="Cambria Math"/>
                      </a:rPr>
                      <m:t>𝑅</m:t>
                    </m:r>
                    <m:d>
                      <m:dPr>
                        <m:ctrlPr>
                          <a:rPr lang="en-US" i="1">
                            <a:latin typeface="Cambria Math"/>
                          </a:rPr>
                        </m:ctrlPr>
                      </m:dPr>
                      <m:e>
                        <m:sSup>
                          <m:sSupPr>
                            <m:ctrlPr>
                              <a:rPr lang="en-US" i="1">
                                <a:latin typeface="Cambria Math"/>
                              </a:rPr>
                            </m:ctrlPr>
                          </m:sSupPr>
                          <m:e>
                            <m:r>
                              <a:rPr lang="en-US" i="1">
                                <a:latin typeface="Cambria Math"/>
                              </a:rPr>
                              <m:t>𝐺</m:t>
                            </m:r>
                          </m:e>
                          <m:sup>
                            <m:r>
                              <a:rPr lang="en-US" i="1">
                                <a:latin typeface="Cambria Math"/>
                              </a:rPr>
                              <m:t>∞</m:t>
                            </m:r>
                          </m:sup>
                        </m:sSup>
                      </m:e>
                    </m:d>
                  </m:oMath>
                </a14:m>
                <a:r>
                  <a:rPr lang="en-US" dirty="0" smtClean="0"/>
                  <a:t> must have a decision gadget; let </a:t>
                </a:r>
                <a14:m>
                  <m:oMath xmlns:m="http://schemas.openxmlformats.org/officeDocument/2006/math">
                    <m:r>
                      <a:rPr lang="en-US" b="0" i="1" smtClean="0">
                        <a:latin typeface="Cambria Math"/>
                      </a:rPr>
                      <m:t>𝐺𝑎𝑑</m:t>
                    </m:r>
                    <m:r>
                      <a:rPr lang="en-US" b="0" i="1" smtClean="0">
                        <a:latin typeface="Cambria Math"/>
                      </a:rPr>
                      <m:t> </m:t>
                    </m:r>
                  </m:oMath>
                </a14:m>
                <a:r>
                  <a:rPr lang="en-US" dirty="0" smtClean="0"/>
                  <a:t>be the smallest one, and let </a:t>
                </a:r>
                <a14:m>
                  <m:oMath xmlns:m="http://schemas.openxmlformats.org/officeDocument/2006/math">
                    <m:r>
                      <a:rPr lang="en-US" b="0" i="1" smtClean="0">
                        <a:latin typeface="Cambria Math"/>
                      </a:rPr>
                      <m:t>𝑐𝑟𝑖𝑡</m:t>
                    </m:r>
                    <m:r>
                      <a:rPr lang="en-US" b="0" i="0" smtClean="0">
                        <a:latin typeface="Cambria Math"/>
                      </a:rPr>
                      <m:t> </m:t>
                    </m:r>
                  </m:oMath>
                </a14:m>
                <a:r>
                  <a:rPr lang="en-US" dirty="0" smtClean="0"/>
                  <a:t>be its (</a:t>
                </a:r>
                <a:r>
                  <a:rPr lang="en-US" dirty="0" err="1" smtClean="0"/>
                  <a:t>nonfaulty</a:t>
                </a:r>
                <a:r>
                  <a:rPr lang="en-US" dirty="0" smtClean="0"/>
                  <a:t>) critical process.</a:t>
                </a:r>
              </a:p>
              <a:p>
                <a:r>
                  <a:rPr lang="en-US" dirty="0" smtClean="0"/>
                  <a:t>Eventually, </a:t>
                </a:r>
                <a14:m>
                  <m:oMath xmlns:m="http://schemas.openxmlformats.org/officeDocument/2006/math">
                    <m:r>
                      <a:rPr lang="en-US" i="1">
                        <a:latin typeface="Cambria Math"/>
                      </a:rPr>
                      <m:t>𝐺𝑎𝑑</m:t>
                    </m:r>
                  </m:oMath>
                </a14:m>
                <a:r>
                  <a:rPr lang="en-US" dirty="0" smtClean="0"/>
                  <a:t> is the “smallest” decision gadget in the simulated trees at all </a:t>
                </a:r>
                <a:r>
                  <a:rPr lang="en-US" dirty="0" err="1" smtClean="0"/>
                  <a:t>nonfaulty</a:t>
                </a:r>
                <a:r>
                  <a:rPr lang="en-US" dirty="0" smtClean="0"/>
                  <a:t> processes.</a:t>
                </a:r>
                <a:endParaRPr lang="en-US" dirty="0"/>
              </a:p>
              <a:p>
                <a:r>
                  <a:rPr lang="en-US" dirty="0" smtClean="0"/>
                  <a:t>So eventually, all </a:t>
                </a:r>
                <a:r>
                  <a:rPr lang="en-US" dirty="0" err="1" smtClean="0"/>
                  <a:t>nonfaulty</a:t>
                </a:r>
                <a:r>
                  <a:rPr lang="en-US" dirty="0" smtClean="0"/>
                  <a:t> processes output the same process id, </a:t>
                </a:r>
                <a14:m>
                  <m:oMath xmlns:m="http://schemas.openxmlformats.org/officeDocument/2006/math">
                    <m:r>
                      <a:rPr lang="en-US" i="1">
                        <a:latin typeface="Cambria Math"/>
                      </a:rPr>
                      <m:t>𝑐𝑟𝑖𝑡</m:t>
                    </m:r>
                    <m:r>
                      <a:rPr lang="en-US" b="0" i="1" smtClean="0">
                        <a:latin typeface="Cambria Math"/>
                      </a:rPr>
                      <m:t>, </m:t>
                    </m:r>
                  </m:oMath>
                </a14:m>
                <a:r>
                  <a:rPr lang="en-US" dirty="0" smtClean="0"/>
                  <a:t>forever.</a:t>
                </a:r>
              </a:p>
              <a:p>
                <a:r>
                  <a:rPr lang="en-US" dirty="0"/>
                  <a:t>P</a:t>
                </a:r>
                <a:r>
                  <a:rPr lang="en-US" dirty="0" smtClean="0"/>
                  <a:t>rocess </a:t>
                </a:r>
                <a14:m>
                  <m:oMath xmlns:m="http://schemas.openxmlformats.org/officeDocument/2006/math">
                    <m:r>
                      <a:rPr lang="en-US" i="1">
                        <a:latin typeface="Cambria Math"/>
                      </a:rPr>
                      <m:t>𝑐𝑟𝑖𝑡</m:t>
                    </m:r>
                    <m:r>
                      <a:rPr lang="en-US" i="1">
                        <a:latin typeface="Cambria Math"/>
                      </a:rPr>
                      <m:t> </m:t>
                    </m:r>
                  </m:oMath>
                </a14:m>
                <a:r>
                  <a:rPr lang="en-US" dirty="0" smtClean="0"/>
                  <a:t>is </a:t>
                </a:r>
                <a:r>
                  <a:rPr lang="en-US" dirty="0" err="1" smtClean="0"/>
                  <a:t>nonfaulty</a:t>
                </a:r>
                <a:r>
                  <a:rPr lang="en-US" dirty="0" smtClean="0"/>
                  <a:t>.</a:t>
                </a:r>
              </a:p>
              <a:p>
                <a:r>
                  <a:rPr lang="en-US" dirty="0" smtClean="0"/>
                  <a:t>So this implements</a:t>
                </a:r>
                <a14:m>
                  <m:oMath xmlns:m="http://schemas.openxmlformats.org/officeDocument/2006/math">
                    <m:sSub>
                      <m:sSubPr>
                        <m:ctrlPr>
                          <a:rPr lang="en-US" i="1">
                            <a:latin typeface="Cambria Math"/>
                          </a:rPr>
                        </m:ctrlPr>
                      </m:sSubPr>
                      <m:e>
                        <m:r>
                          <a:rPr lang="en-US" b="0" i="0" smtClean="0">
                            <a:latin typeface="Cambria Math"/>
                          </a:rPr>
                          <m:t> </m:t>
                        </m:r>
                        <m:r>
                          <m:rPr>
                            <m:sty m:val="p"/>
                          </m:rPr>
                          <a:rPr lang="en-US">
                            <a:latin typeface="Cambria Math"/>
                          </a:rPr>
                          <m:t>Ω</m:t>
                        </m:r>
                      </m:e>
                      <m:sub>
                        <m:r>
                          <a:rPr lang="en-US" i="1">
                            <a:latin typeface="Cambria Math"/>
                          </a:rPr>
                          <m:t>𝑓</m:t>
                        </m:r>
                      </m:sub>
                    </m:sSub>
                    <m:r>
                      <a:rPr lang="en-US" b="0" i="1" smtClean="0">
                        <a:latin typeface="Cambria Math"/>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447800"/>
                <a:ext cx="8534400" cy="5029200"/>
              </a:xfrm>
              <a:blipFill rotWithShape="1">
                <a:blip r:embed="rId3"/>
                <a:stretch>
                  <a:fillRect l="-1000" t="-21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2A3D09A-7868-461E-AD70-0164CED56359}" type="slidenum">
              <a:rPr lang="en-US" smtClean="0"/>
              <a:t>88</a:t>
            </a:fld>
            <a:endParaRPr lang="en-US"/>
          </a:p>
        </p:txBody>
      </p:sp>
    </p:spTree>
    <p:extLst>
      <p:ext uri="{BB962C8B-B14F-4D97-AF65-F5344CB8AC3E}">
        <p14:creationId xmlns:p14="http://schemas.microsoft.com/office/powerpoint/2010/main" val="189690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t>Next time</a:t>
            </a:r>
          </a:p>
        </p:txBody>
      </p:sp>
      <p:sp>
        <p:nvSpPr>
          <p:cNvPr id="547843" name="Rectangle 3"/>
          <p:cNvSpPr>
            <a:spLocks noGrp="1" noChangeArrowheads="1"/>
          </p:cNvSpPr>
          <p:nvPr>
            <p:ph type="body" idx="1"/>
          </p:nvPr>
        </p:nvSpPr>
        <p:spPr/>
        <p:txBody>
          <a:bodyPr/>
          <a:lstStyle/>
          <a:p>
            <a:pPr>
              <a:lnSpc>
                <a:spcPct val="80000"/>
              </a:lnSpc>
            </a:pPr>
            <a:r>
              <a:rPr lang="en-US" dirty="0" smtClean="0"/>
              <a:t>Self-stabilization</a:t>
            </a:r>
          </a:p>
          <a:p>
            <a:pPr>
              <a:lnSpc>
                <a:spcPct val="80000"/>
              </a:lnSpc>
            </a:pPr>
            <a:r>
              <a:rPr lang="en-US" dirty="0" smtClean="0">
                <a:solidFill>
                  <a:srgbClr val="990033"/>
                </a:solidFill>
              </a:rPr>
              <a:t>Reading:</a:t>
            </a:r>
            <a:r>
              <a:rPr lang="en-US" dirty="0" smtClean="0"/>
              <a:t>                                  </a:t>
            </a:r>
          </a:p>
          <a:p>
            <a:pPr lvl="1">
              <a:lnSpc>
                <a:spcPct val="80000"/>
              </a:lnSpc>
            </a:pPr>
            <a:r>
              <a:rPr lang="en-US" dirty="0" smtClean="0">
                <a:solidFill>
                  <a:srgbClr val="006600"/>
                </a:solidFill>
              </a:rPr>
              <a:t>[</a:t>
            </a:r>
            <a:r>
              <a:rPr lang="en-US" dirty="0" err="1" smtClean="0">
                <a:solidFill>
                  <a:srgbClr val="006600"/>
                </a:solidFill>
              </a:rPr>
              <a:t>Dolev</a:t>
            </a:r>
            <a:r>
              <a:rPr lang="en-US" dirty="0" smtClean="0">
                <a:solidFill>
                  <a:srgbClr val="006600"/>
                </a:solidFill>
              </a:rPr>
              <a:t>, Chapter 2] </a:t>
            </a:r>
            <a:endParaRPr lang="en-US" dirty="0" smtClean="0"/>
          </a:p>
        </p:txBody>
      </p:sp>
    </p:spTree>
    <p:extLst>
      <p:ext uri="{BB962C8B-B14F-4D97-AF65-F5344CB8AC3E}">
        <p14:creationId xmlns:p14="http://schemas.microsoft.com/office/powerpoint/2010/main" val="18263701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dirty="0"/>
              <a:t>Phase 2</a:t>
            </a:r>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a:xfrm>
                <a:off x="381000" y="1447800"/>
                <a:ext cx="8534400" cy="144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pPr>
                <a:r>
                  <a:rPr lang="en-US" sz="2400" dirty="0" smtClean="0"/>
                  <a:t>After assigning </a:t>
                </a:r>
                <a14:m>
                  <m:oMath xmlns:m="http://schemas.openxmlformats.org/officeDocument/2006/math">
                    <m:r>
                      <a:rPr lang="en-US" sz="2400" i="1" dirty="0" smtClean="0">
                        <a:latin typeface="Cambria Math"/>
                      </a:rPr>
                      <m:t>𝑣𝑎𝑙</m:t>
                    </m:r>
                    <m:r>
                      <a:rPr lang="en-US" sz="2400" i="1" dirty="0" smtClean="0">
                        <a:latin typeface="Cambria Math"/>
                      </a:rPr>
                      <m:t>(</m:t>
                    </m:r>
                    <m:r>
                      <a:rPr lang="en-US" sz="2400" i="1" dirty="0" smtClean="0">
                        <a:latin typeface="Cambria Math"/>
                      </a:rPr>
                      <m:t>𝑏</m:t>
                    </m:r>
                    <m:r>
                      <a:rPr lang="en-US" sz="2400" i="1" dirty="0" smtClean="0">
                        <a:latin typeface="Cambria Math"/>
                      </a:rPr>
                      <m:t>) = </m:t>
                    </m:r>
                    <m:r>
                      <a:rPr lang="en-US" sz="2400" i="1" dirty="0" smtClean="0">
                        <a:latin typeface="Cambria Math"/>
                      </a:rPr>
                      <m:t>𝑣</m:t>
                    </m:r>
                  </m:oMath>
                </a14:m>
                <a:r>
                  <a:rPr lang="en-US" sz="2400" dirty="0" smtClean="0"/>
                  <a:t>, originator </a:t>
                </a:r>
                <a14:m>
                  <m:oMath xmlns:m="http://schemas.openxmlformats.org/officeDocument/2006/math">
                    <m:r>
                      <a:rPr lang="en-US" sz="2400" i="1" dirty="0" smtClean="0">
                        <a:latin typeface="Cambria Math"/>
                      </a:rPr>
                      <m:t>𝑖</m:t>
                    </m:r>
                  </m:oMath>
                </a14:m>
                <a:r>
                  <a:rPr lang="en-US" sz="2400" dirty="0" smtClean="0"/>
                  <a:t> sends Phase 2 messages asking processes to vote for </a:t>
                </a:r>
                <a14:m>
                  <m:oMath xmlns:m="http://schemas.openxmlformats.org/officeDocument/2006/math">
                    <m:r>
                      <a:rPr lang="en-US" sz="2400" i="1" dirty="0" smtClean="0">
                        <a:latin typeface="Cambria Math"/>
                      </a:rPr>
                      <m:t>𝑏</m:t>
                    </m:r>
                  </m:oMath>
                </a14:m>
                <a:r>
                  <a:rPr lang="en-US" sz="2400" dirty="0" smtClean="0"/>
                  <a:t>.</a:t>
                </a:r>
              </a:p>
              <a:p>
                <a:pPr>
                  <a:lnSpc>
                    <a:spcPct val="80000"/>
                  </a:lnSpc>
                </a:pPr>
                <a:r>
                  <a:rPr lang="en-US" sz="2400" dirty="0" smtClean="0"/>
                  <a:t>If </a:t>
                </a:r>
                <a14:m>
                  <m:oMath xmlns:m="http://schemas.openxmlformats.org/officeDocument/2006/math">
                    <m:r>
                      <a:rPr lang="en-US" sz="2400" i="1" dirty="0" smtClean="0">
                        <a:latin typeface="Cambria Math"/>
                      </a:rPr>
                      <m:t>𝑖</m:t>
                    </m:r>
                  </m:oMath>
                </a14:m>
                <a:r>
                  <a:rPr lang="en-US" sz="2400" dirty="0" smtClean="0"/>
                  <a:t> collects such votes from a write-quorum </a:t>
                </a:r>
                <a14:m>
                  <m:oMath xmlns:m="http://schemas.openxmlformats.org/officeDocument/2006/math">
                    <m:r>
                      <a:rPr lang="en-US" sz="2400" i="1" dirty="0" smtClean="0">
                        <a:latin typeface="Cambria Math"/>
                      </a:rPr>
                      <m:t>𝑊</m:t>
                    </m:r>
                  </m:oMath>
                </a14:m>
                <a:r>
                  <a:rPr lang="en-US" sz="2400" dirty="0" smtClean="0"/>
                  <a:t>, it can successfully complete ballot </a:t>
                </a:r>
                <a14:m>
                  <m:oMath xmlns:m="http://schemas.openxmlformats.org/officeDocument/2006/math">
                    <m:r>
                      <a:rPr lang="en-US" sz="2400" i="1" dirty="0" smtClean="0">
                        <a:latin typeface="Cambria Math"/>
                      </a:rPr>
                      <m:t>𝑏</m:t>
                    </m:r>
                  </m:oMath>
                </a14:m>
                <a:r>
                  <a:rPr lang="en-US" sz="2400" dirty="0" smtClean="0"/>
                  <a:t> and decide </a:t>
                </a:r>
                <a14:m>
                  <m:oMath xmlns:m="http://schemas.openxmlformats.org/officeDocument/2006/math">
                    <m:r>
                      <a:rPr lang="en-US" sz="2400" i="1" dirty="0" smtClean="0">
                        <a:latin typeface="Cambria Math"/>
                      </a:rPr>
                      <m:t>𝑣</m:t>
                    </m:r>
                  </m:oMath>
                </a14:m>
                <a:r>
                  <a:rPr lang="en-US" sz="2400" dirty="0" smtClean="0"/>
                  <a:t>.</a:t>
                </a:r>
              </a:p>
              <a:p>
                <a:pPr>
                  <a:lnSpc>
                    <a:spcPct val="80000"/>
                  </a:lnSpc>
                </a:pPr>
                <a:endParaRPr lang="en-US" sz="2400" dirty="0"/>
              </a:p>
            </p:txBody>
          </p:sp>
        </mc:Choice>
        <mc:Fallback xmlns="">
          <p:sp>
            <p:nvSpPr>
              <p:cNvPr id="4" name="Rectangle 3"/>
              <p:cNvSpPr txBox="1">
                <a:spLocks noRot="1" noChangeAspect="1" noMove="1" noResize="1" noEditPoints="1" noAdjustHandles="1" noChangeArrowheads="1" noChangeShapeType="1" noTextEdit="1"/>
              </p:cNvSpPr>
              <p:nvPr/>
            </p:nvSpPr>
            <p:spPr>
              <a:xfrm>
                <a:off x="381000" y="1447800"/>
                <a:ext cx="8534400" cy="1447800"/>
              </a:xfrm>
              <a:prstGeom prst="rect">
                <a:avLst/>
              </a:prstGeom>
              <a:blipFill rotWithShape="1">
                <a:blip r:embed="rId3"/>
                <a:stretch>
                  <a:fillRect l="-1000" t="-8017" b="-21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5"/>
              <p:cNvSpPr>
                <a:spLocks noChangeArrowheads="1"/>
              </p:cNvSpPr>
              <p:nvPr/>
            </p:nvSpPr>
            <p:spPr bwMode="auto">
              <a:xfrm>
                <a:off x="383903" y="2971800"/>
                <a:ext cx="3429000" cy="36576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marL="342900" indent="-342900">
                  <a:lnSpc>
                    <a:spcPct val="80000"/>
                  </a:lnSpc>
                  <a:spcBef>
                    <a:spcPct val="20000"/>
                  </a:spcBef>
                  <a:buFontTx/>
                  <a:buChar char="•"/>
                </a:pPr>
                <a:r>
                  <a:rPr lang="en-US" sz="2400" dirty="0"/>
                  <a:t>Note:  </a:t>
                </a:r>
              </a:p>
              <a:p>
                <a:pPr marL="742950" lvl="1" indent="-285750">
                  <a:lnSpc>
                    <a:spcPct val="80000"/>
                  </a:lnSpc>
                  <a:spcBef>
                    <a:spcPct val="20000"/>
                  </a:spcBef>
                  <a:buFontTx/>
                  <a:buChar char="–"/>
                </a:pPr>
                <a:r>
                  <a:rPr lang="en-US" sz="2000" dirty="0"/>
                  <a:t>Originator </a:t>
                </a:r>
                <a14:m>
                  <m:oMath xmlns:m="http://schemas.openxmlformats.org/officeDocument/2006/math">
                    <m:r>
                      <a:rPr lang="en-US" sz="2000" b="0" i="1" dirty="0" smtClean="0">
                        <a:latin typeface="Cambria Math"/>
                      </a:rPr>
                      <m:t>𝑖</m:t>
                    </m:r>
                    <m:r>
                      <a:rPr lang="en-US" sz="2000" b="1" i="1" dirty="0" smtClean="0">
                        <a:latin typeface="Cambria Math"/>
                      </a:rPr>
                      <m:t>,</m:t>
                    </m:r>
                  </m:oMath>
                </a14:m>
                <a:r>
                  <a:rPr lang="en-US" sz="2000" dirty="0"/>
                  <a:t> or others, </a:t>
                </a:r>
                <a:r>
                  <a:rPr lang="en-US" sz="2000" dirty="0" smtClean="0"/>
                  <a:t>may start </a:t>
                </a:r>
                <a:r>
                  <a:rPr lang="en-US" sz="2000" dirty="0"/>
                  <a:t>new ballots at any time.</a:t>
                </a:r>
              </a:p>
              <a:p>
                <a:pPr marL="742950" lvl="1" indent="-285750">
                  <a:lnSpc>
                    <a:spcPct val="80000"/>
                  </a:lnSpc>
                  <a:spcBef>
                    <a:spcPct val="20000"/>
                  </a:spcBef>
                  <a:buFontTx/>
                  <a:buChar char="–"/>
                </a:pPr>
                <a:r>
                  <a:rPr lang="en-US" sz="2000" dirty="0"/>
                  <a:t>(2) guarantees that all successful ballots will have the same value </a:t>
                </a:r>
                <a14:m>
                  <m:oMath xmlns:m="http://schemas.openxmlformats.org/officeDocument/2006/math">
                    <m:r>
                      <a:rPr lang="en-US" sz="2000" i="1" dirty="0" smtClean="0">
                        <a:latin typeface="Cambria Math"/>
                      </a:rPr>
                      <m:t>𝑣</m:t>
                    </m:r>
                    <m:r>
                      <a:rPr lang="en-US" sz="2000" i="1" dirty="0" smtClean="0">
                        <a:latin typeface="Cambria Math"/>
                      </a:rPr>
                      <m:t>.</m:t>
                    </m:r>
                  </m:oMath>
                </a14:m>
                <a:endParaRPr lang="en-US" sz="2000" dirty="0"/>
              </a:p>
              <a:p>
                <a:pPr marL="742950" lvl="1" indent="-285750">
                  <a:lnSpc>
                    <a:spcPct val="80000"/>
                  </a:lnSpc>
                  <a:spcBef>
                    <a:spcPct val="20000"/>
                  </a:spcBef>
                  <a:buFontTx/>
                  <a:buChar char="–"/>
                </a:pPr>
                <a:r>
                  <a:rPr lang="en-US" sz="2000" dirty="0"/>
                  <a:t>Arbitrary concurrent attempts to conduct ballots are OK, at least with respect to safety.</a:t>
                </a:r>
              </a:p>
            </p:txBody>
          </p:sp>
        </mc:Choice>
        <mc:Fallback xmlns="">
          <p:sp>
            <p:nvSpPr>
              <p:cNvPr id="5" name="Rectangle 35"/>
              <p:cNvSpPr>
                <a:spLocks noRot="1" noChangeAspect="1" noMove="1" noResize="1" noEditPoints="1" noAdjustHandles="1" noChangeArrowheads="1" noChangeShapeType="1" noTextEdit="1"/>
              </p:cNvSpPr>
              <p:nvPr/>
            </p:nvSpPr>
            <p:spPr bwMode="auto">
              <a:xfrm>
                <a:off x="383903" y="2971800"/>
                <a:ext cx="3429000" cy="3657600"/>
              </a:xfrm>
              <a:prstGeom prst="rect">
                <a:avLst/>
              </a:prstGeom>
              <a:blipFill rotWithShape="1">
                <a:blip r:embed="rId4"/>
                <a:stretch>
                  <a:fillRect l="-2847" t="-3333" r="-284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6" name="Group 4"/>
          <p:cNvGrpSpPr>
            <a:grpSpLocks/>
          </p:cNvGrpSpPr>
          <p:nvPr/>
        </p:nvGrpSpPr>
        <p:grpSpPr bwMode="auto">
          <a:xfrm>
            <a:off x="3784600" y="3733800"/>
            <a:ext cx="5359400" cy="2438400"/>
            <a:chOff x="1056" y="2400"/>
            <a:chExt cx="3376" cy="1536"/>
          </a:xfrm>
        </p:grpSpPr>
        <p:grpSp>
          <p:nvGrpSpPr>
            <p:cNvPr id="7" name="Group 5"/>
            <p:cNvGrpSpPr>
              <a:grpSpLocks/>
            </p:cNvGrpSpPr>
            <p:nvPr/>
          </p:nvGrpSpPr>
          <p:grpSpPr bwMode="auto">
            <a:xfrm>
              <a:off x="1056" y="2400"/>
              <a:ext cx="2208" cy="1536"/>
              <a:chOff x="1056" y="2400"/>
              <a:chExt cx="2208" cy="1536"/>
            </a:xfrm>
          </p:grpSpPr>
          <p:grpSp>
            <p:nvGrpSpPr>
              <p:cNvPr id="10" name="Group 6"/>
              <p:cNvGrpSpPr>
                <a:grpSpLocks/>
              </p:cNvGrpSpPr>
              <p:nvPr/>
            </p:nvGrpSpPr>
            <p:grpSpPr bwMode="auto">
              <a:xfrm>
                <a:off x="1872" y="2400"/>
                <a:ext cx="1392" cy="1536"/>
                <a:chOff x="1872" y="2400"/>
                <a:chExt cx="1392" cy="1536"/>
              </a:xfrm>
            </p:grpSpPr>
            <p:grpSp>
              <p:nvGrpSpPr>
                <p:cNvPr id="15" name="Group 7"/>
                <p:cNvGrpSpPr>
                  <a:grpSpLocks/>
                </p:cNvGrpSpPr>
                <p:nvPr/>
              </p:nvGrpSpPr>
              <p:grpSpPr bwMode="auto">
                <a:xfrm>
                  <a:off x="1872" y="2400"/>
                  <a:ext cx="1392" cy="1536"/>
                  <a:chOff x="1872" y="2400"/>
                  <a:chExt cx="1392" cy="1536"/>
                </a:xfrm>
              </p:grpSpPr>
              <p:grpSp>
                <p:nvGrpSpPr>
                  <p:cNvPr id="21" name="Group 8"/>
                  <p:cNvGrpSpPr>
                    <a:grpSpLocks/>
                  </p:cNvGrpSpPr>
                  <p:nvPr/>
                </p:nvGrpSpPr>
                <p:grpSpPr bwMode="auto">
                  <a:xfrm>
                    <a:off x="1872" y="2400"/>
                    <a:ext cx="1392" cy="1536"/>
                    <a:chOff x="1872" y="2400"/>
                    <a:chExt cx="1392" cy="1536"/>
                  </a:xfrm>
                </p:grpSpPr>
                <p:grpSp>
                  <p:nvGrpSpPr>
                    <p:cNvPr id="27" name="Group 9"/>
                    <p:cNvGrpSpPr>
                      <a:grpSpLocks/>
                    </p:cNvGrpSpPr>
                    <p:nvPr/>
                  </p:nvGrpSpPr>
                  <p:grpSpPr bwMode="auto">
                    <a:xfrm>
                      <a:off x="1872" y="2400"/>
                      <a:ext cx="1392" cy="1536"/>
                      <a:chOff x="1872" y="2400"/>
                      <a:chExt cx="1392" cy="1536"/>
                    </a:xfrm>
                  </p:grpSpPr>
                  <p:sp>
                    <p:nvSpPr>
                      <p:cNvPr id="33" name="Line 10"/>
                      <p:cNvSpPr>
                        <a:spLocks noChangeShapeType="1"/>
                      </p:cNvSpPr>
                      <p:nvPr/>
                    </p:nvSpPr>
                    <p:spPr bwMode="auto">
                      <a:xfrm>
                        <a:off x="1872" y="2400"/>
                        <a:ext cx="0" cy="15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11"/>
                      <p:cNvSpPr>
                        <a:spLocks noChangeShapeType="1"/>
                      </p:cNvSpPr>
                      <p:nvPr/>
                    </p:nvSpPr>
                    <p:spPr bwMode="auto">
                      <a:xfrm>
                        <a:off x="2784" y="2400"/>
                        <a:ext cx="0" cy="15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12"/>
                      <p:cNvSpPr>
                        <a:spLocks noChangeShapeType="1"/>
                      </p:cNvSpPr>
                      <p:nvPr/>
                    </p:nvSpPr>
                    <p:spPr bwMode="auto">
                      <a:xfrm>
                        <a:off x="2304" y="2400"/>
                        <a:ext cx="0" cy="15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13"/>
                      <p:cNvSpPr>
                        <a:spLocks noChangeShapeType="1"/>
                      </p:cNvSpPr>
                      <p:nvPr/>
                    </p:nvSpPr>
                    <p:spPr bwMode="auto">
                      <a:xfrm>
                        <a:off x="3264" y="2400"/>
                        <a:ext cx="0" cy="15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8" name="Group 14"/>
                    <p:cNvGrpSpPr>
                      <a:grpSpLocks/>
                    </p:cNvGrpSpPr>
                    <p:nvPr/>
                  </p:nvGrpSpPr>
                  <p:grpSpPr bwMode="auto">
                    <a:xfrm>
                      <a:off x="1872" y="2592"/>
                      <a:ext cx="1392" cy="1152"/>
                      <a:chOff x="1872" y="2592"/>
                      <a:chExt cx="1392" cy="1152"/>
                    </a:xfrm>
                  </p:grpSpPr>
                  <p:sp>
                    <p:nvSpPr>
                      <p:cNvPr id="29" name="Line 15"/>
                      <p:cNvSpPr>
                        <a:spLocks noChangeShapeType="1"/>
                      </p:cNvSpPr>
                      <p:nvPr/>
                    </p:nvSpPr>
                    <p:spPr bwMode="auto">
                      <a:xfrm>
                        <a:off x="1872" y="2592"/>
                        <a:ext cx="139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16"/>
                      <p:cNvSpPr>
                        <a:spLocks noChangeShapeType="1"/>
                      </p:cNvSpPr>
                      <p:nvPr/>
                    </p:nvSpPr>
                    <p:spPr bwMode="auto">
                      <a:xfrm flipH="1">
                        <a:off x="1872" y="3456"/>
                        <a:ext cx="139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17"/>
                      <p:cNvSpPr>
                        <a:spLocks noChangeShapeType="1"/>
                      </p:cNvSpPr>
                      <p:nvPr/>
                    </p:nvSpPr>
                    <p:spPr bwMode="auto">
                      <a:xfrm>
                        <a:off x="1872" y="3168"/>
                        <a:ext cx="139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Line 18"/>
                      <p:cNvSpPr>
                        <a:spLocks noChangeShapeType="1"/>
                      </p:cNvSpPr>
                      <p:nvPr/>
                    </p:nvSpPr>
                    <p:spPr bwMode="auto">
                      <a:xfrm flipH="1">
                        <a:off x="1872" y="2880"/>
                        <a:ext cx="139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22" name="Group 19"/>
                  <p:cNvGrpSpPr>
                    <a:grpSpLocks/>
                  </p:cNvGrpSpPr>
                  <p:nvPr/>
                </p:nvGrpSpPr>
                <p:grpSpPr bwMode="auto">
                  <a:xfrm>
                    <a:off x="1872" y="2592"/>
                    <a:ext cx="912" cy="1152"/>
                    <a:chOff x="1872" y="2592"/>
                    <a:chExt cx="912" cy="1152"/>
                  </a:xfrm>
                </p:grpSpPr>
                <p:sp>
                  <p:nvSpPr>
                    <p:cNvPr id="23" name="Line 20"/>
                    <p:cNvSpPr>
                      <a:spLocks noChangeShapeType="1"/>
                    </p:cNvSpPr>
                    <p:nvPr/>
                  </p:nvSpPr>
                  <p:spPr bwMode="auto">
                    <a:xfrm>
                      <a:off x="1872" y="2592"/>
                      <a:ext cx="91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1"/>
                    <p:cNvSpPr>
                      <a:spLocks noChangeShapeType="1"/>
                    </p:cNvSpPr>
                    <p:nvPr/>
                  </p:nvSpPr>
                  <p:spPr bwMode="auto">
                    <a:xfrm flipH="1">
                      <a:off x="1872" y="2880"/>
                      <a:ext cx="91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22"/>
                    <p:cNvSpPr>
                      <a:spLocks noChangeShapeType="1"/>
                    </p:cNvSpPr>
                    <p:nvPr/>
                  </p:nvSpPr>
                  <p:spPr bwMode="auto">
                    <a:xfrm flipH="1">
                      <a:off x="1872" y="3456"/>
                      <a:ext cx="91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23"/>
                    <p:cNvSpPr>
                      <a:spLocks noChangeShapeType="1"/>
                    </p:cNvSpPr>
                    <p:nvPr/>
                  </p:nvSpPr>
                  <p:spPr bwMode="auto">
                    <a:xfrm>
                      <a:off x="1872" y="3168"/>
                      <a:ext cx="91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16" name="Group 24"/>
                <p:cNvGrpSpPr>
                  <a:grpSpLocks/>
                </p:cNvGrpSpPr>
                <p:nvPr/>
              </p:nvGrpSpPr>
              <p:grpSpPr bwMode="auto">
                <a:xfrm>
                  <a:off x="1872" y="2592"/>
                  <a:ext cx="432" cy="1152"/>
                  <a:chOff x="1872" y="2592"/>
                  <a:chExt cx="432" cy="1152"/>
                </a:xfrm>
              </p:grpSpPr>
              <p:sp>
                <p:nvSpPr>
                  <p:cNvPr id="17" name="Line 25"/>
                  <p:cNvSpPr>
                    <a:spLocks noChangeShapeType="1"/>
                  </p:cNvSpPr>
                  <p:nvPr/>
                </p:nvSpPr>
                <p:spPr bwMode="auto">
                  <a:xfrm>
                    <a:off x="1872" y="2592"/>
                    <a:ext cx="43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26"/>
                  <p:cNvSpPr>
                    <a:spLocks noChangeShapeType="1"/>
                  </p:cNvSpPr>
                  <p:nvPr/>
                </p:nvSpPr>
                <p:spPr bwMode="auto">
                  <a:xfrm>
                    <a:off x="1872" y="3168"/>
                    <a:ext cx="43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27"/>
                  <p:cNvSpPr>
                    <a:spLocks noChangeShapeType="1"/>
                  </p:cNvSpPr>
                  <p:nvPr/>
                </p:nvSpPr>
                <p:spPr bwMode="auto">
                  <a:xfrm flipH="1">
                    <a:off x="1872" y="3456"/>
                    <a:ext cx="43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28"/>
                  <p:cNvSpPr>
                    <a:spLocks noChangeShapeType="1"/>
                  </p:cNvSpPr>
                  <p:nvPr/>
                </p:nvSpPr>
                <p:spPr bwMode="auto">
                  <a:xfrm flipH="1">
                    <a:off x="1872" y="2880"/>
                    <a:ext cx="432"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11" name="Group 29"/>
              <p:cNvGrpSpPr>
                <a:grpSpLocks/>
              </p:cNvGrpSpPr>
              <p:nvPr/>
            </p:nvGrpSpPr>
            <p:grpSpPr bwMode="auto">
              <a:xfrm>
                <a:off x="1056" y="2448"/>
                <a:ext cx="787" cy="1412"/>
                <a:chOff x="1056" y="2448"/>
                <a:chExt cx="787" cy="1412"/>
              </a:xfrm>
            </p:grpSpPr>
            <p:sp>
              <p:nvSpPr>
                <p:cNvPr id="12" name="Text Box 30"/>
                <p:cNvSpPr txBox="1">
                  <a:spLocks noChangeArrowheads="1"/>
                </p:cNvSpPr>
                <p:nvPr/>
              </p:nvSpPr>
              <p:spPr bwMode="auto">
                <a:xfrm>
                  <a:off x="1056" y="2448"/>
                  <a:ext cx="77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make-ballot</a:t>
                  </a:r>
                </a:p>
              </p:txBody>
            </p:sp>
            <p:sp>
              <p:nvSpPr>
                <p:cNvPr id="13" name="Text Box 31"/>
                <p:cNvSpPr txBox="1">
                  <a:spLocks noChangeArrowheads="1"/>
                </p:cNvSpPr>
                <p:nvPr/>
              </p:nvSpPr>
              <p:spPr bwMode="auto">
                <a:xfrm>
                  <a:off x="1152" y="3072"/>
                  <a:ext cx="69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assign-val</a:t>
                  </a:r>
                </a:p>
              </p:txBody>
            </p:sp>
            <p:sp>
              <p:nvSpPr>
                <p:cNvPr id="14" name="Text Box 32"/>
                <p:cNvSpPr txBox="1">
                  <a:spLocks noChangeArrowheads="1"/>
                </p:cNvSpPr>
                <p:nvPr/>
              </p:nvSpPr>
              <p:spPr bwMode="auto">
                <a:xfrm>
                  <a:off x="1248" y="3648"/>
                  <a:ext cx="5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succeed</a:t>
                  </a:r>
                </a:p>
              </p:txBody>
            </p:sp>
          </p:grpSp>
        </p:grpSp>
        <p:sp>
          <p:nvSpPr>
            <p:cNvPr id="8" name="Text Box 33"/>
            <p:cNvSpPr txBox="1">
              <a:spLocks noChangeArrowheads="1"/>
            </p:cNvSpPr>
            <p:nvPr/>
          </p:nvSpPr>
          <p:spPr bwMode="auto">
            <a:xfrm>
              <a:off x="3264" y="2784"/>
              <a:ext cx="1168"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Phase 1, </a:t>
              </a:r>
            </a:p>
            <a:p>
              <a:r>
                <a:rPr lang="en-US" sz="1600"/>
                <a:t>collect abstentions</a:t>
              </a:r>
            </a:p>
          </p:txBody>
        </p:sp>
        <p:sp>
          <p:nvSpPr>
            <p:cNvPr id="9" name="Text Box 34"/>
            <p:cNvSpPr txBox="1">
              <a:spLocks noChangeArrowheads="1"/>
            </p:cNvSpPr>
            <p:nvPr/>
          </p:nvSpPr>
          <p:spPr bwMode="auto">
            <a:xfrm>
              <a:off x="3264" y="3360"/>
              <a:ext cx="820"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Phase 2, </a:t>
              </a:r>
            </a:p>
            <a:p>
              <a:r>
                <a:rPr lang="en-US" sz="1600"/>
                <a:t>collect votes</a:t>
              </a:r>
            </a:p>
          </p:txBody>
        </p:sp>
      </p:grpSp>
    </p:spTree>
    <p:extLst>
      <p:ext uri="{BB962C8B-B14F-4D97-AF65-F5344CB8AC3E}">
        <p14:creationId xmlns:p14="http://schemas.microsoft.com/office/powerpoint/2010/main" val="89806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Day</a:t>
            </a:r>
            <a:endParaRPr lang="en-US" dirty="0"/>
          </a:p>
        </p:txBody>
      </p:sp>
      <p:sp>
        <p:nvSpPr>
          <p:cNvPr id="3" name="Content Placeholder 2"/>
          <p:cNvSpPr>
            <a:spLocks noGrp="1"/>
          </p:cNvSpPr>
          <p:nvPr>
            <p:ph idx="1"/>
          </p:nvPr>
        </p:nvSpPr>
        <p:spPr/>
        <p:txBody>
          <a:bodyPr/>
          <a:lstStyle/>
          <a:p>
            <a:r>
              <a:rPr lang="en-US" dirty="0" smtClean="0"/>
              <a:t>Friday, December 11, 10AM until done.</a:t>
            </a:r>
          </a:p>
          <a:p>
            <a:r>
              <a:rPr lang="en-US" dirty="0" smtClean="0"/>
              <a:t>15 minute presentations</a:t>
            </a:r>
          </a:p>
          <a:p>
            <a:r>
              <a:rPr lang="en-US" dirty="0" smtClean="0"/>
              <a:t>Lunch!</a:t>
            </a:r>
            <a:endParaRPr lang="en-US" dirty="0"/>
          </a:p>
        </p:txBody>
      </p:sp>
      <p:sp>
        <p:nvSpPr>
          <p:cNvPr id="4" name="Slide Number Placeholder 3"/>
          <p:cNvSpPr>
            <a:spLocks noGrp="1"/>
          </p:cNvSpPr>
          <p:nvPr>
            <p:ph type="sldNum" sz="quarter" idx="12"/>
          </p:nvPr>
        </p:nvSpPr>
        <p:spPr/>
        <p:txBody>
          <a:bodyPr/>
          <a:lstStyle/>
          <a:p>
            <a:fld id="{D2A3D09A-7868-461E-AD70-0164CED56359}" type="slidenum">
              <a:rPr lang="en-US" smtClean="0"/>
              <a:t>90</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429000"/>
            <a:ext cx="5753100" cy="298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288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15903</TotalTime>
  <Words>12610</Words>
  <Application>Microsoft Office PowerPoint</Application>
  <PresentationFormat>On-screen Show (4:3)</PresentationFormat>
  <Paragraphs>1291</Paragraphs>
  <Slides>90</Slides>
  <Notes>66</Notes>
  <HiddenSlides>1</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Office Theme</vt:lpstr>
      <vt:lpstr>6.852: Distributed Algorithms Fall, 2015</vt:lpstr>
      <vt:lpstr>Today’s plan</vt:lpstr>
      <vt:lpstr>Paxos consensus algorithm</vt:lpstr>
      <vt:lpstr>Ballots and Quorums</vt:lpstr>
      <vt:lpstr>Safe algorithm</vt:lpstr>
      <vt:lpstr>Communication Pattern</vt:lpstr>
      <vt:lpstr>Phase 1</vt:lpstr>
      <vt:lpstr>PowerPoint Presentation</vt:lpstr>
      <vt:lpstr>Phase 2</vt:lpstr>
      <vt:lpstr>Live version of the algorithm</vt:lpstr>
      <vt:lpstr>Using Paxos to emulate general shared memory in a network</vt:lpstr>
      <vt:lpstr>Failure Detectors</vt:lpstr>
      <vt:lpstr>What is a failure detector?</vt:lpstr>
      <vt:lpstr>Failure Detectors can be Unreliable</vt:lpstr>
      <vt:lpstr>History</vt:lpstr>
      <vt:lpstr>History</vt:lpstr>
      <vt:lpstr>History, cont’d</vt:lpstr>
      <vt:lpstr>History</vt:lpstr>
      <vt:lpstr>Overview</vt:lpstr>
      <vt:lpstr>1.  Definitions: Crash Problems and Failure Detectors</vt:lpstr>
      <vt:lpstr>[Chandra, Toueg] definitions</vt:lpstr>
      <vt:lpstr>Crash Problems</vt:lpstr>
      <vt:lpstr>(Asynchronous) Failure Detectors</vt:lpstr>
      <vt:lpstr>Remarks</vt:lpstr>
      <vt:lpstr>2.  Examples: Typical Failure Detectors</vt:lpstr>
      <vt:lpstr>Failure Detector Examples</vt:lpstr>
      <vt:lpstr>Failure Detector Examples</vt:lpstr>
      <vt:lpstr>Failure Detector Examples</vt:lpstr>
      <vt:lpstr>Remarks</vt:lpstr>
      <vt:lpstr>Implementing Failure Detectors</vt:lpstr>
      <vt:lpstr>3.  Definitions: Solving Crash Problems and Comparing Failure Detectors</vt:lpstr>
      <vt:lpstr>Solving a Crash Problem</vt:lpstr>
      <vt:lpstr>Solving One Crash Problem Using Another</vt:lpstr>
      <vt:lpstr>Specializing to Failure Detectors</vt:lpstr>
      <vt:lpstr>Comparing FDs, and other crash problems </vt:lpstr>
      <vt:lpstr>4.  Self-Implementability</vt:lpstr>
      <vt:lpstr>Self-Implementability</vt:lpstr>
      <vt:lpstr>A Simple Algorithm</vt:lpstr>
      <vt:lpstr>Why the Algorithm Works</vt:lpstr>
      <vt:lpstr>Remarks</vt:lpstr>
      <vt:lpstr>5. Examples:   Comparing Typical FDs </vt:lpstr>
      <vt:lpstr>Typical FDs</vt:lpstr>
      <vt:lpstr>Ω≤ ⋄P</vt:lpstr>
      <vt:lpstr>⋄S≤ Ω</vt:lpstr>
      <vt:lpstr>Summary</vt:lpstr>
      <vt:lpstr>Other reductions</vt:lpstr>
      <vt:lpstr>Overview</vt:lpstr>
      <vt:lpstr>6. Solving Problems Using FDs: Consensus and Dining Phillosophers </vt:lpstr>
      <vt:lpstr>Fault-Tolerant Consensus Using FDs</vt:lpstr>
      <vt:lpstr>Consensus Algorithm Using Ω</vt:lpstr>
      <vt:lpstr>Fault-Tolerant Consensus Using FDs</vt:lpstr>
      <vt:lpstr>Lower Bound for Consensus Using FDs</vt:lpstr>
      <vt:lpstr>Wait-Free Dining Philosophers Using FDs</vt:lpstr>
      <vt:lpstr>DP Algorithm Using ⋄P</vt:lpstr>
      <vt:lpstr>Basic fork collection scheme, no failures</vt:lpstr>
      <vt:lpstr>Basic fork collection scheme, no failures</vt:lpstr>
      <vt:lpstr>What about failures?</vt:lpstr>
      <vt:lpstr>Guarantees</vt:lpstr>
      <vt:lpstr>Wait-Freedom</vt:lpstr>
      <vt:lpstr>Wait-Freedom</vt:lpstr>
      <vt:lpstr>Eventual Exclusion</vt:lpstr>
      <vt:lpstr>Remarks</vt:lpstr>
      <vt:lpstr>Overview</vt:lpstr>
      <vt:lpstr>7.  Weakest Failure Detector definitions</vt:lpstr>
      <vt:lpstr>Weakest Failure Detectors</vt:lpstr>
      <vt:lpstr>8.  Weakest Failure Detectors for Dining Philosophers and Consensus</vt:lpstr>
      <vt:lpstr>A Weakest FD for Dining Philosophers</vt:lpstr>
      <vt:lpstr>Definition of Local ⋄P</vt:lpstr>
      <vt:lpstr>Weakest FD for Dining Philosophers</vt:lpstr>
      <vt:lpstr>A Weakest FD for Consensus</vt:lpstr>
      <vt:lpstr>Proof Strategy</vt:lpstr>
      <vt:lpstr>Part 1</vt:lpstr>
      <vt:lpstr>Observation DAGs</vt:lpstr>
      <vt:lpstr>An observation DAG</vt:lpstr>
      <vt:lpstr>Viable observations DAGs</vt:lpstr>
      <vt:lpstr>A viable observation DAG</vt:lpstr>
      <vt:lpstr>Why observation DAGs?</vt:lpstr>
      <vt:lpstr>Execution tree for a DAG G </vt:lpstr>
      <vt:lpstr>Execution tree for a DAG G </vt:lpstr>
      <vt:lpstr>Execution tree for a DAG G </vt:lpstr>
      <vt:lpstr>Execution tree for DAG G </vt:lpstr>
      <vt:lpstr>Execution tree for DAG G </vt:lpstr>
      <vt:lpstr>Decider gadgets</vt:lpstr>
      <vt:lpstr>Forks and Hooks</vt:lpstr>
      <vt:lpstr>And Furthermore:</vt:lpstr>
      <vt:lpstr>Part 1:  Recap</vt:lpstr>
      <vt:lpstr>Part 2:  Distributed Algorithm using D to implement Ω_f </vt:lpstr>
      <vt:lpstr>Correctness (sketch)</vt:lpstr>
      <vt:lpstr>Next time</vt:lpstr>
      <vt:lpstr>Presentation Day</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Failure Detectors</dc:title>
  <dc:creator>sastry</dc:creator>
  <cp:lastModifiedBy>Nancy Lynch</cp:lastModifiedBy>
  <cp:revision>1311</cp:revision>
  <dcterms:created xsi:type="dcterms:W3CDTF">2011-11-14T20:19:31Z</dcterms:created>
  <dcterms:modified xsi:type="dcterms:W3CDTF">2015-12-03T02:09:37Z</dcterms:modified>
</cp:coreProperties>
</file>